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65" r:id="rId3"/>
    <p:sldId id="264" r:id="rId4"/>
    <p:sldId id="257" r:id="rId5"/>
    <p:sldId id="258" r:id="rId6"/>
    <p:sldId id="259" r:id="rId7"/>
    <p:sldId id="260" r:id="rId8"/>
    <p:sldId id="262" r:id="rId9"/>
    <p:sldId id="261" r:id="rId10"/>
    <p:sldId id="263" r:id="rId11"/>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tableStyles" Target="tableStyles.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27"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43"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44"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5"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5"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1" name=""/>
        <p:cNvGrpSpPr/>
        <p:nvPr/>
      </p:nvGrpSpPr>
      <p:grpSpPr>
        <a:xfrm>
          <a:off x="0" y="0"/>
          <a:ext cx="0" cy="0"/>
          <a:chOff x="0" y="0"/>
          <a:chExt cx="0" cy="0"/>
        </a:xfrm>
      </p:grpSpPr>
      <p:sp>
        <p:nvSpPr>
          <p:cNvPr id="1048608" name="Title 1"/>
          <p:cNvSpPr>
            <a:spLocks noGrp="1"/>
          </p:cNvSpPr>
          <p:nvPr>
            <p:ph type="title"/>
          </p:nvPr>
        </p:nvSpPr>
        <p:spPr/>
        <p:txBody>
          <a:bodyPr/>
          <a:p>
            <a:r>
              <a:rPr altLang="zh-CN" lang="en-US" smtClean="0"/>
              <a:t>Click to edit Master title style</a:t>
            </a:r>
            <a:endParaRPr dirty="0" lang="en-US"/>
          </a:p>
        </p:txBody>
      </p:sp>
      <p:sp>
        <p:nvSpPr>
          <p:cNvPr id="1048609"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0"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1" name="Footer Placeholder 4"/>
          <p:cNvSpPr>
            <a:spLocks noGrp="1"/>
          </p:cNvSpPr>
          <p:nvPr>
            <p:ph type="ftr" sz="quarter" idx="11"/>
          </p:nvPr>
        </p:nvSpPr>
        <p:spPr/>
        <p:txBody>
          <a:bodyPr/>
          <a:p>
            <a:endParaRPr altLang="en-US" lang="zh-CN"/>
          </a:p>
        </p:txBody>
      </p:sp>
      <p:sp>
        <p:nvSpPr>
          <p:cNvPr id="1048612"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8" name=""/>
        <p:cNvGrpSpPr/>
        <p:nvPr/>
      </p:nvGrpSpPr>
      <p:grpSpPr>
        <a:xfrm>
          <a:off x="0" y="0"/>
          <a:ext cx="0" cy="0"/>
          <a:chOff x="0" y="0"/>
          <a:chExt cx="0" cy="0"/>
        </a:xfrm>
      </p:grpSpPr>
      <p:sp>
        <p:nvSpPr>
          <p:cNvPr id="1048592"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593"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4"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5" name="Footer Placeholder 4"/>
          <p:cNvSpPr>
            <a:spLocks noGrp="1"/>
          </p:cNvSpPr>
          <p:nvPr>
            <p:ph type="ftr" sz="quarter" idx="11"/>
          </p:nvPr>
        </p:nvSpPr>
        <p:spPr/>
        <p:txBody>
          <a:bodyPr/>
          <a:p>
            <a:endParaRPr altLang="en-US" lang="zh-CN"/>
          </a:p>
        </p:txBody>
      </p:sp>
      <p:sp>
        <p:nvSpPr>
          <p:cNvPr id="1048596"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9" name=""/>
        <p:cNvGrpSpPr/>
        <p:nvPr/>
      </p:nvGrpSpPr>
      <p:grpSpPr>
        <a:xfrm>
          <a:off x="0" y="0"/>
          <a:ext cx="0" cy="0"/>
          <a:chOff x="0" y="0"/>
          <a:chExt cx="0" cy="0"/>
        </a:xfrm>
      </p:grpSpPr>
      <p:sp>
        <p:nvSpPr>
          <p:cNvPr id="1048597" name="Title 1"/>
          <p:cNvSpPr>
            <a:spLocks noGrp="1"/>
          </p:cNvSpPr>
          <p:nvPr>
            <p:ph type="title"/>
          </p:nvPr>
        </p:nvSpPr>
        <p:spPr/>
        <p:txBody>
          <a:bodyPr/>
          <a:p>
            <a:r>
              <a:rPr altLang="zh-CN" lang="en-US" smtClean="0"/>
              <a:t>Click to edit Master title style</a:t>
            </a:r>
            <a:endParaRPr dirty="0" lang="en-US"/>
          </a:p>
        </p:txBody>
      </p:sp>
      <p:sp>
        <p:nvSpPr>
          <p:cNvPr id="1048598"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9"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0" name="Footer Placeholder 4"/>
          <p:cNvSpPr>
            <a:spLocks noGrp="1"/>
          </p:cNvSpPr>
          <p:nvPr>
            <p:ph type="ftr" sz="quarter" idx="11"/>
          </p:nvPr>
        </p:nvSpPr>
        <p:spPr/>
        <p:txBody>
          <a:bodyPr/>
          <a:p>
            <a:endParaRPr altLang="en-US" lang="zh-CN"/>
          </a:p>
        </p:txBody>
      </p:sp>
      <p:sp>
        <p:nvSpPr>
          <p:cNvPr id="1048601"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2" name=""/>
        <p:cNvGrpSpPr/>
        <p:nvPr/>
      </p:nvGrpSpPr>
      <p:grpSpPr>
        <a:xfrm>
          <a:off x="0" y="0"/>
          <a:ext cx="0" cy="0"/>
          <a:chOff x="0" y="0"/>
          <a:chExt cx="0" cy="0"/>
        </a:xfrm>
      </p:grpSpPr>
      <p:sp>
        <p:nvSpPr>
          <p:cNvPr id="1048613"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14"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15"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6" name="Footer Placeholder 4"/>
          <p:cNvSpPr>
            <a:spLocks noGrp="1"/>
          </p:cNvSpPr>
          <p:nvPr>
            <p:ph type="ftr" sz="quarter" idx="11"/>
          </p:nvPr>
        </p:nvSpPr>
        <p:spPr/>
        <p:txBody>
          <a:bodyPr/>
          <a:p>
            <a:endParaRPr altLang="en-US" lang="zh-CN"/>
          </a:p>
        </p:txBody>
      </p:sp>
      <p:sp>
        <p:nvSpPr>
          <p:cNvPr id="1048617"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3" name=""/>
        <p:cNvGrpSpPr/>
        <p:nvPr/>
      </p:nvGrpSpPr>
      <p:grpSpPr>
        <a:xfrm>
          <a:off x="0" y="0"/>
          <a:ext cx="0" cy="0"/>
          <a:chOff x="0" y="0"/>
          <a:chExt cx="0" cy="0"/>
        </a:xfrm>
      </p:grpSpPr>
      <p:sp>
        <p:nvSpPr>
          <p:cNvPr id="1048618" name="Title 1"/>
          <p:cNvSpPr>
            <a:spLocks noGrp="1"/>
          </p:cNvSpPr>
          <p:nvPr>
            <p:ph type="title"/>
          </p:nvPr>
        </p:nvSpPr>
        <p:spPr/>
        <p:txBody>
          <a:bodyPr/>
          <a:p>
            <a:r>
              <a:rPr altLang="zh-CN" lang="en-US" smtClean="0"/>
              <a:t>Click to edit Master title style</a:t>
            </a:r>
            <a:endParaRPr dirty="0" lang="en-US"/>
          </a:p>
        </p:txBody>
      </p:sp>
      <p:sp>
        <p:nvSpPr>
          <p:cNvPr id="1048619"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0"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1"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2" name="Footer Placeholder 5"/>
          <p:cNvSpPr>
            <a:spLocks noGrp="1"/>
          </p:cNvSpPr>
          <p:nvPr>
            <p:ph type="ftr" sz="quarter" idx="11"/>
          </p:nvPr>
        </p:nvSpPr>
        <p:spPr/>
        <p:txBody>
          <a:bodyPr/>
          <a:p>
            <a:endParaRPr altLang="en-US" lang="zh-CN"/>
          </a:p>
        </p:txBody>
      </p:sp>
      <p:sp>
        <p:nvSpPr>
          <p:cNvPr id="1048623"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4" name=""/>
        <p:cNvGrpSpPr/>
        <p:nvPr/>
      </p:nvGrpSpPr>
      <p:grpSpPr>
        <a:xfrm>
          <a:off x="0" y="0"/>
          <a:ext cx="0" cy="0"/>
          <a:chOff x="0" y="0"/>
          <a:chExt cx="0" cy="0"/>
        </a:xfrm>
      </p:grpSpPr>
      <p:sp>
        <p:nvSpPr>
          <p:cNvPr id="1048624"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25"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6"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7"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8"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9"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0" name="Footer Placeholder 7"/>
          <p:cNvSpPr>
            <a:spLocks noGrp="1"/>
          </p:cNvSpPr>
          <p:nvPr>
            <p:ph type="ftr" sz="quarter" idx="11"/>
          </p:nvPr>
        </p:nvSpPr>
        <p:spPr/>
        <p:txBody>
          <a:bodyPr/>
          <a:p>
            <a:endParaRPr altLang="en-US" lang="zh-CN"/>
          </a:p>
        </p:txBody>
      </p:sp>
      <p:sp>
        <p:nvSpPr>
          <p:cNvPr id="1048631"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7" name=""/>
        <p:cNvGrpSpPr/>
        <p:nvPr/>
      </p:nvGrpSpPr>
      <p:grpSpPr>
        <a:xfrm>
          <a:off x="0" y="0"/>
          <a:ext cx="0" cy="0"/>
          <a:chOff x="0" y="0"/>
          <a:chExt cx="0" cy="0"/>
        </a:xfrm>
      </p:grpSpPr>
      <p:sp>
        <p:nvSpPr>
          <p:cNvPr id="1048588" name="Title 1"/>
          <p:cNvSpPr>
            <a:spLocks noGrp="1"/>
          </p:cNvSpPr>
          <p:nvPr>
            <p:ph type="title"/>
          </p:nvPr>
        </p:nvSpPr>
        <p:spPr/>
        <p:txBody>
          <a:bodyPr/>
          <a:p>
            <a:r>
              <a:rPr altLang="zh-CN" lang="en-US" smtClean="0"/>
              <a:t>Click to edit Master title style</a:t>
            </a:r>
            <a:endParaRPr dirty="0" lang="en-US"/>
          </a:p>
        </p:txBody>
      </p:sp>
      <p:sp>
        <p:nvSpPr>
          <p:cNvPr id="1048589"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0" name="Footer Placeholder 3"/>
          <p:cNvSpPr>
            <a:spLocks noGrp="1"/>
          </p:cNvSpPr>
          <p:nvPr>
            <p:ph type="ftr" sz="quarter" idx="11"/>
          </p:nvPr>
        </p:nvSpPr>
        <p:spPr/>
        <p:txBody>
          <a:bodyPr/>
          <a:p>
            <a:endParaRPr altLang="en-US" lang="zh-CN"/>
          </a:p>
        </p:txBody>
      </p:sp>
      <p:sp>
        <p:nvSpPr>
          <p:cNvPr id="1048591"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5" name=""/>
        <p:cNvGrpSpPr/>
        <p:nvPr/>
      </p:nvGrpSpPr>
      <p:grpSpPr>
        <a:xfrm>
          <a:off x="0" y="0"/>
          <a:ext cx="0" cy="0"/>
          <a:chOff x="0" y="0"/>
          <a:chExt cx="0" cy="0"/>
        </a:xfrm>
      </p:grpSpPr>
      <p:sp>
        <p:nvSpPr>
          <p:cNvPr id="1048632"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3" name="Footer Placeholder 2"/>
          <p:cNvSpPr>
            <a:spLocks noGrp="1"/>
          </p:cNvSpPr>
          <p:nvPr>
            <p:ph type="ftr" sz="quarter" idx="11"/>
          </p:nvPr>
        </p:nvSpPr>
        <p:spPr/>
        <p:txBody>
          <a:bodyPr/>
          <a:p>
            <a:endParaRPr altLang="en-US" lang="zh-CN"/>
          </a:p>
        </p:txBody>
      </p:sp>
      <p:sp>
        <p:nvSpPr>
          <p:cNvPr id="1048634"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6" name=""/>
        <p:cNvGrpSpPr/>
        <p:nvPr/>
      </p:nvGrpSpPr>
      <p:grpSpPr>
        <a:xfrm>
          <a:off x="0" y="0"/>
          <a:ext cx="0" cy="0"/>
          <a:chOff x="0" y="0"/>
          <a:chExt cx="0" cy="0"/>
        </a:xfrm>
      </p:grpSpPr>
      <p:sp>
        <p:nvSpPr>
          <p:cNvPr id="1048635"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3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7"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38"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9" name="Footer Placeholder 5"/>
          <p:cNvSpPr>
            <a:spLocks noGrp="1"/>
          </p:cNvSpPr>
          <p:nvPr>
            <p:ph type="ftr" sz="quarter" idx="11"/>
          </p:nvPr>
        </p:nvSpPr>
        <p:spPr/>
        <p:txBody>
          <a:bodyPr/>
          <a:p>
            <a:endParaRPr altLang="en-US" lang="zh-CN"/>
          </a:p>
        </p:txBody>
      </p:sp>
      <p:sp>
        <p:nvSpPr>
          <p:cNvPr id="1048640"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20" name=""/>
        <p:cNvGrpSpPr/>
        <p:nvPr/>
      </p:nvGrpSpPr>
      <p:grpSpPr>
        <a:xfrm>
          <a:off x="0" y="0"/>
          <a:ext cx="0" cy="0"/>
          <a:chOff x="0" y="0"/>
          <a:chExt cx="0" cy="0"/>
        </a:xfrm>
      </p:grpSpPr>
      <p:sp>
        <p:nvSpPr>
          <p:cNvPr id="1048602"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03"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04"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05"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6" name="Footer Placeholder 5"/>
          <p:cNvSpPr>
            <a:spLocks noGrp="1"/>
          </p:cNvSpPr>
          <p:nvPr>
            <p:ph type="ftr" sz="quarter" idx="11"/>
          </p:nvPr>
        </p:nvSpPr>
        <p:spPr/>
        <p:txBody>
          <a:bodyPr/>
          <a:p>
            <a:endParaRPr altLang="en-US" lang="zh-CN"/>
          </a:p>
        </p:txBody>
      </p:sp>
      <p:sp>
        <p:nvSpPr>
          <p:cNvPr id="1048607"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3"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61" name=""/>
          <p:cNvSpPr>
            <a:spLocks noGrp="1"/>
          </p:cNvSpPr>
          <p:nvPr>
            <p:ph type="ctrTitle"/>
          </p:nvPr>
        </p:nvSpPr>
        <p:spPr>
          <a:xfrm>
            <a:off x="452003" y="0"/>
            <a:ext cx="8493270" cy="2387600"/>
          </a:xfrm>
        </p:spPr>
        <p:txBody>
          <a:bodyPr/>
          <a:p>
            <a:r>
              <a:rPr b="1" lang="en-US"/>
              <a:t>B</a:t>
            </a:r>
            <a:r>
              <a:rPr b="1" lang="en-US"/>
              <a:t>a</a:t>
            </a:r>
            <a:r>
              <a:rPr b="1" lang="en-US"/>
              <a:t>l</a:t>
            </a:r>
            <a:r>
              <a:rPr b="1" lang="en-US"/>
              <a:t>i</a:t>
            </a:r>
            <a:r>
              <a:rPr b="1" lang="en-US"/>
              <a:t>r</a:t>
            </a:r>
            <a:r>
              <a:rPr b="1" lang="en-US"/>
              <a:t>a</a:t>
            </a:r>
            <a:r>
              <a:rPr b="1" lang="en-US"/>
              <a:t>m</a:t>
            </a:r>
            <a:r>
              <a:rPr b="1" lang="en-US"/>
              <a:t> </a:t>
            </a:r>
            <a:r>
              <a:rPr b="1" lang="en-US"/>
              <a:t>p</a:t>
            </a:r>
            <a:r>
              <a:rPr b="1" lang="en-US"/>
              <a:t>a</a:t>
            </a:r>
            <a:r>
              <a:rPr b="1" lang="en-US"/>
              <a:t>t</a:t>
            </a:r>
            <a:r>
              <a:rPr b="1" lang="en-US"/>
              <a:t>i</a:t>
            </a:r>
            <a:r>
              <a:rPr b="1" lang="en-US"/>
              <a:t>l </a:t>
            </a:r>
            <a:r>
              <a:rPr b="1" lang="en-US"/>
              <a:t>college </a:t>
            </a:r>
            <a:r>
              <a:rPr b="1" lang="en-US"/>
              <a:t>kinwat</a:t>
            </a:r>
            <a:r>
              <a:rPr b="1" lang="en-US"/>
              <a:t>,</a:t>
            </a:r>
            <a:r>
              <a:rPr b="1" lang="en-US"/>
              <a:t> </a:t>
            </a:r>
            <a:r>
              <a:rPr b="1" lang="en-US"/>
              <a:t>nanded </a:t>
            </a:r>
            <a:endParaRPr lang="en-US"/>
          </a:p>
        </p:txBody>
      </p:sp>
      <p:sp>
        <p:nvSpPr>
          <p:cNvPr id="1048662" name=""/>
          <p:cNvSpPr>
            <a:spLocks noGrp="1"/>
          </p:cNvSpPr>
          <p:nvPr>
            <p:ph type="subTitle" idx="1"/>
          </p:nvPr>
        </p:nvSpPr>
        <p:spPr>
          <a:xfrm>
            <a:off x="237042" y="2387599"/>
            <a:ext cx="8669915" cy="4506768"/>
          </a:xfrm>
        </p:spPr>
        <p:txBody>
          <a:bodyPr/>
          <a:p>
            <a:endParaRPr lang="en-US"/>
          </a:p>
          <a:p>
            <a:r>
              <a:rPr b="1" sz="6000" lang="en-US">
                <a:solidFill>
                  <a:srgbClr val="92D04F"/>
                </a:solidFill>
              </a:rPr>
              <a:t>D</a:t>
            </a:r>
            <a:r>
              <a:rPr b="1" sz="6000" lang="en-US">
                <a:solidFill>
                  <a:srgbClr val="92D04F"/>
                </a:solidFill>
              </a:rPr>
              <a:t>e</a:t>
            </a:r>
            <a:r>
              <a:rPr b="1" sz="6000" lang="en-US">
                <a:solidFill>
                  <a:srgbClr val="92D04F"/>
                </a:solidFill>
              </a:rPr>
              <a:t>p</a:t>
            </a:r>
            <a:r>
              <a:rPr b="1" sz="6000" lang="en-US">
                <a:solidFill>
                  <a:srgbClr val="92D04F"/>
                </a:solidFill>
              </a:rPr>
              <a:t>t</a:t>
            </a:r>
            <a:r>
              <a:rPr b="1" sz="6000" lang="en-US">
                <a:solidFill>
                  <a:srgbClr val="92D04F"/>
                </a:solidFill>
              </a:rPr>
              <a:t>.</a:t>
            </a:r>
            <a:r>
              <a:rPr b="1" sz="6000" lang="en-US">
                <a:solidFill>
                  <a:srgbClr val="92D04F"/>
                </a:solidFill>
              </a:rPr>
              <a:t>o</a:t>
            </a:r>
            <a:r>
              <a:rPr b="1" sz="6000" lang="en-US">
                <a:solidFill>
                  <a:srgbClr val="92D04F"/>
                </a:solidFill>
              </a:rPr>
              <a:t>f</a:t>
            </a:r>
            <a:r>
              <a:rPr b="1" sz="6000" lang="en-US">
                <a:solidFill>
                  <a:srgbClr val="92D04F"/>
                </a:solidFill>
              </a:rPr>
              <a:t> </a:t>
            </a:r>
            <a:r>
              <a:rPr b="1" sz="6000" lang="en-US">
                <a:solidFill>
                  <a:srgbClr val="92D04F"/>
                </a:solidFill>
              </a:rPr>
              <a:t>Zoology</a:t>
            </a:r>
            <a:endParaRPr lang="en-US"/>
          </a:p>
          <a:p>
            <a:r>
              <a:rPr b="1" sz="4800" lang="en-US">
                <a:solidFill>
                  <a:srgbClr val="000000"/>
                </a:solidFill>
              </a:rPr>
              <a:t>T</a:t>
            </a:r>
            <a:r>
              <a:rPr b="1" sz="4800" lang="en-US">
                <a:solidFill>
                  <a:srgbClr val="000000"/>
                </a:solidFill>
              </a:rPr>
              <a:t>o</a:t>
            </a:r>
            <a:r>
              <a:rPr b="1" sz="4800" lang="en-US">
                <a:solidFill>
                  <a:srgbClr val="000000"/>
                </a:solidFill>
              </a:rPr>
              <a:t>p</a:t>
            </a:r>
            <a:r>
              <a:rPr b="1" sz="4800" lang="en-US">
                <a:solidFill>
                  <a:srgbClr val="000000"/>
                </a:solidFill>
              </a:rPr>
              <a:t>i</a:t>
            </a:r>
            <a:r>
              <a:rPr b="1" sz="4800" lang="en-US">
                <a:solidFill>
                  <a:srgbClr val="000000"/>
                </a:solidFill>
              </a:rPr>
              <a:t>c</a:t>
            </a:r>
            <a:r>
              <a:rPr b="1" sz="4800" lang="en-US">
                <a:solidFill>
                  <a:srgbClr val="000000"/>
                </a:solidFill>
              </a:rPr>
              <a:t>:</a:t>
            </a:r>
            <a:r>
              <a:rPr b="0" sz="4000" lang="en-US">
                <a:solidFill>
                  <a:srgbClr val="000000"/>
                </a:solidFill>
              </a:rPr>
              <a:t> </a:t>
            </a:r>
            <a:r>
              <a:rPr b="0" sz="4000" lang="en-US">
                <a:solidFill>
                  <a:srgbClr val="000000"/>
                </a:solidFill>
              </a:rPr>
              <a:t>b</a:t>
            </a:r>
            <a:r>
              <a:rPr b="0" sz="4000" lang="en-US">
                <a:solidFill>
                  <a:srgbClr val="000000"/>
                </a:solidFill>
              </a:rPr>
              <a:t>e</a:t>
            </a:r>
            <a:r>
              <a:rPr b="0" sz="4000" lang="en-US">
                <a:solidFill>
                  <a:srgbClr val="000000"/>
                </a:solidFill>
              </a:rPr>
              <a:t>t</a:t>
            </a:r>
            <a:r>
              <a:rPr b="0" sz="4000" lang="en-US">
                <a:solidFill>
                  <a:srgbClr val="000000"/>
                </a:solidFill>
              </a:rPr>
              <a:t>a</a:t>
            </a:r>
            <a:r>
              <a:rPr b="0" sz="4000" lang="en-US">
                <a:solidFill>
                  <a:srgbClr val="000000"/>
                </a:solidFill>
              </a:rPr>
              <a:t> </a:t>
            </a:r>
            <a:r>
              <a:rPr b="0" sz="4000" lang="en-US">
                <a:solidFill>
                  <a:srgbClr val="000000"/>
                </a:solidFill>
              </a:rPr>
              <a:t>Oxidation </a:t>
            </a:r>
            <a:r>
              <a:rPr b="0" sz="4000" lang="en-US">
                <a:solidFill>
                  <a:srgbClr val="000000"/>
                </a:solidFill>
              </a:rPr>
              <a:t>o</a:t>
            </a:r>
            <a:r>
              <a:rPr b="0" sz="4000" lang="en-US">
                <a:solidFill>
                  <a:srgbClr val="000000"/>
                </a:solidFill>
              </a:rPr>
              <a:t>f</a:t>
            </a:r>
            <a:r>
              <a:rPr b="0" sz="4000" lang="en-US">
                <a:solidFill>
                  <a:srgbClr val="000000"/>
                </a:solidFill>
              </a:rPr>
              <a:t> </a:t>
            </a:r>
            <a:r>
              <a:rPr b="0" sz="4000" lang="en-US">
                <a:solidFill>
                  <a:srgbClr val="000000"/>
                </a:solidFill>
              </a:rPr>
              <a:t>f</a:t>
            </a:r>
            <a:r>
              <a:rPr b="0" sz="4000" lang="en-US">
                <a:solidFill>
                  <a:srgbClr val="000000"/>
                </a:solidFill>
              </a:rPr>
              <a:t>a</a:t>
            </a:r>
            <a:r>
              <a:rPr b="0" sz="4000" lang="en-US">
                <a:solidFill>
                  <a:srgbClr val="000000"/>
                </a:solidFill>
              </a:rPr>
              <a:t>t</a:t>
            </a:r>
            <a:r>
              <a:rPr b="0" sz="4000" lang="en-US">
                <a:solidFill>
                  <a:srgbClr val="000000"/>
                </a:solidFill>
              </a:rPr>
              <a:t>t</a:t>
            </a:r>
            <a:r>
              <a:rPr b="0" sz="4000" lang="en-US">
                <a:solidFill>
                  <a:srgbClr val="000000"/>
                </a:solidFill>
              </a:rPr>
              <a:t>y </a:t>
            </a:r>
            <a:r>
              <a:rPr b="0" sz="4000" lang="en-US">
                <a:solidFill>
                  <a:srgbClr val="000000"/>
                </a:solidFill>
              </a:rPr>
              <a:t>acid</a:t>
            </a:r>
            <a:endParaRPr lang="en-US"/>
          </a:p>
          <a:p>
            <a:endParaRPr lang="en-US"/>
          </a:p>
          <a:p>
            <a:r>
              <a:rPr b="0" sz="4000" lang="en-US">
                <a:solidFill>
                  <a:srgbClr val="000000"/>
                </a:solidFill>
              </a:rPr>
              <a:t>Presente</a:t>
            </a:r>
            <a:r>
              <a:rPr b="0" sz="4000" lang="en-US">
                <a:solidFill>
                  <a:srgbClr val="000000"/>
                </a:solidFill>
              </a:rPr>
              <a:t>d</a:t>
            </a:r>
            <a:r>
              <a:rPr b="0" sz="4000" lang="en-US">
                <a:solidFill>
                  <a:srgbClr val="000000"/>
                </a:solidFill>
              </a:rPr>
              <a:t> </a:t>
            </a:r>
            <a:r>
              <a:rPr b="0" sz="4000" lang="en-US">
                <a:solidFill>
                  <a:srgbClr val="000000"/>
                </a:solidFill>
              </a:rPr>
              <a:t>b</a:t>
            </a:r>
            <a:r>
              <a:rPr b="0" sz="4000" lang="en-US">
                <a:solidFill>
                  <a:srgbClr val="000000"/>
                </a:solidFill>
              </a:rPr>
              <a:t>y</a:t>
            </a:r>
            <a:r>
              <a:rPr b="0" sz="4000" lang="en-US">
                <a:solidFill>
                  <a:srgbClr val="000000"/>
                </a:solidFill>
              </a:rPr>
              <a:t> </a:t>
            </a:r>
            <a:r>
              <a:rPr b="0" sz="4000" lang="en-US">
                <a:solidFill>
                  <a:srgbClr val="000000"/>
                </a:solidFill>
              </a:rPr>
              <a:t>:</a:t>
            </a:r>
            <a:r>
              <a:rPr b="0" sz="4000" lang="en-US">
                <a:solidFill>
                  <a:srgbClr val="000000"/>
                </a:solidFill>
              </a:rPr>
              <a:t> </a:t>
            </a:r>
            <a:r>
              <a:rPr b="1" sz="4000" lang="en-US">
                <a:solidFill>
                  <a:srgbClr val="00B0F0"/>
                </a:solidFill>
              </a:rPr>
              <a:t>P</a:t>
            </a:r>
            <a:r>
              <a:rPr b="1" sz="4000" lang="en-US">
                <a:solidFill>
                  <a:srgbClr val="00B0F0"/>
                </a:solidFill>
              </a:rPr>
              <a:t>r</a:t>
            </a:r>
            <a:r>
              <a:rPr b="1" sz="4000" lang="en-US">
                <a:solidFill>
                  <a:srgbClr val="00B0F0"/>
                </a:solidFill>
              </a:rPr>
              <a:t>a</a:t>
            </a:r>
            <a:r>
              <a:rPr b="1" sz="4000" lang="en-US">
                <a:solidFill>
                  <a:srgbClr val="00B0F0"/>
                </a:solidFill>
              </a:rPr>
              <a:t>d</a:t>
            </a:r>
            <a:r>
              <a:rPr b="1" sz="4000" lang="en-US">
                <a:solidFill>
                  <a:srgbClr val="00B0F0"/>
                </a:solidFill>
              </a:rPr>
              <a:t>i</a:t>
            </a:r>
            <a:r>
              <a:rPr b="1" sz="4000" lang="en-US">
                <a:solidFill>
                  <a:srgbClr val="00B0F0"/>
                </a:solidFill>
              </a:rPr>
              <a:t>p</a:t>
            </a:r>
            <a:r>
              <a:rPr b="1" sz="4000" lang="en-US">
                <a:solidFill>
                  <a:srgbClr val="000000"/>
                </a:solidFill>
              </a:rPr>
              <a:t> </a:t>
            </a:r>
            <a:r>
              <a:rPr b="1" sz="4000" lang="en-US">
                <a:solidFill>
                  <a:srgbClr val="00B0F0"/>
                </a:solidFill>
              </a:rPr>
              <a:t>L</a:t>
            </a:r>
            <a:r>
              <a:rPr b="1" sz="4000" lang="en-US">
                <a:solidFill>
                  <a:srgbClr val="00B0F0"/>
                </a:solidFill>
              </a:rPr>
              <a:t>.</a:t>
            </a:r>
            <a:r>
              <a:rPr b="1" sz="4000" lang="en-US">
                <a:solidFill>
                  <a:srgbClr val="00B0F0"/>
                </a:solidFill>
              </a:rPr>
              <a:t>R</a:t>
            </a:r>
            <a:r>
              <a:rPr b="1" sz="4000" lang="en-US">
                <a:solidFill>
                  <a:srgbClr val="00B0F0"/>
                </a:solidFill>
              </a:rPr>
              <a:t>u</a:t>
            </a:r>
            <a:r>
              <a:rPr b="1" sz="4000" lang="en-US">
                <a:solidFill>
                  <a:srgbClr val="00B0F0"/>
                </a:solidFill>
              </a:rPr>
              <a:t>d</a:t>
            </a:r>
            <a:r>
              <a:rPr b="1" sz="4000" lang="en-US">
                <a:solidFill>
                  <a:srgbClr val="00B0F0"/>
                </a:solidFill>
              </a:rPr>
              <a:t>r</a:t>
            </a:r>
            <a:r>
              <a:rPr b="1" sz="4000" lang="en-US">
                <a:solidFill>
                  <a:srgbClr val="00B0F0"/>
                </a:solidFill>
              </a:rPr>
              <a:t>a</a:t>
            </a:r>
            <a:r>
              <a:rPr b="1" sz="4000" lang="en-US">
                <a:solidFill>
                  <a:srgbClr val="00B0F0"/>
                </a:solidFill>
              </a:rPr>
              <a:t>s</a:t>
            </a:r>
            <a:r>
              <a:rPr b="1" sz="4000" lang="en-US">
                <a:solidFill>
                  <a:srgbClr val="00B0F0"/>
                </a:solidFill>
              </a:rPr>
              <a:t>w</a:t>
            </a:r>
            <a:r>
              <a:rPr b="1" sz="4000" lang="en-US">
                <a:solidFill>
                  <a:srgbClr val="00B0F0"/>
                </a:solidFill>
              </a:rPr>
              <a:t>a</a:t>
            </a:r>
            <a:r>
              <a:rPr b="1" sz="4000" lang="en-US">
                <a:solidFill>
                  <a:srgbClr val="00B0F0"/>
                </a:solidFill>
              </a:rPr>
              <a:t>d</a:t>
            </a:r>
            <a:endParaRPr b="1"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59" name=""/>
          <p:cNvSpPr>
            <a:spLocks noGrp="1"/>
          </p:cNvSpPr>
          <p:nvPr>
            <p:ph type="ctrTitle"/>
          </p:nvPr>
        </p:nvSpPr>
        <p:spPr>
          <a:xfrm>
            <a:off x="685800" y="0"/>
            <a:ext cx="7772400" cy="1361497"/>
          </a:xfrm>
        </p:spPr>
        <p:txBody>
          <a:bodyPr/>
          <a:p>
            <a:r>
              <a:rPr b="1" lang="en-US"/>
              <a:t>C</a:t>
            </a:r>
            <a:r>
              <a:rPr b="1" lang="en-US"/>
              <a:t>o</a:t>
            </a:r>
            <a:r>
              <a:rPr b="1" lang="en-US"/>
              <a:t>n</a:t>
            </a:r>
            <a:r>
              <a:rPr b="1" lang="en-US"/>
              <a:t>t</a:t>
            </a:r>
            <a:r>
              <a:rPr b="1" lang="en-US"/>
              <a:t>e</a:t>
            </a:r>
            <a:r>
              <a:rPr b="1" lang="en-US"/>
              <a:t>n</a:t>
            </a:r>
            <a:r>
              <a:rPr b="1" lang="en-US"/>
              <a:t>t</a:t>
            </a:r>
            <a:r>
              <a:rPr b="1" lang="en-US"/>
              <a:t>:</a:t>
            </a:r>
            <a:endParaRPr b="1" lang="en-US"/>
          </a:p>
        </p:txBody>
      </p:sp>
      <p:sp>
        <p:nvSpPr>
          <p:cNvPr id="1048660" name=""/>
          <p:cNvSpPr>
            <a:spLocks noGrp="1"/>
          </p:cNvSpPr>
          <p:nvPr>
            <p:ph type="subTitle" idx="1"/>
          </p:nvPr>
        </p:nvSpPr>
        <p:spPr>
          <a:xfrm>
            <a:off x="-64943" y="1361497"/>
            <a:ext cx="9208943" cy="5474157"/>
          </a:xfrm>
        </p:spPr>
        <p:txBody>
          <a:bodyPr/>
          <a:p>
            <a:endParaRPr b="1" lang="en-US">
              <a:solidFill>
                <a:srgbClr val="92D050"/>
              </a:solidFill>
            </a:endParaRPr>
          </a:p>
          <a:p>
            <a:pPr algn="l" indent="-571500" marL="571500">
              <a:buFont typeface="Wingdings" charset="2"/>
              <a:buChar char="u"/>
            </a:pPr>
            <a:r>
              <a:rPr b="1" sz="3600" lang="en-US">
                <a:solidFill>
                  <a:srgbClr val="92D050"/>
                </a:solidFill>
              </a:rPr>
              <a:t>Definition</a:t>
            </a:r>
            <a:r>
              <a:rPr b="1" sz="3600" lang="en-US">
                <a:solidFill>
                  <a:srgbClr val="92D050"/>
                </a:solidFill>
              </a:rPr>
              <a:t>:</a:t>
            </a:r>
            <a:r>
              <a:rPr b="1" sz="3600" lang="en-US">
                <a:solidFill>
                  <a:srgbClr val="92D050"/>
                </a:solidFill>
              </a:rPr>
              <a:t>Beta Oxidation</a:t>
            </a:r>
            <a:endParaRPr b="1" lang="en-US">
              <a:solidFill>
                <a:srgbClr val="92D050"/>
              </a:solidFill>
            </a:endParaRPr>
          </a:p>
          <a:p>
            <a:endParaRPr b="1" lang="en-US">
              <a:solidFill>
                <a:srgbClr val="92D050"/>
              </a:solidFill>
            </a:endParaRPr>
          </a:p>
          <a:p>
            <a:pPr algn="l" indent="-571500" marL="571500">
              <a:buFont typeface="Wingdings" charset="2"/>
              <a:buChar char="u"/>
            </a:pPr>
            <a:r>
              <a:rPr b="1" sz="3600" lang="en-US">
                <a:solidFill>
                  <a:srgbClr val="92D050"/>
                </a:solidFill>
              </a:rPr>
              <a:t> Where Does Beta Oxidation Occur?</a:t>
            </a:r>
            <a:endParaRPr b="1" lang="en-US">
              <a:solidFill>
                <a:srgbClr val="92D050"/>
              </a:solidFill>
            </a:endParaRPr>
          </a:p>
          <a:p>
            <a:endParaRPr b="1" lang="en-US">
              <a:solidFill>
                <a:srgbClr val="92D050"/>
              </a:solidFill>
            </a:endParaRPr>
          </a:p>
          <a:p>
            <a:pPr algn="l" indent="-571500" marL="571500">
              <a:buFont typeface="Wingdings" charset="2"/>
              <a:buChar char="u"/>
            </a:pPr>
            <a:r>
              <a:rPr b="1" sz="3600" lang="en-US">
                <a:solidFill>
                  <a:srgbClr val="92D050"/>
                </a:solidFill>
              </a:rPr>
              <a:t>Beta Oxidation Steps</a:t>
            </a:r>
            <a:endParaRPr b="1" lang="en-US">
              <a:solidFill>
                <a:srgbClr val="92D05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6" name=""/>
        <p:cNvGrpSpPr/>
        <p:nvPr/>
      </p:nvGrpSpPr>
      <p:grpSpPr>
        <a:xfrm>
          <a:off x="0" y="0"/>
          <a:ext cx="0" cy="0"/>
          <a:chOff x="0" y="0"/>
          <a:chExt cx="0" cy="0"/>
        </a:xfrm>
      </p:grpSpPr>
      <p:sp>
        <p:nvSpPr>
          <p:cNvPr id="1048586" name="Title 1"/>
          <p:cNvSpPr>
            <a:spLocks noGrp="1"/>
          </p:cNvSpPr>
          <p:nvPr>
            <p:ph type="ctrTitle"/>
          </p:nvPr>
        </p:nvSpPr>
        <p:spPr>
          <a:xfrm>
            <a:off x="685799" y="0"/>
            <a:ext cx="7772400" cy="1458912"/>
          </a:xfrm>
        </p:spPr>
        <p:txBody>
          <a:bodyPr>
            <a:normAutofit fontScale="90000"/>
          </a:bodyPr>
          <a:p>
            <a:r>
              <a:rPr altLang="zh-CN" lang="en-US"/>
              <a:t>Beta Oxidation Definition</a:t>
            </a:r>
            <a:endParaRPr altLang="zh-CN" lang="en-US"/>
          </a:p>
        </p:txBody>
      </p:sp>
      <p:sp>
        <p:nvSpPr>
          <p:cNvPr id="1048587" name="Subtitle 2"/>
          <p:cNvSpPr>
            <a:spLocks noGrp="1"/>
          </p:cNvSpPr>
          <p:nvPr>
            <p:ph type="subTitle" idx="1"/>
          </p:nvPr>
        </p:nvSpPr>
        <p:spPr>
          <a:xfrm>
            <a:off x="181840" y="1458912"/>
            <a:ext cx="8962159" cy="5454938"/>
          </a:xfrm>
        </p:spPr>
        <p:txBody>
          <a:bodyPr>
            <a:normAutofit fontScale="95833" lnSpcReduction="20000"/>
          </a:bodyPr>
          <a:p>
            <a:pPr algn="l" indent="-457200" marL="457200">
              <a:buFont typeface="Wingdings" charset="2"/>
              <a:buChar char="n"/>
            </a:pPr>
            <a:r>
              <a:rPr altLang="zh-CN" sz="2800" lang="en-US"/>
              <a:t>Beta oxidation is a metabolic process involving multiple steps by which fatty acid molecules are broken down to produce energy. </a:t>
            </a:r>
            <a:endParaRPr altLang="zh-CN" lang="en-US"/>
          </a:p>
          <a:p>
            <a:pPr algn="l" indent="-457200" marL="457200">
              <a:buFont typeface="Wingdings" charset="2"/>
              <a:buChar char="n"/>
            </a:pPr>
            <a:r>
              <a:rPr altLang="zh-CN" sz="2800" lang="en-US"/>
              <a:t>More specifically, beta oxidation consists in breaking down long fatty acids that have been converted to acyl-CoA chains into progressively smaller fatty acyl-CoA chains. </a:t>
            </a:r>
            <a:endParaRPr altLang="zh-CN" lang="en-US"/>
          </a:p>
          <a:p>
            <a:pPr algn="l" indent="-457200" marL="457200">
              <a:buFont typeface="Wingdings" charset="2"/>
              <a:buChar char="n"/>
            </a:pPr>
            <a:r>
              <a:rPr altLang="zh-CN" sz="2800" lang="en-US"/>
              <a:t>This reaction releases acetyl-CoA, FADH2 and NADH, the three of which then enter another metabolic process called citric acid cycle or Krebs cycle, in which ATP is produced to be used as energy. </a:t>
            </a:r>
            <a:endParaRPr altLang="zh-CN" lang="en-US"/>
          </a:p>
          <a:p>
            <a:pPr algn="l" indent="-457200" marL="457200">
              <a:buFont typeface="Wingdings" charset="2"/>
              <a:buChar char="n"/>
            </a:pPr>
            <a:r>
              <a:rPr altLang="zh-CN" sz="2800" lang="en-US"/>
              <a:t>Beta oxidation goes on until two acetyl-CoA molecules are produced and the acyl-CoA chain has been completely broken down. </a:t>
            </a:r>
            <a:endParaRPr altLang="zh-CN"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647" name=""/>
          <p:cNvSpPr>
            <a:spLocks noGrp="1"/>
          </p:cNvSpPr>
          <p:nvPr>
            <p:ph type="ctrTitle"/>
          </p:nvPr>
        </p:nvSpPr>
        <p:spPr>
          <a:xfrm>
            <a:off x="685799" y="-136381"/>
            <a:ext cx="7772400" cy="1757859"/>
          </a:xfrm>
        </p:spPr>
        <p:txBody>
          <a:bodyPr>
            <a:normAutofit/>
          </a:bodyPr>
          <a:p>
            <a:r>
              <a:rPr b="1" sz="4800" lang="en-US"/>
              <a:t>Where Does Beta Oxidation Occur?</a:t>
            </a:r>
            <a:endParaRPr b="1" lang="en-US"/>
          </a:p>
        </p:txBody>
      </p:sp>
      <p:sp>
        <p:nvSpPr>
          <p:cNvPr id="1048648" name=""/>
          <p:cNvSpPr>
            <a:spLocks noGrp="1"/>
          </p:cNvSpPr>
          <p:nvPr>
            <p:ph type="subTitle" idx="1"/>
          </p:nvPr>
        </p:nvSpPr>
        <p:spPr>
          <a:xfrm>
            <a:off x="0" y="1621478"/>
            <a:ext cx="8786814" cy="5474421"/>
          </a:xfrm>
        </p:spPr>
        <p:txBody>
          <a:bodyPr/>
          <a:p>
            <a:pPr algn="l" indent="-457200" marL="457200">
              <a:buFont typeface="Wingdings" charset="2"/>
              <a:buChar char="n"/>
            </a:pPr>
            <a:r>
              <a:rPr sz="2800" lang="en-US"/>
              <a:t>Beta oxidation occurs in the mitochondria of eukaryotic cells and in the cytosol of prokaryotic cells. However, before this happens, fatty acids must first enter the cell and, in the case of eukaryotic cells, the mitochondria.</a:t>
            </a:r>
            <a:endParaRPr lang="en-US"/>
          </a:p>
          <a:p>
            <a:pPr algn="l" indent="-457200" marL="457200">
              <a:buFont typeface="Wingdings" charset="2"/>
              <a:buChar char="n"/>
            </a:pPr>
            <a:r>
              <a:rPr sz="2800" lang="en-US"/>
              <a:t> In cases where fatty acid chains are too long to enter the mitochondria, beta oxidation can also take place in peroxisomes.</a:t>
            </a:r>
            <a:endParaRPr lang="en-US"/>
          </a:p>
          <a:p>
            <a:pPr indent="-342900" marL="342900">
              <a:buFont typeface="Wingdings" charset="2"/>
              <a:buChar char="n"/>
            </a:pPr>
            <a:r>
              <a:rPr lang="en-US"/>
              <a:t>First, fatty acid protein transporters allow fatty acids to cross the cell membrane and enter the cytosol, since the negatively charged fatty acid chains cannot cross it otherwise. Then, the enzyme fatty acyl-CoA synthase (or FACS) adds a CoA group to the fatty acid chain, converting it to acyl-CoA.</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649" name=""/>
          <p:cNvSpPr>
            <a:spLocks noGrp="1"/>
          </p:cNvSpPr>
          <p:nvPr>
            <p:ph type="ctrTitle"/>
          </p:nvPr>
        </p:nvSpPr>
        <p:spPr>
          <a:xfrm>
            <a:off x="221455" y="0"/>
            <a:ext cx="8701088" cy="1030288"/>
          </a:xfrm>
        </p:spPr>
        <p:txBody>
          <a:bodyPr/>
          <a:p>
            <a:r>
              <a:rPr lang="en-US"/>
              <a:t>Beta Oxidation Steps</a:t>
            </a:r>
            <a:endParaRPr lang="en-US"/>
          </a:p>
        </p:txBody>
      </p:sp>
      <p:sp>
        <p:nvSpPr>
          <p:cNvPr id="1048650" name=""/>
          <p:cNvSpPr>
            <a:spLocks noGrp="1"/>
          </p:cNvSpPr>
          <p:nvPr>
            <p:ph type="subTitle" idx="1"/>
          </p:nvPr>
        </p:nvSpPr>
        <p:spPr>
          <a:xfrm>
            <a:off x="0" y="1030287"/>
            <a:ext cx="9111528" cy="5831417"/>
          </a:xfrm>
        </p:spPr>
        <p:txBody>
          <a:bodyPr>
            <a:normAutofit fontScale="95833" lnSpcReduction="20000"/>
          </a:bodyPr>
          <a:p>
            <a:pPr algn="l" indent="-457200" marL="457200">
              <a:buFont typeface="Wingdings" charset="2"/>
              <a:buChar char="n"/>
            </a:pPr>
            <a:r>
              <a:rPr sz="2800" lang="en-US"/>
              <a:t>Beta oxidation takes place in four steps: dehydrogenation, hydration, oxidation and thyolisis. Each step is catalyzed by a distinct enzyme.</a:t>
            </a:r>
            <a:endParaRPr sz="2800" lang="en-US"/>
          </a:p>
          <a:p>
            <a:pPr algn="l" indent="-457200" marL="457200">
              <a:buFont typeface="Wingdings" charset="2"/>
              <a:buChar char="n"/>
            </a:pPr>
            <a:r>
              <a:rPr sz="2800" lang="en-US"/>
              <a:t>Briefly, each cycle of this process begins with an acyl-CoA chain and ends with one acetyl-CoA, one FADH2, one NADH and water, and the acyl-CoA chain becomes two carbons shorter</a:t>
            </a:r>
            <a:endParaRPr lang="en-US"/>
          </a:p>
          <a:p>
            <a:pPr algn="l" indent="-457200" marL="457200">
              <a:buFont typeface="Wingdings" charset="2"/>
              <a:buChar char="n"/>
            </a:pPr>
            <a:r>
              <a:rPr sz="2800" lang="en-US"/>
              <a:t>. The total energy yield per cycle is 17 ATP molecules (see below for details on the breakdown). </a:t>
            </a:r>
            <a:endParaRPr lang="en-US"/>
          </a:p>
          <a:p>
            <a:pPr algn="l" indent="-457200" marL="457200">
              <a:buFont typeface="Wingdings" charset="2"/>
              <a:buChar char="n"/>
            </a:pPr>
            <a:r>
              <a:rPr sz="2800" lang="en-US"/>
              <a:t>This cycle is repeated until two acetyl-CoA molecules are formed as opposed to one acyl-CoA and one acetyl-CoA. </a:t>
            </a:r>
            <a:endParaRPr lang="en-US"/>
          </a:p>
          <a:p>
            <a:pPr algn="l" indent="-457200" marL="457200">
              <a:buFont typeface="Wingdings" charset="2"/>
              <a:buChar char="n"/>
            </a:pPr>
            <a:r>
              <a:rPr sz="2800" lang="en-US"/>
              <a:t>The four steps of beta oxidation are described below and can be seen in the links to the figures at the end of each explanation.</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51" name=""/>
          <p:cNvSpPr>
            <a:spLocks noGrp="1"/>
          </p:cNvSpPr>
          <p:nvPr>
            <p:ph type="ctrTitle"/>
          </p:nvPr>
        </p:nvSpPr>
        <p:spPr>
          <a:xfrm>
            <a:off x="685800" y="0"/>
            <a:ext cx="7772400" cy="1121208"/>
          </a:xfrm>
        </p:spPr>
        <p:txBody>
          <a:bodyPr>
            <a:normAutofit fontScale="90000"/>
          </a:bodyPr>
          <a:p>
            <a:r>
              <a:rPr lang="en-US"/>
              <a:t>S</a:t>
            </a:r>
            <a:r>
              <a:rPr lang="en-US"/>
              <a:t>t</a:t>
            </a:r>
            <a:r>
              <a:rPr lang="en-US"/>
              <a:t>e</a:t>
            </a:r>
            <a:r>
              <a:rPr lang="en-US"/>
              <a:t>p</a:t>
            </a:r>
            <a:r>
              <a:rPr lang="en-US"/>
              <a:t>1</a:t>
            </a:r>
            <a:r>
              <a:rPr lang="en-US"/>
              <a:t>-Dehydrogenation</a:t>
            </a:r>
            <a:endParaRPr lang="en-US"/>
          </a:p>
        </p:txBody>
      </p:sp>
      <p:sp>
        <p:nvSpPr>
          <p:cNvPr id="1048652" name=""/>
          <p:cNvSpPr>
            <a:spLocks noGrp="1"/>
          </p:cNvSpPr>
          <p:nvPr>
            <p:ph type="subTitle" idx="1"/>
          </p:nvPr>
        </p:nvSpPr>
        <p:spPr>
          <a:xfrm>
            <a:off x="0" y="1121207"/>
            <a:ext cx="8936183" cy="5720943"/>
          </a:xfrm>
        </p:spPr>
        <p:txBody>
          <a:bodyPr>
            <a:normAutofit/>
          </a:bodyPr>
          <a:p>
            <a:pPr algn="l" indent="-457200" marL="457200">
              <a:buFont typeface="Wingdings" charset="2"/>
              <a:buChar char="n"/>
            </a:pPr>
            <a:r>
              <a:rPr sz="2800" lang="en-US"/>
              <a:t>In the first step, acyl-CoA is oxidized by the enzyme acyl CoA dehydrogenase. </a:t>
            </a:r>
            <a:endParaRPr sz="2800" lang="en-US"/>
          </a:p>
          <a:p>
            <a:pPr algn="l" indent="-457200" marL="457200">
              <a:buFont typeface="Wingdings" charset="2"/>
              <a:buChar char="n"/>
            </a:pPr>
            <a:r>
              <a:rPr sz="2800" lang="en-US"/>
              <a:t>A double bond is formed between the second and third carbons (C2 and C3) of the acyl-CoA chain entering the beta oxidation cycle; the end product of this reaction is trans-Δ2-enoyl-CoA (trans-delta 2-enoyl CoA).</a:t>
            </a:r>
            <a:endParaRPr sz="2800" lang="en-US"/>
          </a:p>
          <a:p>
            <a:pPr algn="l" indent="-457200" marL="457200">
              <a:buFont typeface="Wingdings" charset="2"/>
              <a:buChar char="n"/>
            </a:pPr>
            <a:r>
              <a:rPr sz="2800" lang="en-US"/>
              <a:t> This step uses FAD and produces FADH2, which will enter the citric acid cycle and form ATP to be used as energy.</a:t>
            </a:r>
            <a:endParaRPr sz="2800" lang="en-US"/>
          </a:p>
        </p:txBody>
      </p:sp>
      <p:pic>
        <p:nvPicPr>
          <p:cNvPr id="2097152" name=""/>
          <p:cNvPicPr>
            <a:picLocks/>
          </p:cNvPicPr>
          <p:nvPr/>
        </p:nvPicPr>
        <p:blipFill>
          <a:blip xmlns:r="http://schemas.openxmlformats.org/officeDocument/2006/relationships" r:embed="rId1"/>
          <a:stretch>
            <a:fillRect/>
          </a:stretch>
        </p:blipFill>
        <p:spPr>
          <a:xfrm rot="0">
            <a:off x="2240541" y="14287499"/>
            <a:ext cx="7793181" cy="1409266"/>
          </a:xfrm>
          <a:prstGeom prst="rect"/>
        </p:spPr>
      </p:pic>
      <p:pic>
        <p:nvPicPr>
          <p:cNvPr id="2097153" name=""/>
          <p:cNvPicPr>
            <a:picLocks/>
          </p:cNvPicPr>
          <p:nvPr/>
        </p:nvPicPr>
        <p:blipFill>
          <a:blip xmlns:r="http://schemas.openxmlformats.org/officeDocument/2006/relationships" r:embed="rId2"/>
          <a:stretch>
            <a:fillRect/>
          </a:stretch>
        </p:blipFill>
        <p:spPr>
          <a:xfrm rot="0">
            <a:off x="685799" y="5351319"/>
            <a:ext cx="7793181" cy="1506681"/>
          </a:xfrm>
          <a:prstGeom prst="rec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55" name=""/>
          <p:cNvSpPr>
            <a:spLocks noGrp="1"/>
          </p:cNvSpPr>
          <p:nvPr>
            <p:ph type="ctrTitle"/>
          </p:nvPr>
        </p:nvSpPr>
        <p:spPr>
          <a:xfrm>
            <a:off x="380566" y="-185738"/>
            <a:ext cx="8382867" cy="1121207"/>
          </a:xfrm>
        </p:spPr>
        <p:txBody>
          <a:bodyPr>
            <a:normAutofit/>
          </a:bodyPr>
          <a:p>
            <a:r>
              <a:rPr lang="en-US"/>
              <a:t>S</a:t>
            </a:r>
            <a:r>
              <a:rPr lang="en-US"/>
              <a:t>t</a:t>
            </a:r>
            <a:r>
              <a:rPr lang="en-US"/>
              <a:t>e</a:t>
            </a:r>
            <a:r>
              <a:rPr lang="en-US"/>
              <a:t>p</a:t>
            </a:r>
            <a:r>
              <a:rPr lang="en-US"/>
              <a:t>2</a:t>
            </a:r>
            <a:r>
              <a:rPr lang="en-US"/>
              <a:t>-</a:t>
            </a:r>
            <a:r>
              <a:rPr lang="en-US"/>
              <a:t>H</a:t>
            </a:r>
            <a:r>
              <a:rPr lang="en-US"/>
              <a:t>y</a:t>
            </a:r>
            <a:r>
              <a:rPr lang="en-US"/>
              <a:t>d</a:t>
            </a:r>
            <a:r>
              <a:rPr lang="en-US"/>
              <a:t>r</a:t>
            </a:r>
            <a:r>
              <a:rPr lang="en-US"/>
              <a:t>a</a:t>
            </a:r>
            <a:r>
              <a:rPr lang="en-US"/>
              <a:t>t</a:t>
            </a:r>
            <a:r>
              <a:rPr lang="en-US"/>
              <a:t>i</a:t>
            </a:r>
            <a:r>
              <a:rPr lang="en-US"/>
              <a:t>o</a:t>
            </a:r>
            <a:r>
              <a:rPr lang="en-US"/>
              <a:t>n</a:t>
            </a:r>
            <a:r>
              <a:rPr lang="en-US"/>
              <a:t> </a:t>
            </a:r>
            <a:endParaRPr lang="en-US"/>
          </a:p>
        </p:txBody>
      </p:sp>
      <p:sp>
        <p:nvSpPr>
          <p:cNvPr id="1048656" name=""/>
          <p:cNvSpPr>
            <a:spLocks noGrp="1"/>
          </p:cNvSpPr>
          <p:nvPr>
            <p:ph type="subTitle" idx="1"/>
          </p:nvPr>
        </p:nvSpPr>
        <p:spPr>
          <a:xfrm>
            <a:off x="380566" y="935468"/>
            <a:ext cx="9118023" cy="5571835"/>
          </a:xfrm>
        </p:spPr>
        <p:txBody>
          <a:bodyPr/>
          <a:p>
            <a:r>
              <a:rPr sz="2800" lang="en-US"/>
              <a:t>In the second step, the double bond between C2 and C3 of trans-Δ2-enoyl-CoA is hydrated, forming the end product L-β-hydroxyacyl CoA, which has a hydroxyl group (OH) in C2, in place of the double bond. </a:t>
            </a:r>
            <a:endParaRPr sz="2800" lang="en-US"/>
          </a:p>
          <a:p>
            <a:r>
              <a:rPr sz="2800" lang="en-US"/>
              <a:t>This reaction is catalyzed by another enzyme: enoyl CoA hydratase. This step requires water.</a:t>
            </a:r>
            <a:endParaRPr lang="en-US"/>
          </a:p>
        </p:txBody>
      </p:sp>
      <p:pic>
        <p:nvPicPr>
          <p:cNvPr id="2097155" name=""/>
          <p:cNvPicPr>
            <a:picLocks/>
          </p:cNvPicPr>
          <p:nvPr/>
        </p:nvPicPr>
        <p:blipFill>
          <a:blip xmlns:r="http://schemas.openxmlformats.org/officeDocument/2006/relationships" r:embed="rId1"/>
          <a:stretch>
            <a:fillRect/>
          </a:stretch>
        </p:blipFill>
        <p:spPr>
          <a:xfrm rot="0">
            <a:off x="380566" y="3877108"/>
            <a:ext cx="8481578" cy="2350943"/>
          </a:xfrm>
          <a:prstGeom prst="rec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53" name=""/>
          <p:cNvSpPr>
            <a:spLocks noGrp="1"/>
          </p:cNvSpPr>
          <p:nvPr>
            <p:ph type="ctrTitle"/>
          </p:nvPr>
        </p:nvSpPr>
        <p:spPr>
          <a:xfrm>
            <a:off x="685799" y="0"/>
            <a:ext cx="7772400" cy="1004309"/>
          </a:xfrm>
        </p:spPr>
        <p:txBody>
          <a:bodyPr>
            <a:normAutofit/>
          </a:bodyPr>
          <a:p>
            <a:r>
              <a:rPr lang="en-US"/>
              <a:t>S</a:t>
            </a:r>
            <a:r>
              <a:rPr lang="en-US"/>
              <a:t>t</a:t>
            </a:r>
            <a:r>
              <a:rPr lang="en-US"/>
              <a:t>e</a:t>
            </a:r>
            <a:r>
              <a:rPr lang="en-US"/>
              <a:t>p</a:t>
            </a:r>
            <a:r>
              <a:rPr lang="en-US"/>
              <a:t>3</a:t>
            </a:r>
            <a:r>
              <a:rPr lang="en-US"/>
              <a:t>-</a:t>
            </a:r>
            <a:r>
              <a:rPr lang="en-US"/>
              <a:t>Oxidation</a:t>
            </a:r>
            <a:endParaRPr lang="en-US"/>
          </a:p>
        </p:txBody>
      </p:sp>
      <p:sp>
        <p:nvSpPr>
          <p:cNvPr id="1048654" name=""/>
          <p:cNvSpPr>
            <a:spLocks noGrp="1"/>
          </p:cNvSpPr>
          <p:nvPr>
            <p:ph type="subTitle" idx="1"/>
          </p:nvPr>
        </p:nvSpPr>
        <p:spPr>
          <a:xfrm>
            <a:off x="219812" y="1004309"/>
            <a:ext cx="9092046" cy="5838103"/>
          </a:xfrm>
        </p:spPr>
        <p:txBody>
          <a:bodyPr/>
          <a:p>
            <a:pPr indent="-457200" marL="457200">
              <a:buFont typeface="Wingdings" charset="2"/>
              <a:buChar char="n"/>
            </a:pPr>
            <a:r>
              <a:rPr sz="2800" lang="en-US"/>
              <a:t>In the third step, the hydroxyl group in C2 of L-β-hydroxyacyl CoA is oxidized by NAD+ in a reaction that is catalyzed by 3-hydroxyacyl-CoA dehydrogenase. </a:t>
            </a:r>
            <a:endParaRPr lang="en-US"/>
          </a:p>
          <a:p>
            <a:pPr indent="-457200" marL="457200">
              <a:buFont typeface="Wingdings" charset="2"/>
              <a:buChar char="n"/>
            </a:pPr>
            <a:r>
              <a:rPr sz="2800" lang="en-US"/>
              <a:t>The end products are β-ketoacyl CoA and NADH + H. NADH will enter the citric acid cycle and produce ATP that will be used as energy.</a:t>
            </a:r>
            <a:endParaRPr lang="en-US"/>
          </a:p>
          <a:p>
            <a:endParaRPr lang="en-US"/>
          </a:p>
        </p:txBody>
      </p:sp>
      <p:pic>
        <p:nvPicPr>
          <p:cNvPr id="2097154" name=""/>
          <p:cNvPicPr>
            <a:picLocks/>
          </p:cNvPicPr>
          <p:nvPr/>
        </p:nvPicPr>
        <p:blipFill>
          <a:blip xmlns:r="http://schemas.openxmlformats.org/officeDocument/2006/relationships" r:embed="rId1"/>
          <a:stretch>
            <a:fillRect/>
          </a:stretch>
        </p:blipFill>
        <p:spPr>
          <a:xfrm rot="0">
            <a:off x="372773" y="3923359"/>
            <a:ext cx="8585489" cy="2389909"/>
          </a:xfrm>
          <a:prstGeom prst="rec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57" name=""/>
          <p:cNvSpPr>
            <a:spLocks noGrp="1"/>
          </p:cNvSpPr>
          <p:nvPr>
            <p:ph type="ctrTitle"/>
          </p:nvPr>
        </p:nvSpPr>
        <p:spPr>
          <a:xfrm>
            <a:off x="685799" y="0"/>
            <a:ext cx="7772400" cy="1348509"/>
          </a:xfrm>
        </p:spPr>
        <p:txBody>
          <a:bodyPr/>
          <a:p>
            <a:r>
              <a:rPr lang="en-US"/>
              <a:t>S</a:t>
            </a:r>
            <a:r>
              <a:rPr lang="en-US"/>
              <a:t>t</a:t>
            </a:r>
            <a:r>
              <a:rPr lang="en-US"/>
              <a:t>e</a:t>
            </a:r>
            <a:r>
              <a:rPr lang="en-US"/>
              <a:t>p</a:t>
            </a:r>
            <a:r>
              <a:rPr lang="en-US"/>
              <a:t>4</a:t>
            </a:r>
            <a:r>
              <a:rPr lang="en-US"/>
              <a:t>-</a:t>
            </a:r>
            <a:r>
              <a:rPr lang="en-US"/>
              <a:t>T</a:t>
            </a:r>
            <a:r>
              <a:rPr lang="en-US"/>
              <a:t>h</a:t>
            </a:r>
            <a:r>
              <a:rPr lang="en-US"/>
              <a:t>i</a:t>
            </a:r>
            <a:r>
              <a:rPr lang="en-US"/>
              <a:t>o</a:t>
            </a:r>
            <a:r>
              <a:rPr lang="en-US"/>
              <a:t>l</a:t>
            </a:r>
            <a:r>
              <a:rPr lang="en-US"/>
              <a:t>y</a:t>
            </a:r>
            <a:r>
              <a:rPr lang="en-US"/>
              <a:t>s</a:t>
            </a:r>
            <a:r>
              <a:rPr lang="en-US"/>
              <a:t>i</a:t>
            </a:r>
            <a:r>
              <a:rPr lang="en-US"/>
              <a:t>s</a:t>
            </a:r>
            <a:endParaRPr lang="en-US"/>
          </a:p>
        </p:txBody>
      </p:sp>
      <p:sp>
        <p:nvSpPr>
          <p:cNvPr id="1048658" name=""/>
          <p:cNvSpPr>
            <a:spLocks noGrp="1"/>
          </p:cNvSpPr>
          <p:nvPr>
            <p:ph type="subTitle" idx="1"/>
          </p:nvPr>
        </p:nvSpPr>
        <p:spPr>
          <a:xfrm>
            <a:off x="0" y="1348509"/>
            <a:ext cx="9124519" cy="5578329"/>
          </a:xfrm>
        </p:spPr>
        <p:txBody>
          <a:bodyPr/>
          <a:p>
            <a:r>
              <a:rPr sz="2800" lang="en-US"/>
              <a:t>Finally, in the fourth step, β-ketoacyl CoA is cleaved by a thiol group (SH) of another CoA molecule (CoA-SH). </a:t>
            </a:r>
            <a:endParaRPr lang="en-US"/>
          </a:p>
          <a:p>
            <a:r>
              <a:rPr sz="2800" lang="en-US"/>
              <a:t>The enzyme that catalyzes this reaction is β-ketothiolase. The cleavage takes place between C2 and C3; therefore, the end products are an acetyl-CoA molecule with the original two first carbons (C1 and C2), and an acyl-CoA chain two carbons shorter than the original acyl-CoA chain that entered the beta oxidation cycle.</a:t>
            </a:r>
            <a:endParaRPr lang="en-US"/>
          </a:p>
          <a:p>
            <a:endParaRPr lang="en-US"/>
          </a:p>
        </p:txBody>
      </p:sp>
      <p:pic>
        <p:nvPicPr>
          <p:cNvPr id="2097156" name=""/>
          <p:cNvPicPr>
            <a:picLocks/>
          </p:cNvPicPr>
          <p:nvPr/>
        </p:nvPicPr>
        <p:blipFill>
          <a:blip xmlns:r="http://schemas.openxmlformats.org/officeDocument/2006/relationships" r:embed="rId1"/>
          <a:stretch>
            <a:fillRect/>
          </a:stretch>
        </p:blipFill>
        <p:spPr>
          <a:xfrm rot="0">
            <a:off x="685798" y="4721632"/>
            <a:ext cx="7793181" cy="2136368"/>
          </a:xfrm>
          <a:prstGeom prst="rect"/>
        </p:spPr>
      </p:pic>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RMX1825</dc:creator>
  <dcterms:created xsi:type="dcterms:W3CDTF">2015-05-11T11:30:45Z</dcterms:created>
  <dcterms:modified xsi:type="dcterms:W3CDTF">2023-02-22T13:41:05Z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d5a4e3d8af5f422d97800c302cbb3a31</vt:lpwstr>
  </property>
</Properties>
</file>