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68" r:id="rId3"/>
    <p:sldId id="267" r:id="rId4"/>
    <p:sldId id="256" r:id="rId5"/>
    <p:sldId id="259" r:id="rId6"/>
    <p:sldId id="258" r:id="rId7"/>
    <p:sldId id="260" r:id="rId8"/>
    <p:sldId id="262" r:id="rId9"/>
    <p:sldId id="263" r:id="rId10"/>
    <p:sldId id="264" r:id="rId11"/>
    <p:sldId id="265" r:id="rId12"/>
    <p:sldId id="266" r:id="rId13"/>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68" name=""/>
          <p:cNvSpPr>
            <a:spLocks noGrp="1"/>
          </p:cNvSpPr>
          <p:nvPr>
            <p:ph type="ctrTitle"/>
          </p:nvPr>
        </p:nvSpPr>
        <p:spPr>
          <a:xfrm>
            <a:off x="685800" y="53200"/>
            <a:ext cx="7772400" cy="2212327"/>
          </a:xfrm>
        </p:spPr>
        <p:txBody>
          <a:bodyPr>
            <a:normAutofit fontScale="90000"/>
          </a:bodyPr>
          <a:p>
            <a:r>
              <a:rPr b="1" sz="7200" lang="en-US"/>
              <a:t>B</a:t>
            </a:r>
            <a:r>
              <a:rPr b="1" sz="7200" lang="en-US"/>
              <a:t>a</a:t>
            </a:r>
            <a:r>
              <a:rPr b="1" sz="7200" lang="en-US"/>
              <a:t>l</a:t>
            </a:r>
            <a:r>
              <a:rPr b="1" sz="7200" lang="en-US"/>
              <a:t>i</a:t>
            </a:r>
            <a:r>
              <a:rPr b="1" sz="7200" lang="en-US"/>
              <a:t>r</a:t>
            </a:r>
            <a:r>
              <a:rPr b="1" sz="7200" lang="en-US"/>
              <a:t>a</a:t>
            </a:r>
            <a:r>
              <a:rPr b="1" sz="7200" lang="en-US"/>
              <a:t>m </a:t>
            </a:r>
            <a:r>
              <a:rPr b="1" sz="7200" lang="en-US"/>
              <a:t>p</a:t>
            </a:r>
            <a:r>
              <a:rPr b="1" sz="7200" lang="en-US"/>
              <a:t>a</a:t>
            </a:r>
            <a:r>
              <a:rPr b="1" sz="7200" lang="en-US"/>
              <a:t>t</a:t>
            </a:r>
            <a:r>
              <a:rPr b="1" sz="7200" lang="en-US"/>
              <a:t>i</a:t>
            </a:r>
            <a:r>
              <a:rPr b="1" sz="7200" lang="en-US"/>
              <a:t>l </a:t>
            </a:r>
            <a:r>
              <a:rPr b="1" sz="7200" lang="en-US"/>
              <a:t>college </a:t>
            </a:r>
            <a:r>
              <a:rPr b="1" sz="7200" lang="en-US"/>
              <a:t>kinwat </a:t>
            </a:r>
            <a:r>
              <a:rPr b="1" sz="7200" lang="en-US"/>
              <a:t>,</a:t>
            </a:r>
            <a:r>
              <a:rPr b="1" sz="7200" lang="en-US"/>
              <a:t>nanded</a:t>
            </a:r>
            <a:r>
              <a:rPr b="1" sz="8000" lang="en-US"/>
              <a:t> </a:t>
            </a:r>
            <a:endParaRPr lang="en-US"/>
          </a:p>
        </p:txBody>
      </p:sp>
      <p:sp>
        <p:nvSpPr>
          <p:cNvPr id="1048669" name=""/>
          <p:cNvSpPr>
            <a:spLocks noGrp="1"/>
          </p:cNvSpPr>
          <p:nvPr>
            <p:ph type="subTitle" idx="1"/>
          </p:nvPr>
        </p:nvSpPr>
        <p:spPr>
          <a:xfrm>
            <a:off x="362401" y="2135589"/>
            <a:ext cx="8095798" cy="4810292"/>
          </a:xfrm>
        </p:spPr>
        <p:txBody>
          <a:bodyPr/>
          <a:p>
            <a:endParaRPr lang="en-US"/>
          </a:p>
          <a:p>
            <a:r>
              <a:rPr b="1" sz="6000" lang="en-US">
                <a:solidFill>
                  <a:srgbClr val="7030A0"/>
                </a:solidFill>
              </a:rPr>
              <a:t>D</a:t>
            </a:r>
            <a:r>
              <a:rPr b="1" sz="6000" lang="en-US">
                <a:solidFill>
                  <a:srgbClr val="7030A0"/>
                </a:solidFill>
              </a:rPr>
              <a:t>e</a:t>
            </a:r>
            <a:r>
              <a:rPr b="1" sz="6000" lang="en-US">
                <a:solidFill>
                  <a:srgbClr val="7030A0"/>
                </a:solidFill>
              </a:rPr>
              <a:t>p</a:t>
            </a:r>
            <a:r>
              <a:rPr b="1" sz="6000" lang="en-US">
                <a:solidFill>
                  <a:srgbClr val="7030A0"/>
                </a:solidFill>
              </a:rPr>
              <a:t>t</a:t>
            </a:r>
            <a:r>
              <a:rPr b="1" sz="6000" lang="en-US">
                <a:solidFill>
                  <a:srgbClr val="7030A0"/>
                </a:solidFill>
              </a:rPr>
              <a:t>.</a:t>
            </a:r>
            <a:r>
              <a:rPr b="1" sz="6000" lang="en-US">
                <a:solidFill>
                  <a:srgbClr val="7030A0"/>
                </a:solidFill>
              </a:rPr>
              <a:t>O</a:t>
            </a:r>
            <a:r>
              <a:rPr b="1" sz="6000" lang="en-US">
                <a:solidFill>
                  <a:srgbClr val="7030A0"/>
                </a:solidFill>
              </a:rPr>
              <a:t>f</a:t>
            </a:r>
            <a:r>
              <a:rPr b="1" sz="6000" lang="en-US">
                <a:solidFill>
                  <a:srgbClr val="7030A0"/>
                </a:solidFill>
              </a:rPr>
              <a:t> </a:t>
            </a:r>
            <a:r>
              <a:rPr b="1" sz="6000" lang="en-US">
                <a:solidFill>
                  <a:srgbClr val="7030A0"/>
                </a:solidFill>
              </a:rPr>
              <a:t>Z</a:t>
            </a:r>
            <a:r>
              <a:rPr b="1" sz="6000" lang="en-US">
                <a:solidFill>
                  <a:srgbClr val="7030A0"/>
                </a:solidFill>
              </a:rPr>
              <a:t>o</a:t>
            </a:r>
            <a:r>
              <a:rPr b="1" sz="6000" lang="en-US">
                <a:solidFill>
                  <a:srgbClr val="7030A0"/>
                </a:solidFill>
              </a:rPr>
              <a:t>o</a:t>
            </a:r>
            <a:r>
              <a:rPr b="1" sz="6000" lang="en-US">
                <a:solidFill>
                  <a:srgbClr val="7030A0"/>
                </a:solidFill>
              </a:rPr>
              <a:t>logy</a:t>
            </a:r>
            <a:endParaRPr lang="en-US"/>
          </a:p>
          <a:p>
            <a:endParaRPr lang="en-US"/>
          </a:p>
          <a:p>
            <a:r>
              <a:rPr b="1" sz="4400" lang="en-US">
                <a:solidFill>
                  <a:srgbClr val="000000"/>
                </a:solidFill>
              </a:rPr>
              <a:t>T</a:t>
            </a:r>
            <a:r>
              <a:rPr b="1" sz="4400" lang="en-US">
                <a:solidFill>
                  <a:srgbClr val="000000"/>
                </a:solidFill>
              </a:rPr>
              <a:t>o</a:t>
            </a:r>
            <a:r>
              <a:rPr b="1" sz="4400" lang="en-US">
                <a:solidFill>
                  <a:srgbClr val="000000"/>
                </a:solidFill>
              </a:rPr>
              <a:t>p</a:t>
            </a:r>
            <a:r>
              <a:rPr b="1" sz="4400" lang="en-US">
                <a:solidFill>
                  <a:srgbClr val="000000"/>
                </a:solidFill>
              </a:rPr>
              <a:t>i</a:t>
            </a:r>
            <a:r>
              <a:rPr b="1" sz="4400" lang="en-US">
                <a:solidFill>
                  <a:srgbClr val="000000"/>
                </a:solidFill>
              </a:rPr>
              <a:t>c</a:t>
            </a:r>
            <a:r>
              <a:rPr b="1" sz="4400" lang="en-US">
                <a:solidFill>
                  <a:srgbClr val="000000"/>
                </a:solidFill>
              </a:rPr>
              <a:t>:</a:t>
            </a:r>
            <a:r>
              <a:rPr b="1" sz="4400" lang="en-US">
                <a:solidFill>
                  <a:srgbClr val="000000"/>
                </a:solidFill>
              </a:rPr>
              <a:t> </a:t>
            </a:r>
            <a:r>
              <a:rPr b="0" sz="4400" lang="en-US">
                <a:solidFill>
                  <a:srgbClr val="000000"/>
                </a:solidFill>
              </a:rPr>
              <a:t>k</a:t>
            </a:r>
            <a:r>
              <a:rPr b="0" sz="4400" lang="en-US">
                <a:solidFill>
                  <a:srgbClr val="000000"/>
                </a:solidFill>
              </a:rPr>
              <a:t>r</a:t>
            </a:r>
            <a:r>
              <a:rPr b="0" sz="4400" lang="en-US">
                <a:solidFill>
                  <a:srgbClr val="000000"/>
                </a:solidFill>
              </a:rPr>
              <a:t>e</a:t>
            </a:r>
            <a:r>
              <a:rPr b="0" sz="4400" lang="en-US">
                <a:solidFill>
                  <a:srgbClr val="000000"/>
                </a:solidFill>
              </a:rPr>
              <a:t>b</a:t>
            </a:r>
            <a:r>
              <a:rPr b="0" sz="4400" lang="en-US">
                <a:solidFill>
                  <a:srgbClr val="000000"/>
                </a:solidFill>
              </a:rPr>
              <a:t>s</a:t>
            </a:r>
            <a:r>
              <a:rPr b="0" sz="4400" lang="en-US">
                <a:solidFill>
                  <a:srgbClr val="000000"/>
                </a:solidFill>
              </a:rPr>
              <a:t> </a:t>
            </a:r>
            <a:r>
              <a:rPr b="0" sz="4400" lang="en-US">
                <a:solidFill>
                  <a:srgbClr val="000000"/>
                </a:solidFill>
              </a:rPr>
              <a:t>cycle</a:t>
            </a:r>
            <a:endParaRPr lang="en-US"/>
          </a:p>
          <a:p>
            <a:endParaRPr lang="en-US"/>
          </a:p>
          <a:p>
            <a:r>
              <a:rPr b="1" sz="3600" lang="en-US">
                <a:solidFill>
                  <a:srgbClr val="000000"/>
                </a:solidFill>
              </a:rPr>
              <a:t>P</a:t>
            </a:r>
            <a:r>
              <a:rPr b="1" sz="3600" lang="en-US">
                <a:solidFill>
                  <a:srgbClr val="000000"/>
                </a:solidFill>
              </a:rPr>
              <a:t>r</a:t>
            </a:r>
            <a:r>
              <a:rPr b="1" sz="3600" lang="en-US">
                <a:solidFill>
                  <a:srgbClr val="000000"/>
                </a:solidFill>
              </a:rPr>
              <a:t>e</a:t>
            </a:r>
            <a:r>
              <a:rPr b="1" sz="3600" lang="en-US">
                <a:solidFill>
                  <a:srgbClr val="000000"/>
                </a:solidFill>
              </a:rPr>
              <a:t>s</a:t>
            </a:r>
            <a:r>
              <a:rPr b="1" sz="3600" lang="en-US">
                <a:solidFill>
                  <a:srgbClr val="000000"/>
                </a:solidFill>
              </a:rPr>
              <a:t>e</a:t>
            </a:r>
            <a:r>
              <a:rPr b="1" sz="3600" lang="en-US">
                <a:solidFill>
                  <a:srgbClr val="000000"/>
                </a:solidFill>
              </a:rPr>
              <a:t>n</a:t>
            </a:r>
            <a:r>
              <a:rPr b="1" sz="3600" lang="en-US">
                <a:solidFill>
                  <a:srgbClr val="000000"/>
                </a:solidFill>
              </a:rPr>
              <a:t>ted </a:t>
            </a:r>
            <a:r>
              <a:rPr b="1" sz="3600" lang="en-US">
                <a:solidFill>
                  <a:srgbClr val="000000"/>
                </a:solidFill>
              </a:rPr>
              <a:t>by</a:t>
            </a:r>
            <a:r>
              <a:rPr b="1" sz="3200" lang="en-US">
                <a:solidFill>
                  <a:srgbClr val="98CC00"/>
                </a:solidFill>
              </a:rPr>
              <a:t>:</a:t>
            </a:r>
            <a:r>
              <a:rPr b="1" sz="3200" lang="en-US">
                <a:solidFill>
                  <a:srgbClr val="98CC00"/>
                </a:solidFill>
              </a:rPr>
              <a:t> </a:t>
            </a:r>
            <a:r>
              <a:rPr b="1" sz="3600" lang="en-US">
                <a:solidFill>
                  <a:srgbClr val="98CC00"/>
                </a:solidFill>
              </a:rPr>
              <a:t>P</a:t>
            </a:r>
            <a:r>
              <a:rPr b="1" sz="3600" lang="en-US">
                <a:solidFill>
                  <a:srgbClr val="98CC00"/>
                </a:solidFill>
              </a:rPr>
              <a:t>r</a:t>
            </a:r>
            <a:r>
              <a:rPr b="1" sz="3600" lang="en-US">
                <a:solidFill>
                  <a:srgbClr val="98CC00"/>
                </a:solidFill>
              </a:rPr>
              <a:t>a</a:t>
            </a:r>
            <a:r>
              <a:rPr b="1" sz="3600" lang="en-US">
                <a:solidFill>
                  <a:srgbClr val="98CC00"/>
                </a:solidFill>
              </a:rPr>
              <a:t>d</a:t>
            </a:r>
            <a:r>
              <a:rPr b="1" sz="3600" lang="en-US">
                <a:solidFill>
                  <a:srgbClr val="98CC00"/>
                </a:solidFill>
              </a:rPr>
              <a:t>ip </a:t>
            </a:r>
            <a:r>
              <a:rPr b="1" sz="3600" lang="en-US">
                <a:solidFill>
                  <a:srgbClr val="98CC00"/>
                </a:solidFill>
              </a:rPr>
              <a:t>L</a:t>
            </a:r>
            <a:r>
              <a:rPr b="1" sz="3600" lang="en-US">
                <a:solidFill>
                  <a:srgbClr val="98CC00"/>
                </a:solidFill>
              </a:rPr>
              <a:t>.</a:t>
            </a:r>
            <a:r>
              <a:rPr b="1" sz="3600" lang="en-US">
                <a:solidFill>
                  <a:srgbClr val="98CC00"/>
                </a:solidFill>
              </a:rPr>
              <a:t>R</a:t>
            </a:r>
            <a:r>
              <a:rPr b="1" sz="3600" lang="en-US">
                <a:solidFill>
                  <a:srgbClr val="98CC00"/>
                </a:solidFill>
              </a:rPr>
              <a:t>u</a:t>
            </a:r>
            <a:r>
              <a:rPr b="1" sz="3600" lang="en-US">
                <a:solidFill>
                  <a:srgbClr val="98CC00"/>
                </a:solidFill>
              </a:rPr>
              <a:t>d</a:t>
            </a:r>
            <a:r>
              <a:rPr b="1" sz="3600" lang="en-US">
                <a:solidFill>
                  <a:srgbClr val="98CC00"/>
                </a:solidFill>
              </a:rPr>
              <a:t>r</a:t>
            </a:r>
            <a:r>
              <a:rPr b="1" sz="3600" lang="en-US">
                <a:solidFill>
                  <a:srgbClr val="98CC00"/>
                </a:solidFill>
              </a:rPr>
              <a:t>a</a:t>
            </a:r>
            <a:r>
              <a:rPr b="1" sz="3600" lang="en-US">
                <a:solidFill>
                  <a:srgbClr val="98CC00"/>
                </a:solidFill>
              </a:rPr>
              <a:t>s</a:t>
            </a:r>
            <a:r>
              <a:rPr b="1" sz="3600" lang="en-US">
                <a:solidFill>
                  <a:srgbClr val="98CC00"/>
                </a:solidFill>
              </a:rPr>
              <a:t>w</a:t>
            </a:r>
            <a:r>
              <a:rPr b="1" sz="3600" lang="en-US">
                <a:solidFill>
                  <a:srgbClr val="98CC00"/>
                </a:solidFill>
              </a:rPr>
              <a:t>a</a:t>
            </a:r>
            <a:r>
              <a:rPr b="1" sz="3600" lang="en-US">
                <a:solidFill>
                  <a:srgbClr val="98CC00"/>
                </a:solidFill>
              </a:rPr>
              <a:t>d</a:t>
            </a:r>
            <a:endParaRPr b="1" lang="en-US">
              <a:solidFill>
                <a:srgbClr val="98CC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62" name=""/>
          <p:cNvSpPr>
            <a:spLocks noGrp="1"/>
          </p:cNvSpPr>
          <p:nvPr>
            <p:ph type="subTitle" idx="1"/>
          </p:nvPr>
        </p:nvSpPr>
        <p:spPr>
          <a:xfrm>
            <a:off x="138735" y="0"/>
            <a:ext cx="8866530" cy="6796110"/>
          </a:xfrm>
        </p:spPr>
        <p:txBody>
          <a:bodyPr>
            <a:normAutofit fontScale="91667" lnSpcReduction="20000"/>
          </a:bodyPr>
          <a:p>
            <a:r>
              <a:rPr b="1" sz="2800" lang="en-US"/>
              <a:t>Krebs cycle products</a:t>
            </a:r>
            <a:endParaRPr b="1" sz="2800" lang="en-US"/>
          </a:p>
          <a:p>
            <a:r>
              <a:rPr sz="2800" lang="en-US"/>
              <a:t>Each citric acid cycle forms the following products:</a:t>
            </a:r>
            <a:endParaRPr sz="2800" lang="en-US"/>
          </a:p>
          <a:p>
            <a:r>
              <a:rPr sz="2800" lang="en-US"/>
              <a:t>2 molecules of CO2 are released. </a:t>
            </a:r>
            <a:endParaRPr sz="2800" lang="en-US"/>
          </a:p>
          <a:p>
            <a:r>
              <a:rPr sz="2800" lang="en-US"/>
              <a:t>Removal of CO2 or decarboxylation of citric acid takes place at two places:</a:t>
            </a:r>
            <a:endParaRPr sz="2800" lang="en-US"/>
          </a:p>
          <a:p>
            <a:pPr indent="-457200" marL="457200">
              <a:buFont typeface="Wingdings" charset="2"/>
              <a:buChar char="u"/>
            </a:pPr>
            <a:r>
              <a:rPr sz="2800" lang="en-US"/>
              <a:t>In the conversion of isocitrate (6C) to 𝝰-ketoglutarate (5C)</a:t>
            </a:r>
            <a:endParaRPr sz="2800" lang="en-US"/>
          </a:p>
          <a:p>
            <a:r>
              <a:rPr sz="2800" lang="en-US"/>
              <a:t>In the conversion of 𝝰-ketoglutarate (5C) to succinyl CoA (4C)</a:t>
            </a:r>
            <a:endParaRPr sz="2800" lang="en-US"/>
          </a:p>
          <a:p>
            <a:r>
              <a:rPr sz="2800" lang="en-US"/>
              <a:t>1 ATP is produced in the conversion of succinyl CoA to succinate</a:t>
            </a:r>
            <a:endParaRPr sz="2800" lang="en-US"/>
          </a:p>
          <a:p>
            <a:r>
              <a:rPr sz="2800" lang="en-US"/>
              <a:t>3 NAD+ are reduced to NADH and 1 FAD+ is converted to FADH2 in the following reactions:</a:t>
            </a:r>
            <a:endParaRPr sz="2800" lang="en-US"/>
          </a:p>
          <a:p>
            <a:r>
              <a:rPr sz="2800" lang="en-US"/>
              <a:t>Isocitrate to 𝝰-ketoglutarate → NADH</a:t>
            </a:r>
            <a:endParaRPr sz="2800" lang="en-US"/>
          </a:p>
          <a:p>
            <a:r>
              <a:rPr sz="2800" lang="en-US"/>
              <a:t>𝝰-ketoglutarate to succinyl CoA → NADH</a:t>
            </a:r>
            <a:endParaRPr sz="2800" lang="en-US"/>
          </a:p>
          <a:p>
            <a:r>
              <a:rPr sz="2800" lang="en-US"/>
              <a:t>Succinate to fumarate → FADH2</a:t>
            </a:r>
            <a:endParaRPr sz="2800" lang="en-US"/>
          </a:p>
          <a:p>
            <a:r>
              <a:rPr sz="2800" lang="en-US"/>
              <a:t>Malate to Oxaloacetate → NADH</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65" name=""/>
          <p:cNvSpPr>
            <a:spLocks noGrp="1"/>
          </p:cNvSpPr>
          <p:nvPr>
            <p:ph type="subTitle" idx="1"/>
          </p:nvPr>
        </p:nvSpPr>
        <p:spPr>
          <a:xfrm>
            <a:off x="113812" y="0"/>
            <a:ext cx="9030188" cy="6982085"/>
          </a:xfrm>
        </p:spPr>
        <p:txBody>
          <a:bodyPr>
            <a:normAutofit fontScale="66667" lnSpcReduction="20000"/>
          </a:bodyPr>
          <a:p>
            <a:r>
              <a:rPr b="1" sz="4000" lang="en-US"/>
              <a:t>Significance of Krebs Cycle</a:t>
            </a:r>
            <a:endParaRPr b="1" sz="2800" lang="en-US"/>
          </a:p>
          <a:p>
            <a:pPr algn="l" indent="-571500" marL="571500">
              <a:buFont typeface="Wingdings" charset="2"/>
              <a:buChar char="n"/>
            </a:pPr>
            <a:r>
              <a:rPr sz="3600" lang="en-US"/>
              <a:t>Krebs cycle or Citric acid cycle is the final pathway of oxidation of glucose, fats and amino acids</a:t>
            </a:r>
            <a:endParaRPr lang="en-US"/>
          </a:p>
          <a:p>
            <a:pPr algn="l" indent="-571500" marL="571500">
              <a:buFont typeface="Wingdings" charset="2"/>
              <a:buChar char="n"/>
            </a:pPr>
            <a:r>
              <a:rPr sz="3600" lang="en-US"/>
              <a:t>Many animals are dependent on nutrients other than glucose as an energy source</a:t>
            </a:r>
            <a:endParaRPr lang="en-US"/>
          </a:p>
          <a:p>
            <a:pPr algn="l" indent="-571500" marL="571500">
              <a:buFont typeface="Wingdings" charset="2"/>
              <a:buChar char="n"/>
            </a:pPr>
            <a:r>
              <a:rPr sz="3600" lang="en-US"/>
              <a:t>Amino acids (metabolic product of proteins) are deaminated and get converted to pyruvate and other intermediates of the Krebs cycle. They enter the cycle and get metabolised e.g. alanine is converted to pyruvate, glutamate to 𝝰-ketoglutarate, aspartate to oxaloacetate on deamination</a:t>
            </a:r>
            <a:endParaRPr lang="en-US"/>
          </a:p>
          <a:p>
            <a:pPr algn="l" indent="-571500" marL="571500">
              <a:buFont typeface="Wingdings" charset="2"/>
              <a:buChar char="n"/>
            </a:pPr>
            <a:r>
              <a:rPr sz="3600" lang="en-US"/>
              <a:t>Fatty acids undergo 𝞫-oxidation to form acetyl CoA, which enters the Krebs cycle</a:t>
            </a:r>
            <a:endParaRPr lang="en-US"/>
          </a:p>
          <a:p>
            <a:pPr algn="l" indent="-571500" marL="571500">
              <a:buFont typeface="Wingdings" charset="2"/>
              <a:buChar char="n"/>
            </a:pPr>
            <a:r>
              <a:rPr sz="3600" lang="en-US"/>
              <a:t>It is the major source of ATP production in the cells. A large amount of energy is produced after complete oxidation of nutrients</a:t>
            </a:r>
            <a:endParaRPr lang="en-US"/>
          </a:p>
          <a:p>
            <a:pPr indent="-571500" marL="571500">
              <a:buFont typeface="Wingdings" charset="2"/>
              <a:buChar char="n"/>
            </a:pPr>
            <a:r>
              <a:rPr sz="3600" lang="en-US"/>
              <a:t>It plays an important role in gluconeogenesis and lipogenesis and interconversion of amino acids</a:t>
            </a:r>
            <a:endParaRPr lang="en-US"/>
          </a:p>
          <a:p>
            <a:pPr algn="l" indent="-571500" marL="571500">
              <a:buFont typeface="Wingdings" charset="2"/>
              <a:buChar char="n"/>
            </a:pPr>
            <a:r>
              <a:rPr sz="3600" lang="en-US"/>
              <a:t>Many intermediate compounds are used in the synthesis of amino acids, nucleotides, cytochromes and chlorophylls, etc.</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66" name=""/>
          <p:cNvSpPr>
            <a:spLocks noGrp="1"/>
          </p:cNvSpPr>
          <p:nvPr>
            <p:ph type="ctrTitle"/>
          </p:nvPr>
        </p:nvSpPr>
        <p:spPr>
          <a:xfrm>
            <a:off x="427380" y="0"/>
            <a:ext cx="7772400" cy="1483133"/>
          </a:xfrm>
        </p:spPr>
        <p:txBody>
          <a:bodyPr/>
          <a:p>
            <a:r>
              <a:rPr b="1" sz="8000" lang="en-US"/>
              <a:t>C</a:t>
            </a:r>
            <a:r>
              <a:rPr b="1" sz="8000" lang="en-US"/>
              <a:t>o</a:t>
            </a:r>
            <a:r>
              <a:rPr b="1" sz="8000" lang="en-US"/>
              <a:t>n</a:t>
            </a:r>
            <a:r>
              <a:rPr b="1" sz="8000" lang="en-US"/>
              <a:t>t</a:t>
            </a:r>
            <a:r>
              <a:rPr b="1" sz="8000" lang="en-US"/>
              <a:t>e</a:t>
            </a:r>
            <a:r>
              <a:rPr b="1" sz="8000" lang="en-US"/>
              <a:t>nt</a:t>
            </a:r>
            <a:r>
              <a:rPr b="1" sz="8000" lang="en-US"/>
              <a:t>:</a:t>
            </a:r>
            <a:endParaRPr lang="en-US"/>
          </a:p>
        </p:txBody>
      </p:sp>
      <p:sp>
        <p:nvSpPr>
          <p:cNvPr id="1048667" name=""/>
          <p:cNvSpPr>
            <a:spLocks noGrp="1"/>
          </p:cNvSpPr>
          <p:nvPr>
            <p:ph type="subTitle" idx="1"/>
          </p:nvPr>
        </p:nvSpPr>
        <p:spPr>
          <a:xfrm>
            <a:off x="0" y="1483132"/>
            <a:ext cx="9028720" cy="5454520"/>
          </a:xfrm>
        </p:spPr>
        <p:txBody>
          <a:bodyPr/>
          <a:p>
            <a:r>
              <a:rPr b="1" sz="4800" lang="en-US"/>
              <a:t>Introduction</a:t>
            </a:r>
            <a:endParaRPr b="1" sz="2800" lang="en-US"/>
          </a:p>
          <a:p>
            <a:pPr algn="l" indent="-685800" marL="685800">
              <a:buFont typeface="Wingdings" charset="2"/>
              <a:buChar char="u"/>
            </a:pPr>
            <a:r>
              <a:rPr b="1" sz="4800" lang="en-US"/>
              <a:t>Krebs Cycle is a part of Cellular Respiration</a:t>
            </a:r>
            <a:endParaRPr b="1" sz="2800" lang="en-US"/>
          </a:p>
          <a:p>
            <a:pPr algn="l" indent="-685800" marL="685800">
              <a:buFont typeface="Wingdings" charset="2"/>
              <a:buChar char="u"/>
            </a:pPr>
            <a:r>
              <a:rPr b="1" sz="4800" lang="en-US"/>
              <a:t>Krebs Cycle Steps</a:t>
            </a:r>
            <a:endParaRPr b="1" sz="2800" lang="en-US"/>
          </a:p>
          <a:p>
            <a:pPr algn="l" indent="-685800" marL="685800">
              <a:buFont typeface="Wingdings" charset="2"/>
              <a:buChar char="u"/>
            </a:pPr>
            <a:r>
              <a:rPr b="1" sz="4800" lang="en-US"/>
              <a:t>Krebs Cycle Summary</a:t>
            </a:r>
            <a:endParaRPr b="1" sz="2800" lang="en-US"/>
          </a:p>
          <a:p>
            <a:pPr algn="l" indent="-685800" marL="685800">
              <a:buFont typeface="Wingdings" charset="2"/>
              <a:buChar char="u"/>
            </a:pPr>
            <a:r>
              <a:rPr b="1" sz="4800" lang="en-US"/>
              <a:t>Significance of Krebs Cycle</a:t>
            </a:r>
            <a:endParaRPr b="1"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a:xfrm>
            <a:off x="685799" y="0"/>
            <a:ext cx="7772400" cy="1140691"/>
          </a:xfrm>
        </p:spPr>
        <p:txBody>
          <a:bodyPr/>
          <a:p>
            <a:r>
              <a:rPr altLang="zh-CN" b="1" lang="en-US"/>
              <a:t>I</a:t>
            </a:r>
            <a:r>
              <a:rPr altLang="zh-CN" b="1" lang="en-US"/>
              <a:t>n</a:t>
            </a:r>
            <a:r>
              <a:rPr altLang="zh-CN" b="1" lang="en-US"/>
              <a:t>t</a:t>
            </a:r>
            <a:r>
              <a:rPr altLang="zh-CN" b="1" lang="en-US"/>
              <a:t>r</a:t>
            </a:r>
            <a:r>
              <a:rPr altLang="zh-CN" b="1" lang="en-US"/>
              <a:t>oduction </a:t>
            </a:r>
            <a:endParaRPr altLang="zh-CN" b="1" lang="en-US"/>
          </a:p>
        </p:txBody>
      </p:sp>
      <p:sp>
        <p:nvSpPr>
          <p:cNvPr id="1048587" name="Subtitle 2"/>
          <p:cNvSpPr>
            <a:spLocks noGrp="1"/>
          </p:cNvSpPr>
          <p:nvPr>
            <p:ph type="subTitle" idx="1"/>
          </p:nvPr>
        </p:nvSpPr>
        <p:spPr>
          <a:xfrm>
            <a:off x="191582" y="1140691"/>
            <a:ext cx="8760835" cy="5552353"/>
          </a:xfrm>
        </p:spPr>
        <p:txBody>
          <a:bodyPr>
            <a:noAutofit/>
          </a:bodyPr>
          <a:p>
            <a:pPr algn="l" indent="-457200" marL="457200">
              <a:buFont typeface="Wingdings" charset="2"/>
              <a:buChar char="u"/>
            </a:pPr>
            <a:r>
              <a:rPr altLang="zh-CN" sz="2800" lang="en-US"/>
              <a:t>The Krebs cycle or TCA cycle (tricarboxylic acid cycle) or Citric acid cycle is a series of enzyme catalysed reactions occurring in the mitochondrial matrix, where acetyl-CoA is oxidised to form carbon dioxide and coenzymes are reduced, which generate ATP in the electron transport chain.</a:t>
            </a:r>
            <a:endParaRPr altLang="zh-CN" sz="1800" lang="en-US"/>
          </a:p>
          <a:p>
            <a:pPr algn="l" indent="-457200" marL="457200">
              <a:buFont typeface="Wingdings" charset="2"/>
              <a:buChar char="u"/>
            </a:pPr>
            <a:r>
              <a:rPr altLang="zh-CN" sz="2800" lang="en-US"/>
              <a:t>Krebs cycle was named after Hans Krebs, who postulated the detailed cycle. He was awarded the Nobel prize in 1953 for his contribution.</a:t>
            </a:r>
            <a:endParaRPr altLang="zh-CN" sz="1800" lang="en-US"/>
          </a:p>
          <a:p>
            <a:pPr algn="l" indent="-457200" marL="457200">
              <a:buFont typeface="Wingdings" charset="2"/>
              <a:buChar char="n"/>
            </a:pPr>
            <a:r>
              <a:rPr altLang="zh-CN" sz="2800" lang="en-US"/>
              <a:t>It is a series of eight-step processes, where the acetyl group of acetyl-CoA is oxidised to form two molecules of CO2 and in the process, one ATP is produced. Reduced high energy compounds, NADH and FADH2 are also produced.</a:t>
            </a:r>
            <a:endParaRPr altLang="zh-CN" sz="1800" lang="en-US"/>
          </a:p>
          <a:p>
            <a:r>
              <a:rPr altLang="zh-CN" sz="2800" lang="en-US"/>
              <a:t>Two molecules of acetyl-CoA are produced from each glucose molecule so two turns of the Krebs cycle are required which yields four CO2, six NADH, two FADH2 and two ATPs.</a:t>
            </a:r>
            <a:endParaRPr altLang="zh-CN"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9" name=""/>
          <p:cNvSpPr>
            <a:spLocks noGrp="1"/>
          </p:cNvSpPr>
          <p:nvPr>
            <p:ph type="ctrTitle"/>
          </p:nvPr>
        </p:nvSpPr>
        <p:spPr>
          <a:xfrm>
            <a:off x="118863" y="0"/>
            <a:ext cx="8930318" cy="1692707"/>
          </a:xfrm>
        </p:spPr>
        <p:txBody>
          <a:bodyPr/>
          <a:p>
            <a:r>
              <a:rPr lang="en-US"/>
              <a:t>Krebs Cycle is a part of Cellular Respiration</a:t>
            </a:r>
            <a:endParaRPr lang="en-US"/>
          </a:p>
        </p:txBody>
      </p:sp>
      <p:sp>
        <p:nvSpPr>
          <p:cNvPr id="1048650" name=""/>
          <p:cNvSpPr>
            <a:spLocks noGrp="1"/>
          </p:cNvSpPr>
          <p:nvPr>
            <p:ph type="subTitle" idx="1"/>
          </p:nvPr>
        </p:nvSpPr>
        <p:spPr>
          <a:xfrm>
            <a:off x="143151" y="1510866"/>
            <a:ext cx="9000848" cy="5377006"/>
          </a:xfrm>
        </p:spPr>
        <p:txBody>
          <a:bodyPr/>
          <a:p>
            <a:pPr algn="l" indent="-457200" marL="457200">
              <a:buFont typeface="Wingdings" charset="2"/>
              <a:buChar char="l"/>
            </a:pPr>
            <a:r>
              <a:rPr sz="2800" lang="en-US"/>
              <a:t>Cellular respiration is a catabolic reaction taking place in the cells</a:t>
            </a:r>
            <a:endParaRPr sz="2800" lang="en-US"/>
          </a:p>
          <a:p>
            <a:pPr algn="l" indent="-457200" marL="457200">
              <a:buFont typeface="Wingdings" charset="2"/>
              <a:buChar char="l"/>
            </a:pPr>
            <a:r>
              <a:rPr sz="2800" lang="en-US"/>
              <a:t>. It is a biochemical process by which nutrients are broken down to release energy, which gets stored in the form of ATP and waste products are released</a:t>
            </a:r>
            <a:endParaRPr sz="2800" lang="en-US"/>
          </a:p>
          <a:p>
            <a:pPr algn="l" indent="-457200" marL="457200">
              <a:buFont typeface="Wingdings" charset="2"/>
              <a:buChar char="l"/>
            </a:pPr>
            <a:r>
              <a:rPr sz="2800" lang="en-US"/>
              <a:t>. In aerobic respiration, oxygen is required.</a:t>
            </a:r>
            <a:endParaRPr sz="2800" lang="en-US"/>
          </a:p>
          <a:p>
            <a:pPr algn="l" indent="-457200" marL="457200">
              <a:buFont typeface="Wingdings" charset="2"/>
              <a:buChar char="l"/>
            </a:pPr>
            <a:r>
              <a:rPr sz="2800" lang="en-US"/>
              <a:t>Cellular respiration is a four-stage process. In the process, glucose is oxidised to carbon dioxide and oxygen is reduced to water. </a:t>
            </a:r>
            <a:endParaRPr sz="2800" lang="en-US"/>
          </a:p>
          <a:p>
            <a:pPr algn="l" indent="-457200" marL="457200">
              <a:buFont typeface="Wingdings" charset="2"/>
              <a:buChar char="l"/>
            </a:pPr>
            <a:r>
              <a:rPr sz="2800" lang="en-US"/>
              <a:t>The energy released in the process is stored in the form of ATPs. 36 to 38 ATPs are formed from each glucose molecule.</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a:spLocks noGrp="1"/>
          </p:cNvSpPr>
          <p:nvPr>
            <p:ph type="ctrTitle"/>
          </p:nvPr>
        </p:nvSpPr>
        <p:spPr>
          <a:xfrm>
            <a:off x="685800" y="0"/>
            <a:ext cx="7772400" cy="1283565"/>
          </a:xfrm>
        </p:spPr>
        <p:txBody>
          <a:bodyPr/>
          <a:p>
            <a:r>
              <a:rPr lang="en-US"/>
              <a:t>S</a:t>
            </a:r>
            <a:r>
              <a:rPr lang="en-US"/>
              <a:t>t</a:t>
            </a:r>
            <a:r>
              <a:rPr lang="en-US"/>
              <a:t>e</a:t>
            </a:r>
            <a:r>
              <a:rPr lang="en-US"/>
              <a:t>p</a:t>
            </a:r>
            <a:r>
              <a:rPr lang="en-US"/>
              <a:t>s</a:t>
            </a:r>
            <a:r>
              <a:rPr lang="en-US"/>
              <a:t> </a:t>
            </a:r>
            <a:r>
              <a:rPr lang="en-US"/>
              <a:t>o</a:t>
            </a:r>
            <a:r>
              <a:rPr lang="en-US"/>
              <a:t>f</a:t>
            </a:r>
            <a:r>
              <a:rPr lang="en-US"/>
              <a:t> </a:t>
            </a:r>
            <a:r>
              <a:rPr lang="en-US"/>
              <a:t>k</a:t>
            </a:r>
            <a:r>
              <a:rPr lang="en-US"/>
              <a:t>r</a:t>
            </a:r>
            <a:r>
              <a:rPr lang="en-US"/>
              <a:t>e</a:t>
            </a:r>
            <a:r>
              <a:rPr lang="en-US"/>
              <a:t>b</a:t>
            </a:r>
            <a:r>
              <a:rPr lang="en-US"/>
              <a:t> </a:t>
            </a:r>
            <a:r>
              <a:rPr lang="en-US"/>
              <a:t>c</a:t>
            </a:r>
            <a:r>
              <a:rPr lang="en-US"/>
              <a:t>y</a:t>
            </a:r>
            <a:r>
              <a:rPr lang="en-US"/>
              <a:t>cle </a:t>
            </a:r>
            <a:endParaRPr lang="en-US"/>
          </a:p>
        </p:txBody>
      </p:sp>
      <p:sp>
        <p:nvSpPr>
          <p:cNvPr id="1048648" name=""/>
          <p:cNvSpPr>
            <a:spLocks noGrp="1"/>
          </p:cNvSpPr>
          <p:nvPr>
            <p:ph type="subTitle" idx="1"/>
          </p:nvPr>
        </p:nvSpPr>
        <p:spPr>
          <a:xfrm>
            <a:off x="103908" y="1283565"/>
            <a:ext cx="8936182" cy="5636779"/>
          </a:xfrm>
        </p:spPr>
        <p:txBody>
          <a:bodyPr>
            <a:noAutofit/>
          </a:bodyPr>
          <a:p>
            <a:r>
              <a:rPr sz="2800" lang="en-US"/>
              <a:t>It is an eight-step process. Krebs cycle or TCA cycle takes place in the matrix of mitochondria under aerobic condition.</a:t>
            </a:r>
            <a:endParaRPr sz="2800" lang="en-US"/>
          </a:p>
          <a:p>
            <a:r>
              <a:rPr b="1" sz="3200" lang="en-US"/>
              <a:t>Step 1:</a:t>
            </a:r>
            <a:r>
              <a:rPr sz="2800" lang="en-US"/>
              <a:t> The first step is the condensation of acetyl CoA with 4-carbon compound oxaloacetate to form 6C citrate, coenzyme A is released. The reaction is catalysed by citrate synthase.</a:t>
            </a:r>
            <a:endParaRPr sz="2800" lang="en-US"/>
          </a:p>
          <a:p>
            <a:r>
              <a:rPr b="1" sz="3200" lang="en-US"/>
              <a:t>Step 2: </a:t>
            </a:r>
            <a:r>
              <a:rPr sz="2800" lang="en-US"/>
              <a:t>Citrate is converted to its isomer, isocitrate. The enzyme aconitase catalyses this reaction.</a:t>
            </a:r>
            <a:endParaRPr sz="2800"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2" name=""/>
          <p:cNvSpPr>
            <a:spLocks noGrp="1"/>
          </p:cNvSpPr>
          <p:nvPr>
            <p:ph type="subTitle" idx="1"/>
          </p:nvPr>
        </p:nvSpPr>
        <p:spPr>
          <a:xfrm>
            <a:off x="-233797" y="0"/>
            <a:ext cx="9377796" cy="6818744"/>
          </a:xfrm>
        </p:spPr>
        <p:txBody>
          <a:bodyPr/>
          <a:p>
            <a:r>
              <a:rPr b="1" sz="3200" lang="en-US"/>
              <a:t>Step 3: </a:t>
            </a:r>
            <a:r>
              <a:rPr b="0" sz="2800" lang="en-US"/>
              <a:t>Isocitrate undergoes dehydrogenation and decarboxylation to form 5C 𝝰-ketoglutarate. </a:t>
            </a:r>
            <a:endParaRPr b="0" lang="en-US"/>
          </a:p>
          <a:p>
            <a:pPr indent="-457200" marL="457200">
              <a:buFont typeface="Wingdings" charset="2"/>
              <a:buChar char="u"/>
            </a:pPr>
            <a:r>
              <a:rPr b="0" sz="2800" lang="en-US"/>
              <a:t>A molecular form of CO2 is released. Isocitrate dehydrogenase catalyses the reaction.</a:t>
            </a:r>
            <a:endParaRPr b="0" lang="en-US"/>
          </a:p>
          <a:p>
            <a:pPr indent="-457200" marL="457200">
              <a:buFont typeface="Wingdings" charset="2"/>
              <a:buChar char="u"/>
            </a:pPr>
            <a:r>
              <a:rPr b="0" sz="2800" lang="en-US"/>
              <a:t> It is an NAD+ dependent enzyme. NAD+ is converted to NADH.</a:t>
            </a:r>
            <a:endParaRPr b="0" lang="en-US"/>
          </a:p>
          <a:p>
            <a:r>
              <a:rPr b="1" sz="3200" lang="en-US"/>
              <a:t>Step 4:</a:t>
            </a:r>
            <a:r>
              <a:rPr b="0" sz="2800" lang="en-US"/>
              <a:t> 𝝰-ketoglutarate undergoes oxidative decarboxylation to form succinyl CoA, a 4C compound. </a:t>
            </a:r>
            <a:endParaRPr b="0" lang="en-US"/>
          </a:p>
          <a:p>
            <a:pPr indent="-457200" marL="457200">
              <a:buFont typeface="Wingdings" charset="2"/>
              <a:buChar char="u"/>
            </a:pPr>
            <a:r>
              <a:rPr b="0" sz="2800" lang="en-US"/>
              <a:t>The reaction is catalyzed by the 𝝰-ketoglutarate dehydrogenase enzyme complex.</a:t>
            </a:r>
            <a:endParaRPr b="0" lang="en-US"/>
          </a:p>
          <a:p>
            <a:pPr indent="-457200" marL="457200">
              <a:buFont typeface="Wingdings" charset="2"/>
              <a:buChar char="u"/>
            </a:pPr>
            <a:r>
              <a:rPr b="0" sz="2800" lang="en-US"/>
              <a:t> One molecule of CO2 is released and NAD+ is converted to NADH.</a:t>
            </a:r>
            <a:endParaRPr b="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6" name=""/>
          <p:cNvSpPr>
            <a:spLocks noGrp="1"/>
          </p:cNvSpPr>
          <p:nvPr>
            <p:ph type="subTitle" idx="1"/>
          </p:nvPr>
        </p:nvSpPr>
        <p:spPr>
          <a:xfrm>
            <a:off x="0" y="0"/>
            <a:ext cx="9049966" cy="6850780"/>
          </a:xfrm>
        </p:spPr>
        <p:txBody>
          <a:bodyPr/>
          <a:p>
            <a:r>
              <a:rPr b="1" sz="2800" lang="en-US"/>
              <a:t>Step 5: Succinyl CoA forms succinate</a:t>
            </a:r>
            <a:r>
              <a:rPr sz="2800" lang="en-US"/>
              <a:t>. The enzyme succinyl CoA synthetase catalyses the reaction. This is coupled with substrate-level phosphorylation of GDP to get GTP. GTP transfers its phosphate to ADP forming ATP.</a:t>
            </a:r>
            <a:endParaRPr sz="3200" lang="en-US"/>
          </a:p>
          <a:p>
            <a:pPr algn="l"/>
            <a:r>
              <a:rPr b="1" sz="2800" lang="en-US"/>
              <a:t>Step 6: </a:t>
            </a:r>
            <a:r>
              <a:rPr sz="2800" lang="en-US"/>
              <a:t>Succinate is oxidised by the enzyme succinate dehydrogenase to fumarate. In the process, FAD is converted to FADH2.</a:t>
            </a:r>
            <a:endParaRPr sz="3200" lang="en-US"/>
          </a:p>
          <a:p>
            <a:pPr algn="l"/>
            <a:r>
              <a:rPr b="1" sz="2800" lang="en-US"/>
              <a:t>Step 7:</a:t>
            </a:r>
            <a:r>
              <a:rPr sz="2800" lang="en-US"/>
              <a:t> Fumarate gets converted to malate by the addition of one H2O. </a:t>
            </a:r>
            <a:endParaRPr sz="3200" lang="en-US"/>
          </a:p>
          <a:p>
            <a:pPr algn="l"/>
            <a:r>
              <a:rPr sz="2800" lang="en-US"/>
              <a:t>The enzyme catalysing this reaction is fumarase.</a:t>
            </a:r>
            <a:endParaRPr sz="3200" lang="en-US"/>
          </a:p>
          <a:p>
            <a:pPr algn="l"/>
            <a:r>
              <a:rPr b="1" sz="2800" lang="en-US"/>
              <a:t>Step 8: </a:t>
            </a:r>
            <a:r>
              <a:rPr sz="2800" lang="en-US"/>
              <a:t>Malate is dehydrogenated to form oxaloacetate, which combines with another molecule of acetyl CoA and starts the new cycle. </a:t>
            </a:r>
            <a:endParaRPr sz="3200" lang="en-US"/>
          </a:p>
          <a:p>
            <a:pPr algn="l"/>
            <a:r>
              <a:rPr sz="2800" lang="en-US"/>
              <a:t>Hydrogens removed, get transferred to NAD+ forming NADH. Malate dehydrogenase catalyses the</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8" name=""/>
          <p:cNvSpPr>
            <a:spLocks noGrp="1"/>
          </p:cNvSpPr>
          <p:nvPr>
            <p:ph type="subTitle" idx="1"/>
          </p:nvPr>
        </p:nvSpPr>
        <p:spPr>
          <a:xfrm>
            <a:off x="201160" y="0"/>
            <a:ext cx="8942840" cy="6859026"/>
          </a:xfrm>
        </p:spPr>
        <p:txBody>
          <a:bodyPr/>
          <a:p>
            <a:endParaRPr lang="en-US"/>
          </a:p>
        </p:txBody>
      </p:sp>
      <p:pic>
        <p:nvPicPr>
          <p:cNvPr id="2097152" name=""/>
          <p:cNvPicPr>
            <a:picLocks/>
          </p:cNvPicPr>
          <p:nvPr/>
        </p:nvPicPr>
        <p:blipFill>
          <a:blip xmlns:r="http://schemas.openxmlformats.org/officeDocument/2006/relationships" r:embed="rId1"/>
          <a:stretch>
            <a:fillRect/>
          </a:stretch>
        </p:blipFill>
        <p:spPr>
          <a:xfrm rot="21543766">
            <a:off x="639661" y="477604"/>
            <a:ext cx="7316966" cy="6380396"/>
          </a:xfrm>
          <a:prstGeom prst="rec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59" name=""/>
          <p:cNvSpPr>
            <a:spLocks noGrp="1"/>
          </p:cNvSpPr>
          <p:nvPr>
            <p:ph type="ctrTitle"/>
          </p:nvPr>
        </p:nvSpPr>
        <p:spPr>
          <a:xfrm>
            <a:off x="228600" y="0"/>
            <a:ext cx="8841322" cy="1116900"/>
          </a:xfrm>
        </p:spPr>
        <p:txBody>
          <a:bodyPr/>
          <a:p>
            <a:r>
              <a:rPr lang="en-US"/>
              <a:t>Krebs Cycle Summary</a:t>
            </a:r>
            <a:endParaRPr lang="en-US"/>
          </a:p>
        </p:txBody>
      </p:sp>
      <p:sp>
        <p:nvSpPr>
          <p:cNvPr id="1048660" name=""/>
          <p:cNvSpPr>
            <a:spLocks noGrp="1"/>
          </p:cNvSpPr>
          <p:nvPr>
            <p:ph type="subTitle" idx="1"/>
          </p:nvPr>
        </p:nvSpPr>
        <p:spPr>
          <a:xfrm>
            <a:off x="518265" y="1394218"/>
            <a:ext cx="8760023" cy="5568629"/>
          </a:xfrm>
        </p:spPr>
        <p:txBody>
          <a:bodyPr/>
          <a:p>
            <a:r>
              <a:rPr b="1" sz="4000" lang="en-US"/>
              <a:t>Location</a:t>
            </a:r>
            <a:r>
              <a:rPr sz="4000" lang="en-US"/>
              <a:t>: Krebs cycle occurs in the mitochondrial matrix</a:t>
            </a:r>
            <a:endParaRPr lang="en-US"/>
          </a:p>
          <a:p>
            <a:r>
              <a:rPr b="1" sz="4000" lang="en-US"/>
              <a:t>Krebs cycle reactants</a:t>
            </a:r>
            <a:r>
              <a:rPr sz="4000" lang="en-US"/>
              <a:t>: Acetyl CoA, which is produced from the end product of glycolysis</a:t>
            </a:r>
            <a:endParaRPr lang="en-US"/>
          </a:p>
          <a:p>
            <a:r>
              <a:rPr sz="4000" lang="en-US"/>
              <a:t>, i.e. pyruvate and it condenses with 4 carbon oxaloacetate, which is generated back in the Krebs cycle</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RMX1825</dc:creator>
  <dcterms:created xsi:type="dcterms:W3CDTF">2015-05-11T22:30:45Z</dcterms:created>
  <dcterms:modified xsi:type="dcterms:W3CDTF">2023-02-22T14:57:37Z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299f714108294bd48770dad8d2af36c9</vt:lpwstr>
  </property>
</Properties>
</file>