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60" r:id="rId1"/>
  </p:sldMasterIdLst>
  <p:notesMasterIdLst>
    <p:notesMasterId r:id="rId2"/>
  </p:notesMasterIdLst>
  <p:sldIdLst>
    <p:sldId id="280" r:id="rId3"/>
    <p:sldId id="279"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tableStyles" Target="tableStyles.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63" name=""/>
        <p:cNvGrpSpPr/>
        <p:nvPr/>
      </p:nvGrpSpPr>
      <p:grpSpPr>
        <a:xfrm>
          <a:off x="0" y="0"/>
          <a:ext cx="0" cy="0"/>
          <a:chOff x="0" y="0"/>
          <a:chExt cx="0" cy="0"/>
        </a:xfrm>
      </p:grpSpPr>
      <p:sp>
        <p:nvSpPr>
          <p:cNvPr id="1048670"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71"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72"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73"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74"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75"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33"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57" name=""/>
        <p:cNvGrpSpPr/>
        <p:nvPr/>
      </p:nvGrpSpPr>
      <p:grpSpPr>
        <a:xfrm>
          <a:off x="0" y="0"/>
          <a:ext cx="0" cy="0"/>
          <a:chOff x="0" y="0"/>
          <a:chExt cx="0" cy="0"/>
        </a:xfrm>
      </p:grpSpPr>
      <p:sp>
        <p:nvSpPr>
          <p:cNvPr id="1048637" name="Title 1"/>
          <p:cNvSpPr>
            <a:spLocks noGrp="1"/>
          </p:cNvSpPr>
          <p:nvPr>
            <p:ph type="title"/>
          </p:nvPr>
        </p:nvSpPr>
        <p:spPr/>
        <p:txBody>
          <a:bodyPr/>
          <a:p>
            <a:r>
              <a:rPr altLang="zh-CN" lang="en-US" smtClean="0"/>
              <a:t>Click to edit Master title style</a:t>
            </a:r>
            <a:endParaRPr dirty="0" lang="en-US"/>
          </a:p>
        </p:txBody>
      </p:sp>
      <p:sp>
        <p:nvSpPr>
          <p:cNvPr id="1048638"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0" name="Footer Placeholder 4"/>
          <p:cNvSpPr>
            <a:spLocks noGrp="1"/>
          </p:cNvSpPr>
          <p:nvPr>
            <p:ph type="ftr" sz="quarter" idx="11"/>
          </p:nvPr>
        </p:nvSpPr>
        <p:spPr/>
        <p:txBody>
          <a:bodyPr/>
          <a:p>
            <a:endParaRPr altLang="en-US" lang="zh-CN"/>
          </a:p>
        </p:txBody>
      </p:sp>
      <p:sp>
        <p:nvSpPr>
          <p:cNvPr id="104864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54" name=""/>
        <p:cNvGrpSpPr/>
        <p:nvPr/>
      </p:nvGrpSpPr>
      <p:grpSpPr>
        <a:xfrm>
          <a:off x="0" y="0"/>
          <a:ext cx="0" cy="0"/>
          <a:chOff x="0" y="0"/>
          <a:chExt cx="0" cy="0"/>
        </a:xfrm>
      </p:grpSpPr>
      <p:sp>
        <p:nvSpPr>
          <p:cNvPr id="1048621"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622"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4" name="Footer Placeholder 4"/>
          <p:cNvSpPr>
            <a:spLocks noGrp="1"/>
          </p:cNvSpPr>
          <p:nvPr>
            <p:ph type="ftr" sz="quarter" idx="11"/>
          </p:nvPr>
        </p:nvSpPr>
        <p:spPr/>
        <p:txBody>
          <a:bodyPr/>
          <a:p>
            <a:endParaRPr altLang="en-US" lang="zh-CN"/>
          </a:p>
        </p:txBody>
      </p:sp>
      <p:sp>
        <p:nvSpPr>
          <p:cNvPr id="104862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55" name=""/>
        <p:cNvGrpSpPr/>
        <p:nvPr/>
      </p:nvGrpSpPr>
      <p:grpSpPr>
        <a:xfrm>
          <a:off x="0" y="0"/>
          <a:ext cx="0" cy="0"/>
          <a:chOff x="0" y="0"/>
          <a:chExt cx="0" cy="0"/>
        </a:xfrm>
      </p:grpSpPr>
      <p:sp>
        <p:nvSpPr>
          <p:cNvPr id="1048626" name="Title 1"/>
          <p:cNvSpPr>
            <a:spLocks noGrp="1"/>
          </p:cNvSpPr>
          <p:nvPr>
            <p:ph type="title"/>
          </p:nvPr>
        </p:nvSpPr>
        <p:spPr/>
        <p:txBody>
          <a:bodyPr/>
          <a:p>
            <a:r>
              <a:rPr altLang="zh-CN" lang="en-US" smtClean="0"/>
              <a:t>Click to edit Master title style</a:t>
            </a:r>
            <a:endParaRPr dirty="0" lang="en-US"/>
          </a:p>
        </p:txBody>
      </p:sp>
      <p:sp>
        <p:nvSpPr>
          <p:cNvPr id="1048627"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8"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9" name="Footer Placeholder 4"/>
          <p:cNvSpPr>
            <a:spLocks noGrp="1"/>
          </p:cNvSpPr>
          <p:nvPr>
            <p:ph type="ftr" sz="quarter" idx="11"/>
          </p:nvPr>
        </p:nvSpPr>
        <p:spPr/>
        <p:txBody>
          <a:bodyPr/>
          <a:p>
            <a:endParaRPr altLang="en-US" lang="zh-CN"/>
          </a:p>
        </p:txBody>
      </p:sp>
      <p:sp>
        <p:nvSpPr>
          <p:cNvPr id="1048630"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58" name=""/>
        <p:cNvGrpSpPr/>
        <p:nvPr/>
      </p:nvGrpSpPr>
      <p:grpSpPr>
        <a:xfrm>
          <a:off x="0" y="0"/>
          <a:ext cx="0" cy="0"/>
          <a:chOff x="0" y="0"/>
          <a:chExt cx="0" cy="0"/>
        </a:xfrm>
      </p:grpSpPr>
      <p:sp>
        <p:nvSpPr>
          <p:cNvPr id="1048642"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43"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4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5" name="Footer Placeholder 4"/>
          <p:cNvSpPr>
            <a:spLocks noGrp="1"/>
          </p:cNvSpPr>
          <p:nvPr>
            <p:ph type="ftr" sz="quarter" idx="11"/>
          </p:nvPr>
        </p:nvSpPr>
        <p:spPr/>
        <p:txBody>
          <a:bodyPr/>
          <a:p>
            <a:endParaRPr altLang="en-US" lang="zh-CN"/>
          </a:p>
        </p:txBody>
      </p:sp>
      <p:sp>
        <p:nvSpPr>
          <p:cNvPr id="104864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59" name=""/>
        <p:cNvGrpSpPr/>
        <p:nvPr/>
      </p:nvGrpSpPr>
      <p:grpSpPr>
        <a:xfrm>
          <a:off x="0" y="0"/>
          <a:ext cx="0" cy="0"/>
          <a:chOff x="0" y="0"/>
          <a:chExt cx="0" cy="0"/>
        </a:xfrm>
      </p:grpSpPr>
      <p:sp>
        <p:nvSpPr>
          <p:cNvPr id="1048647" name="Title 1"/>
          <p:cNvSpPr>
            <a:spLocks noGrp="1"/>
          </p:cNvSpPr>
          <p:nvPr>
            <p:ph type="title"/>
          </p:nvPr>
        </p:nvSpPr>
        <p:spPr/>
        <p:txBody>
          <a:bodyPr/>
          <a:p>
            <a:r>
              <a:rPr altLang="zh-CN" lang="en-US" smtClean="0"/>
              <a:t>Click to edit Master title style</a:t>
            </a:r>
            <a:endParaRPr dirty="0" lang="en-US"/>
          </a:p>
        </p:txBody>
      </p:sp>
      <p:sp>
        <p:nvSpPr>
          <p:cNvPr id="1048648"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9"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50"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51" name="Footer Placeholder 5"/>
          <p:cNvSpPr>
            <a:spLocks noGrp="1"/>
          </p:cNvSpPr>
          <p:nvPr>
            <p:ph type="ftr" sz="quarter" idx="11"/>
          </p:nvPr>
        </p:nvSpPr>
        <p:spPr/>
        <p:txBody>
          <a:bodyPr/>
          <a:p>
            <a:endParaRPr altLang="en-US" lang="zh-CN"/>
          </a:p>
        </p:txBody>
      </p:sp>
      <p:sp>
        <p:nvSpPr>
          <p:cNvPr id="1048652"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60" name=""/>
        <p:cNvGrpSpPr/>
        <p:nvPr/>
      </p:nvGrpSpPr>
      <p:grpSpPr>
        <a:xfrm>
          <a:off x="0" y="0"/>
          <a:ext cx="0" cy="0"/>
          <a:chOff x="0" y="0"/>
          <a:chExt cx="0" cy="0"/>
        </a:xfrm>
      </p:grpSpPr>
      <p:sp>
        <p:nvSpPr>
          <p:cNvPr id="1048653"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54"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55"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56"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57"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58"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59" name="Footer Placeholder 7"/>
          <p:cNvSpPr>
            <a:spLocks noGrp="1"/>
          </p:cNvSpPr>
          <p:nvPr>
            <p:ph type="ftr" sz="quarter" idx="11"/>
          </p:nvPr>
        </p:nvSpPr>
        <p:spPr/>
        <p:txBody>
          <a:bodyPr/>
          <a:p>
            <a:endParaRPr altLang="en-US" lang="zh-CN"/>
          </a:p>
        </p:txBody>
      </p:sp>
      <p:sp>
        <p:nvSpPr>
          <p:cNvPr id="1048660"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47" name=""/>
        <p:cNvGrpSpPr/>
        <p:nvPr/>
      </p:nvGrpSpPr>
      <p:grpSpPr>
        <a:xfrm>
          <a:off x="0" y="0"/>
          <a:ext cx="0" cy="0"/>
          <a:chOff x="0" y="0"/>
          <a:chExt cx="0" cy="0"/>
        </a:xfrm>
      </p:grpSpPr>
      <p:sp>
        <p:nvSpPr>
          <p:cNvPr id="1048609" name="Title 1"/>
          <p:cNvSpPr>
            <a:spLocks noGrp="1"/>
          </p:cNvSpPr>
          <p:nvPr>
            <p:ph type="title"/>
          </p:nvPr>
        </p:nvSpPr>
        <p:spPr/>
        <p:txBody>
          <a:bodyPr/>
          <a:p>
            <a:r>
              <a:rPr altLang="zh-CN" lang="en-US" smtClean="0"/>
              <a:t>Click to edit Master title style</a:t>
            </a:r>
            <a:endParaRPr dirty="0" lang="en-US"/>
          </a:p>
        </p:txBody>
      </p:sp>
      <p:sp>
        <p:nvSpPr>
          <p:cNvPr id="1048610"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3"/>
          <p:cNvSpPr>
            <a:spLocks noGrp="1"/>
          </p:cNvSpPr>
          <p:nvPr>
            <p:ph type="ftr" sz="quarter" idx="11"/>
          </p:nvPr>
        </p:nvSpPr>
        <p:spPr/>
        <p:txBody>
          <a:bodyPr/>
          <a:p>
            <a:endParaRPr altLang="en-US" lang="zh-CN"/>
          </a:p>
        </p:txBody>
      </p:sp>
      <p:sp>
        <p:nvSpPr>
          <p:cNvPr id="1048612"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61" name=""/>
        <p:cNvGrpSpPr/>
        <p:nvPr/>
      </p:nvGrpSpPr>
      <p:grpSpPr>
        <a:xfrm>
          <a:off x="0" y="0"/>
          <a:ext cx="0" cy="0"/>
          <a:chOff x="0" y="0"/>
          <a:chExt cx="0" cy="0"/>
        </a:xfrm>
      </p:grpSpPr>
      <p:sp>
        <p:nvSpPr>
          <p:cNvPr id="1048661"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62" name="Footer Placeholder 2"/>
          <p:cNvSpPr>
            <a:spLocks noGrp="1"/>
          </p:cNvSpPr>
          <p:nvPr>
            <p:ph type="ftr" sz="quarter" idx="11"/>
          </p:nvPr>
        </p:nvSpPr>
        <p:spPr/>
        <p:txBody>
          <a:bodyPr/>
          <a:p>
            <a:endParaRPr altLang="en-US" lang="zh-CN"/>
          </a:p>
        </p:txBody>
      </p:sp>
      <p:sp>
        <p:nvSpPr>
          <p:cNvPr id="1048663"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62" name=""/>
        <p:cNvGrpSpPr/>
        <p:nvPr/>
      </p:nvGrpSpPr>
      <p:grpSpPr>
        <a:xfrm>
          <a:off x="0" y="0"/>
          <a:ext cx="0" cy="0"/>
          <a:chOff x="0" y="0"/>
          <a:chExt cx="0" cy="0"/>
        </a:xfrm>
      </p:grpSpPr>
      <p:sp>
        <p:nvSpPr>
          <p:cNvPr id="1048664"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6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66"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67"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68" name="Footer Placeholder 5"/>
          <p:cNvSpPr>
            <a:spLocks noGrp="1"/>
          </p:cNvSpPr>
          <p:nvPr>
            <p:ph type="ftr" sz="quarter" idx="11"/>
          </p:nvPr>
        </p:nvSpPr>
        <p:spPr/>
        <p:txBody>
          <a:bodyPr/>
          <a:p>
            <a:endParaRPr altLang="en-US" lang="zh-CN"/>
          </a:p>
        </p:txBody>
      </p:sp>
      <p:sp>
        <p:nvSpPr>
          <p:cNvPr id="1048669"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56" name=""/>
        <p:cNvGrpSpPr/>
        <p:nvPr/>
      </p:nvGrpSpPr>
      <p:grpSpPr>
        <a:xfrm>
          <a:off x="0" y="0"/>
          <a:ext cx="0" cy="0"/>
          <a:chOff x="0" y="0"/>
          <a:chExt cx="0" cy="0"/>
        </a:xfrm>
      </p:grpSpPr>
      <p:sp>
        <p:nvSpPr>
          <p:cNvPr id="1048631"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2"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33"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4"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5" name="Footer Placeholder 5"/>
          <p:cNvSpPr>
            <a:spLocks noGrp="1"/>
          </p:cNvSpPr>
          <p:nvPr>
            <p:ph type="ftr" sz="quarter" idx="11"/>
          </p:nvPr>
        </p:nvSpPr>
        <p:spPr/>
        <p:txBody>
          <a:bodyPr/>
          <a:p>
            <a:endParaRPr altLang="en-US" lang="zh-CN"/>
          </a:p>
        </p:txBody>
      </p:sp>
      <p:sp>
        <p:nvSpPr>
          <p:cNvPr id="1048636"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66" name=""/>
        <p:cNvGrpSpPr/>
        <p:nvPr/>
      </p:nvGrpSpPr>
      <p:grpSpPr>
        <a:xfrm>
          <a:off x="0" y="0"/>
          <a:ext cx="0" cy="0"/>
          <a:chOff x="0" y="0"/>
          <a:chExt cx="0" cy="0"/>
        </a:xfrm>
      </p:grpSpPr>
      <p:sp>
        <p:nvSpPr>
          <p:cNvPr id="1048680" name=""/>
          <p:cNvSpPr>
            <a:spLocks noGrp="1"/>
          </p:cNvSpPr>
          <p:nvPr>
            <p:ph type="ctrTitle"/>
          </p:nvPr>
        </p:nvSpPr>
        <p:spPr>
          <a:xfrm>
            <a:off x="211481" y="0"/>
            <a:ext cx="8590981" cy="2150790"/>
          </a:xfrm>
        </p:spPr>
        <p:txBody>
          <a:bodyPr/>
          <a:p>
            <a:r>
              <a:rPr b="1" sz="6600" lang="en-US"/>
              <a:t>B</a:t>
            </a:r>
            <a:r>
              <a:rPr b="1" sz="6600" lang="en-US"/>
              <a:t>a</a:t>
            </a:r>
            <a:r>
              <a:rPr b="1" sz="6600" lang="en-US"/>
              <a:t>l</a:t>
            </a:r>
            <a:r>
              <a:rPr b="1" sz="6600" lang="en-US"/>
              <a:t>i</a:t>
            </a:r>
            <a:r>
              <a:rPr b="1" sz="6600" lang="en-US"/>
              <a:t>r</a:t>
            </a:r>
            <a:r>
              <a:rPr b="1" sz="6600" lang="en-US"/>
              <a:t>a</a:t>
            </a:r>
            <a:r>
              <a:rPr b="1" sz="6600" lang="en-US"/>
              <a:t>m</a:t>
            </a:r>
            <a:r>
              <a:rPr b="1" sz="6600" lang="en-US"/>
              <a:t> </a:t>
            </a:r>
            <a:r>
              <a:rPr b="1" sz="6600" lang="en-US"/>
              <a:t>p</a:t>
            </a:r>
            <a:r>
              <a:rPr b="1" sz="6600" lang="en-US"/>
              <a:t>a</a:t>
            </a:r>
            <a:r>
              <a:rPr b="1" sz="6600" lang="en-US"/>
              <a:t>t</a:t>
            </a:r>
            <a:r>
              <a:rPr b="1" sz="6600" lang="en-US"/>
              <a:t>i</a:t>
            </a:r>
            <a:r>
              <a:rPr b="1" sz="6600" lang="en-US"/>
              <a:t>l</a:t>
            </a:r>
            <a:r>
              <a:rPr b="1" sz="6600" lang="en-US"/>
              <a:t> </a:t>
            </a:r>
            <a:r>
              <a:rPr b="1" sz="6600" lang="en-US"/>
              <a:t>college </a:t>
            </a:r>
            <a:r>
              <a:rPr b="1" sz="6600" lang="en-US"/>
              <a:t>kinwat</a:t>
            </a:r>
            <a:r>
              <a:rPr b="1" sz="6600" lang="en-US"/>
              <a:t>,</a:t>
            </a:r>
            <a:r>
              <a:rPr b="1" sz="6600" lang="en-US"/>
              <a:t> nanded </a:t>
            </a:r>
            <a:endParaRPr lang="en-US"/>
          </a:p>
        </p:txBody>
      </p:sp>
      <p:sp>
        <p:nvSpPr>
          <p:cNvPr id="1048681" name=""/>
          <p:cNvSpPr>
            <a:spLocks noGrp="1"/>
          </p:cNvSpPr>
          <p:nvPr>
            <p:ph type="subTitle" idx="1"/>
          </p:nvPr>
        </p:nvSpPr>
        <p:spPr>
          <a:xfrm>
            <a:off x="211480" y="2233925"/>
            <a:ext cx="8717020" cy="4624074"/>
          </a:xfrm>
        </p:spPr>
        <p:txBody>
          <a:bodyPr/>
          <a:p>
            <a:endParaRPr b="1" lang="en-US">
              <a:solidFill>
                <a:srgbClr val="3399FF"/>
              </a:solidFill>
            </a:endParaRPr>
          </a:p>
          <a:p>
            <a:r>
              <a:rPr b="1" sz="6000" lang="en-US">
                <a:solidFill>
                  <a:srgbClr val="3399FF"/>
                </a:solidFill>
              </a:rPr>
              <a:t>D</a:t>
            </a:r>
            <a:r>
              <a:rPr b="1" sz="6000" lang="en-US">
                <a:solidFill>
                  <a:srgbClr val="3399FF"/>
                </a:solidFill>
              </a:rPr>
              <a:t>e</a:t>
            </a:r>
            <a:r>
              <a:rPr b="1" sz="6000" lang="en-US">
                <a:solidFill>
                  <a:srgbClr val="3399FF"/>
                </a:solidFill>
              </a:rPr>
              <a:t>p</a:t>
            </a:r>
            <a:r>
              <a:rPr b="1" sz="6000" lang="en-US">
                <a:solidFill>
                  <a:srgbClr val="3399FF"/>
                </a:solidFill>
              </a:rPr>
              <a:t>t</a:t>
            </a:r>
            <a:r>
              <a:rPr b="1" sz="6000" lang="en-US">
                <a:solidFill>
                  <a:srgbClr val="3399FF"/>
                </a:solidFill>
              </a:rPr>
              <a:t>.</a:t>
            </a:r>
            <a:r>
              <a:rPr b="1" sz="6000" lang="en-US">
                <a:solidFill>
                  <a:srgbClr val="3399FF"/>
                </a:solidFill>
              </a:rPr>
              <a:t>O</a:t>
            </a:r>
            <a:r>
              <a:rPr b="1" sz="6000" lang="en-US">
                <a:solidFill>
                  <a:srgbClr val="3399FF"/>
                </a:solidFill>
              </a:rPr>
              <a:t>f</a:t>
            </a:r>
            <a:r>
              <a:rPr b="1" sz="6000" lang="en-US">
                <a:solidFill>
                  <a:srgbClr val="3399FF"/>
                </a:solidFill>
              </a:rPr>
              <a:t> </a:t>
            </a:r>
            <a:r>
              <a:rPr b="1" sz="6000" lang="en-US">
                <a:solidFill>
                  <a:srgbClr val="3399FF"/>
                </a:solidFill>
              </a:rPr>
              <a:t>Z</a:t>
            </a:r>
            <a:r>
              <a:rPr b="1" sz="6000" lang="en-US">
                <a:solidFill>
                  <a:srgbClr val="3399FF"/>
                </a:solidFill>
              </a:rPr>
              <a:t>o</a:t>
            </a:r>
            <a:r>
              <a:rPr b="1" sz="6000" lang="en-US">
                <a:solidFill>
                  <a:srgbClr val="3399FF"/>
                </a:solidFill>
              </a:rPr>
              <a:t>o</a:t>
            </a:r>
            <a:r>
              <a:rPr b="1" sz="6000" lang="en-US">
                <a:solidFill>
                  <a:srgbClr val="3399FF"/>
                </a:solidFill>
              </a:rPr>
              <a:t>logy</a:t>
            </a:r>
            <a:endParaRPr b="1" lang="en-US">
              <a:solidFill>
                <a:srgbClr val="3399FF"/>
              </a:solidFill>
            </a:endParaRPr>
          </a:p>
          <a:p>
            <a:endParaRPr b="1" lang="en-US">
              <a:solidFill>
                <a:srgbClr val="3399FF"/>
              </a:solidFill>
            </a:endParaRPr>
          </a:p>
          <a:p>
            <a:r>
              <a:rPr b="1" sz="6000" lang="en-US">
                <a:solidFill>
                  <a:srgbClr val="000000"/>
                </a:solidFill>
              </a:rPr>
              <a:t>T</a:t>
            </a:r>
            <a:r>
              <a:rPr b="1" sz="6000" lang="en-US">
                <a:solidFill>
                  <a:srgbClr val="000000"/>
                </a:solidFill>
              </a:rPr>
              <a:t>o</a:t>
            </a:r>
            <a:r>
              <a:rPr b="1" sz="6000" lang="en-US">
                <a:solidFill>
                  <a:srgbClr val="000000"/>
                </a:solidFill>
              </a:rPr>
              <a:t>p</a:t>
            </a:r>
            <a:r>
              <a:rPr b="1" sz="6000" lang="en-US">
                <a:solidFill>
                  <a:srgbClr val="000000"/>
                </a:solidFill>
              </a:rPr>
              <a:t>i</a:t>
            </a:r>
            <a:r>
              <a:rPr b="1" sz="6000" lang="en-US">
                <a:solidFill>
                  <a:srgbClr val="000000"/>
                </a:solidFill>
              </a:rPr>
              <a:t>c</a:t>
            </a:r>
            <a:r>
              <a:rPr b="1" sz="6000" lang="en-US">
                <a:solidFill>
                  <a:srgbClr val="000000"/>
                </a:solidFill>
              </a:rPr>
              <a:t>:</a:t>
            </a:r>
            <a:r>
              <a:rPr b="0" sz="6000" lang="en-US">
                <a:solidFill>
                  <a:srgbClr val="000000"/>
                </a:solidFill>
              </a:rPr>
              <a:t> carbohydrates</a:t>
            </a:r>
            <a:r>
              <a:rPr b="0" sz="6000" lang="en-US">
                <a:solidFill>
                  <a:srgbClr val="000000"/>
                </a:solidFill>
              </a:rPr>
              <a:t>.</a:t>
            </a:r>
            <a:endParaRPr b="1" lang="en-US">
              <a:solidFill>
                <a:srgbClr val="3399FF"/>
              </a:solidFill>
            </a:endParaRPr>
          </a:p>
          <a:p>
            <a:endParaRPr b="1" lang="en-US">
              <a:solidFill>
                <a:srgbClr val="3399FF"/>
              </a:solidFill>
            </a:endParaRPr>
          </a:p>
          <a:p>
            <a:r>
              <a:rPr b="0" sz="4800" lang="en-US">
                <a:solidFill>
                  <a:srgbClr val="000000"/>
                </a:solidFill>
              </a:rPr>
              <a:t>P</a:t>
            </a:r>
            <a:r>
              <a:rPr b="0" sz="4800" lang="en-US">
                <a:solidFill>
                  <a:srgbClr val="000000"/>
                </a:solidFill>
              </a:rPr>
              <a:t>r</a:t>
            </a:r>
            <a:r>
              <a:rPr b="0" sz="4800" lang="en-US">
                <a:solidFill>
                  <a:srgbClr val="000000"/>
                </a:solidFill>
              </a:rPr>
              <a:t>e</a:t>
            </a:r>
            <a:r>
              <a:rPr b="0" sz="4800" lang="en-US">
                <a:solidFill>
                  <a:srgbClr val="000000"/>
                </a:solidFill>
              </a:rPr>
              <a:t>s</a:t>
            </a:r>
            <a:r>
              <a:rPr b="0" sz="4800" lang="en-US">
                <a:solidFill>
                  <a:srgbClr val="000000"/>
                </a:solidFill>
              </a:rPr>
              <a:t>e</a:t>
            </a:r>
            <a:r>
              <a:rPr b="0" sz="4800" lang="en-US">
                <a:solidFill>
                  <a:srgbClr val="000000"/>
                </a:solidFill>
              </a:rPr>
              <a:t>nted</a:t>
            </a:r>
            <a:r>
              <a:rPr b="0" sz="4800" lang="en-US">
                <a:solidFill>
                  <a:srgbClr val="000000"/>
                </a:solidFill>
              </a:rPr>
              <a:t> </a:t>
            </a:r>
            <a:r>
              <a:rPr b="0" sz="4800" lang="en-US">
                <a:solidFill>
                  <a:srgbClr val="000000"/>
                </a:solidFill>
              </a:rPr>
              <a:t>by</a:t>
            </a:r>
            <a:r>
              <a:rPr b="1" sz="4800" lang="en-US">
                <a:solidFill>
                  <a:srgbClr val="FF6600"/>
                </a:solidFill>
              </a:rPr>
              <a:t>:</a:t>
            </a:r>
            <a:r>
              <a:rPr b="1" sz="4000" lang="en-US">
                <a:solidFill>
                  <a:srgbClr val="FF6600"/>
                </a:solidFill>
              </a:rPr>
              <a:t>P</a:t>
            </a:r>
            <a:r>
              <a:rPr b="1" sz="4000" lang="en-US">
                <a:solidFill>
                  <a:srgbClr val="FF6600"/>
                </a:solidFill>
              </a:rPr>
              <a:t>r</a:t>
            </a:r>
            <a:r>
              <a:rPr b="1" sz="4000" lang="en-US">
                <a:solidFill>
                  <a:srgbClr val="FF6600"/>
                </a:solidFill>
              </a:rPr>
              <a:t>a</a:t>
            </a:r>
            <a:r>
              <a:rPr b="1" sz="4000" lang="en-US">
                <a:solidFill>
                  <a:srgbClr val="FF6600"/>
                </a:solidFill>
              </a:rPr>
              <a:t>d</a:t>
            </a:r>
            <a:r>
              <a:rPr b="1" sz="4000" lang="en-US">
                <a:solidFill>
                  <a:srgbClr val="FF6600"/>
                </a:solidFill>
              </a:rPr>
              <a:t>i</a:t>
            </a:r>
            <a:r>
              <a:rPr b="1" sz="4000" lang="en-US">
                <a:solidFill>
                  <a:srgbClr val="FF6600"/>
                </a:solidFill>
              </a:rPr>
              <a:t>p</a:t>
            </a:r>
            <a:r>
              <a:rPr b="1" sz="4000" lang="en-US">
                <a:solidFill>
                  <a:srgbClr val="FF6600"/>
                </a:solidFill>
              </a:rPr>
              <a:t> </a:t>
            </a:r>
            <a:r>
              <a:rPr b="1" sz="4000" lang="en-US">
                <a:solidFill>
                  <a:srgbClr val="FF6600"/>
                </a:solidFill>
              </a:rPr>
              <a:t>L.Ru</a:t>
            </a:r>
            <a:r>
              <a:rPr b="1" sz="4000" lang="en-US">
                <a:solidFill>
                  <a:srgbClr val="FF6600"/>
                </a:solidFill>
              </a:rPr>
              <a:t>d</a:t>
            </a:r>
            <a:r>
              <a:rPr b="1" sz="4000" lang="en-US">
                <a:solidFill>
                  <a:srgbClr val="FF6600"/>
                </a:solidFill>
              </a:rPr>
              <a:t>r</a:t>
            </a:r>
            <a:r>
              <a:rPr b="1" sz="4000" lang="en-US">
                <a:solidFill>
                  <a:srgbClr val="FF6600"/>
                </a:solidFill>
              </a:rPr>
              <a:t>a</a:t>
            </a:r>
            <a:r>
              <a:rPr b="1" sz="4000" lang="en-US">
                <a:solidFill>
                  <a:srgbClr val="FF6600"/>
                </a:solidFill>
              </a:rPr>
              <a:t>s</a:t>
            </a:r>
            <a:r>
              <a:rPr b="1" sz="4000" lang="en-US">
                <a:solidFill>
                  <a:srgbClr val="FF6600"/>
                </a:solidFill>
              </a:rPr>
              <a:t>w</a:t>
            </a:r>
            <a:r>
              <a:rPr b="1" sz="4000" lang="en-US">
                <a:solidFill>
                  <a:srgbClr val="FF6600"/>
                </a:solidFill>
              </a:rPr>
              <a:t>a</a:t>
            </a:r>
            <a:r>
              <a:rPr b="1" sz="4000" lang="en-US">
                <a:solidFill>
                  <a:srgbClr val="FF6600"/>
                </a:solidFill>
              </a:rPr>
              <a:t>d</a:t>
            </a:r>
            <a:r>
              <a:rPr b="1" sz="6000" lang="en-US">
                <a:solidFill>
                  <a:srgbClr val="3399FF"/>
                </a:solidFill>
              </a:rPr>
              <a:t> </a:t>
            </a:r>
            <a:endParaRPr b="1" lang="en-US">
              <a:solidFill>
                <a:srgbClr val="3399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05" name=""/>
          <p:cNvSpPr>
            <a:spLocks noGrp="1"/>
          </p:cNvSpPr>
          <p:nvPr>
            <p:ph type="ctrTitle"/>
          </p:nvPr>
        </p:nvSpPr>
        <p:spPr>
          <a:xfrm>
            <a:off x="685799" y="0"/>
            <a:ext cx="7772400" cy="1248755"/>
          </a:xfrm>
        </p:spPr>
        <p:txBody>
          <a:bodyPr/>
          <a:p>
            <a:r>
              <a:rPr lang="en-US"/>
              <a:t>3. Polysaccharides:</a:t>
            </a:r>
            <a:endParaRPr lang="en-US"/>
          </a:p>
        </p:txBody>
      </p:sp>
      <p:sp>
        <p:nvSpPr>
          <p:cNvPr id="1048606" name=""/>
          <p:cNvSpPr>
            <a:spLocks noGrp="1"/>
          </p:cNvSpPr>
          <p:nvPr>
            <p:ph type="subTitle" idx="1"/>
          </p:nvPr>
        </p:nvSpPr>
        <p:spPr>
          <a:xfrm rot="21600000">
            <a:off x="358528" y="1248754"/>
            <a:ext cx="8426940" cy="5599314"/>
          </a:xfrm>
        </p:spPr>
        <p:txBody>
          <a:bodyPr>
            <a:noAutofit/>
          </a:bodyPr>
          <a:p>
            <a:pPr algn="l"/>
            <a:r>
              <a:rPr sz="2800" lang="en-US"/>
              <a:t>i. These consist of a large number of (often thousands) monosaccharide units to form branched or un-branched chains.</a:t>
            </a:r>
            <a:endParaRPr sz="2800" lang="en-US"/>
          </a:p>
          <a:p>
            <a:pPr algn="l"/>
            <a:r>
              <a:rPr sz="2800" lang="en-US"/>
              <a:t>ii. These can be hydrolysed to yield monosaccharide units which are usually similar.</a:t>
            </a:r>
            <a:endParaRPr sz="2800" lang="en-US"/>
          </a:p>
          <a:p>
            <a:pPr algn="l"/>
            <a:r>
              <a:rPr sz="2800" lang="en-US"/>
              <a:t>iii. These are usually amorphous, tasteless, non-sugars and insoluble in water.</a:t>
            </a:r>
            <a:endParaRPr sz="2800" lang="en-US"/>
          </a:p>
          <a:p>
            <a:r>
              <a:rPr b="1" sz="2800" lang="en-US">
                <a:solidFill>
                  <a:srgbClr val="6600CC"/>
                </a:solidFill>
              </a:rPr>
              <a:t>Polysaccharides can be grouped into two categories:</a:t>
            </a:r>
            <a:endParaRPr b="1" sz="2800" lang="en-US">
              <a:solidFill>
                <a:srgbClr val="6600CC"/>
              </a:solidFill>
            </a:endParaRPr>
          </a:p>
          <a:p>
            <a:pPr algn="l"/>
            <a:r>
              <a:rPr sz="2800" lang="en-US"/>
              <a:t>(i) Structural Polysaccharides (e.g., cellulose, hemi-cellulose, pectic substances, chitin, gum, mucilage</a:t>
            </a:r>
            <a:r>
              <a:rPr sz="2800" lang="en-US"/>
              <a:t>(</a:t>
            </a:r>
            <a:r>
              <a:rPr sz="2800" lang="en-US"/>
              <a:t>etc.)</a:t>
            </a:r>
            <a:endParaRPr sz="2800" lang="en-US"/>
          </a:p>
          <a:p>
            <a:pPr algn="l"/>
            <a:r>
              <a:rPr sz="2800" lang="en-US"/>
              <a:t>(ii) Storage Polysaccharides (e.g., starch, inulin, glycogen etc)</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07" name=""/>
          <p:cNvSpPr>
            <a:spLocks noGrp="1"/>
          </p:cNvSpPr>
          <p:nvPr>
            <p:ph type="ctrTitle"/>
          </p:nvPr>
        </p:nvSpPr>
        <p:spPr>
          <a:xfrm>
            <a:off x="407145" y="0"/>
            <a:ext cx="7772400" cy="1079140"/>
          </a:xfrm>
        </p:spPr>
        <p:txBody>
          <a:bodyPr/>
          <a:p>
            <a:r>
              <a:rPr b="1" lang="en-US"/>
              <a:t>Structural Features:</a:t>
            </a:r>
            <a:endParaRPr b="1" lang="en-US"/>
          </a:p>
        </p:txBody>
      </p:sp>
      <p:sp>
        <p:nvSpPr>
          <p:cNvPr id="1048608" name=""/>
          <p:cNvSpPr>
            <a:spLocks noGrp="1"/>
          </p:cNvSpPr>
          <p:nvPr>
            <p:ph type="subTitle" idx="1"/>
          </p:nvPr>
        </p:nvSpPr>
        <p:spPr>
          <a:xfrm>
            <a:off x="519058" y="1257980"/>
            <a:ext cx="8396652" cy="5623279"/>
          </a:xfrm>
        </p:spPr>
        <p:txBody>
          <a:bodyPr/>
          <a:p>
            <a:r>
              <a:rPr b="1" sz="2800" lang="en-US"/>
              <a:t>Monosaccharides:</a:t>
            </a:r>
            <a:endParaRPr b="1" lang="en-US"/>
          </a:p>
          <a:p>
            <a:pPr indent="-342900" marL="342900">
              <a:buFont typeface="Wingdings" charset="2"/>
              <a:buChar char="n"/>
            </a:pPr>
            <a:r>
              <a:rPr b="0" lang="en-US"/>
              <a:t>Many monosaccharide’s e.g ribose, glucose, fructose etc. exist both in open straight chain and ring form.</a:t>
            </a:r>
            <a:endParaRPr b="0" lang="en-US"/>
          </a:p>
          <a:p>
            <a:pPr indent="-342900" marL="342900">
              <a:buFont typeface="Wingdings" charset="2"/>
              <a:buChar char="n"/>
            </a:pPr>
            <a:endParaRPr b="0" lang="en-US"/>
          </a:p>
          <a:p>
            <a:pPr indent="-342900" marL="342900">
              <a:buFont typeface="Wingdings" charset="2"/>
              <a:buChar char="n"/>
            </a:pPr>
            <a:r>
              <a:rPr b="0" lang="en-US"/>
              <a:t> If the ring is 5-membered it is called as furanose sugar. Sugar with a 6-membered ring is called as pyranose sugar e.g.,</a:t>
            </a:r>
            <a:endParaRPr b="0" lang="en-US"/>
          </a:p>
          <a:p>
            <a:endParaRPr b="0"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pic>
        <p:nvPicPr>
          <p:cNvPr id="2097153" name=""/>
          <p:cNvPicPr>
            <a:picLocks/>
          </p:cNvPicPr>
          <p:nvPr/>
        </p:nvPicPr>
        <p:blipFill>
          <a:blip xmlns:r="http://schemas.openxmlformats.org/officeDocument/2006/relationships" r:embed="rId1"/>
          <a:stretch>
            <a:fillRect/>
          </a:stretch>
        </p:blipFill>
        <p:spPr>
          <a:xfrm rot="7752">
            <a:off x="884202" y="125955"/>
            <a:ext cx="7375261" cy="6753868"/>
          </a:xfrm>
          <a:prstGeom prst="rec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13" name=""/>
          <p:cNvSpPr>
            <a:spLocks noGrp="1"/>
          </p:cNvSpPr>
          <p:nvPr>
            <p:ph type="ctrTitle"/>
          </p:nvPr>
        </p:nvSpPr>
        <p:spPr>
          <a:xfrm>
            <a:off x="228599" y="0"/>
            <a:ext cx="7772400" cy="1282343"/>
          </a:xfrm>
        </p:spPr>
        <p:txBody>
          <a:bodyPr/>
          <a:p>
            <a:r>
              <a:rPr lang="en-US"/>
              <a:t>2. Disaccharides</a:t>
            </a:r>
            <a:r>
              <a:rPr lang="en-US"/>
              <a:t> </a:t>
            </a:r>
            <a:r>
              <a:rPr lang="en-US"/>
              <a:t>s</a:t>
            </a:r>
            <a:r>
              <a:rPr lang="en-US"/>
              <a:t>t</a:t>
            </a:r>
            <a:r>
              <a:rPr lang="en-US"/>
              <a:t>r</a:t>
            </a:r>
            <a:r>
              <a:rPr lang="en-US"/>
              <a:t>.</a:t>
            </a:r>
            <a:endParaRPr lang="en-US"/>
          </a:p>
        </p:txBody>
      </p:sp>
      <p:sp>
        <p:nvSpPr>
          <p:cNvPr id="1048614" name=""/>
          <p:cNvSpPr>
            <a:spLocks noGrp="1"/>
          </p:cNvSpPr>
          <p:nvPr>
            <p:ph type="subTitle" idx="1"/>
          </p:nvPr>
        </p:nvSpPr>
        <p:spPr>
          <a:xfrm>
            <a:off x="508296" y="1161718"/>
            <a:ext cx="7492703" cy="5682837"/>
          </a:xfrm>
        </p:spPr>
        <p:txBody>
          <a:bodyPr>
            <a:normAutofit fontScale="95833" lnSpcReduction="20000"/>
          </a:bodyPr>
          <a:p>
            <a:pPr algn="l" indent="-342900" marL="342900">
              <a:buFont typeface="Wingdings" charset="2"/>
              <a:buChar char="n"/>
            </a:pPr>
            <a:r>
              <a:rPr lang="en-US"/>
              <a:t>Disaccharides consist of two sugar units. When subjected to a dehydration reaction (condensation reaction or dehydration synthesis), they release two monosaccharide units.</a:t>
            </a:r>
            <a:endParaRPr lang="en-US"/>
          </a:p>
          <a:p>
            <a:endParaRPr lang="en-US"/>
          </a:p>
          <a:p>
            <a:pPr algn="l" indent="-342900" marL="342900">
              <a:buFont typeface="Wingdings" charset="2"/>
              <a:buChar char="n"/>
            </a:pPr>
            <a:r>
              <a:rPr lang="en-US"/>
              <a:t>In this process, the hydroxyl group of one monosaccharide combines with the hydrogen of another monosaccharide through a covalent bond, releasing a molecule of water. The covalent bond formed between the two sugar molecules is known as a glycosidic bond.</a:t>
            </a:r>
            <a:endParaRPr lang="en-US"/>
          </a:p>
          <a:p>
            <a:pPr algn="l" indent="-342900" marL="342900">
              <a:buFont typeface="Wingdings" charset="2"/>
              <a:buChar char="n"/>
            </a:pPr>
            <a:r>
              <a:rPr lang="en-US"/>
              <a:t>The glycosidic bond or glycosidic linkage can be alpha or beta type. The alpha bond is formed when the OH group on the carbon-1 of the first glucose is below the ring plane, and a beta bond is formed when the OH group on the carbon-1 is above the ring plane.</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15" name=""/>
          <p:cNvSpPr>
            <a:spLocks noGrp="1"/>
          </p:cNvSpPr>
          <p:nvPr>
            <p:ph type="subTitle" idx="1"/>
          </p:nvPr>
        </p:nvSpPr>
        <p:spPr>
          <a:xfrm>
            <a:off x="751783" y="-28852"/>
            <a:ext cx="7640435" cy="6886852"/>
          </a:xfrm>
        </p:spPr>
        <p:txBody>
          <a:bodyPr/>
          <a:p>
            <a:endParaRPr lang="en-US"/>
          </a:p>
        </p:txBody>
      </p:sp>
      <p:pic>
        <p:nvPicPr>
          <p:cNvPr id="2097154" name=""/>
          <p:cNvPicPr>
            <a:picLocks/>
          </p:cNvPicPr>
          <p:nvPr/>
        </p:nvPicPr>
        <p:blipFill>
          <a:blip xmlns:r="http://schemas.openxmlformats.org/officeDocument/2006/relationships" r:embed="rId1"/>
          <a:stretch>
            <a:fillRect/>
          </a:stretch>
        </p:blipFill>
        <p:spPr>
          <a:xfrm rot="0">
            <a:off x="892049" y="0"/>
            <a:ext cx="7425560" cy="6858000"/>
          </a:xfrm>
          <a:prstGeom prst="rec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16" name=""/>
          <p:cNvSpPr>
            <a:spLocks noGrp="1"/>
          </p:cNvSpPr>
          <p:nvPr>
            <p:ph type="ctrTitle"/>
          </p:nvPr>
        </p:nvSpPr>
        <p:spPr>
          <a:xfrm>
            <a:off x="871834" y="0"/>
            <a:ext cx="7772400" cy="1260456"/>
          </a:xfrm>
        </p:spPr>
        <p:txBody>
          <a:bodyPr/>
          <a:p>
            <a:r>
              <a:rPr lang="en-US"/>
              <a:t>3. Oligosaccharides</a:t>
            </a:r>
            <a:endParaRPr lang="en-US"/>
          </a:p>
        </p:txBody>
      </p:sp>
      <p:sp>
        <p:nvSpPr>
          <p:cNvPr id="1048617" name=""/>
          <p:cNvSpPr>
            <a:spLocks noGrp="1"/>
          </p:cNvSpPr>
          <p:nvPr>
            <p:ph type="subTitle" idx="1"/>
          </p:nvPr>
        </p:nvSpPr>
        <p:spPr>
          <a:xfrm>
            <a:off x="278489" y="1265678"/>
            <a:ext cx="7952315" cy="5600763"/>
          </a:xfrm>
        </p:spPr>
        <p:txBody>
          <a:bodyPr>
            <a:noAutofit/>
          </a:bodyPr>
          <a:p>
            <a:pPr indent="-342900" marL="342900">
              <a:buFont typeface="Wingdings" charset="2"/>
              <a:buChar char="n"/>
            </a:pPr>
            <a:r>
              <a:rPr sz="2400" lang="en-US"/>
              <a:t>Oligosaccharides are compounds that yield 3 to 10 molecules of the same or different monosaccharides on hydrolysis. </a:t>
            </a:r>
            <a:endParaRPr sz="2400" lang="en-US"/>
          </a:p>
          <a:p>
            <a:pPr indent="-342900" marL="342900">
              <a:buFont typeface="Wingdings" charset="2"/>
              <a:buChar char="n"/>
            </a:pPr>
            <a:r>
              <a:rPr sz="2400" lang="en-US"/>
              <a:t>All the monosaccharides are joined through glycosidic linkage. </a:t>
            </a:r>
            <a:endParaRPr sz="2400" lang="en-US"/>
          </a:p>
          <a:p>
            <a:pPr indent="-342900" marL="342900">
              <a:buFont typeface="Wingdings" charset="2"/>
              <a:buChar char="n"/>
            </a:pPr>
            <a:r>
              <a:rPr sz="2400" lang="en-US"/>
              <a:t>And based on the number of monosaccharides attached, the oligosaccharides are classified as trisaccharides, tetrasaccharides, pentasaccharides, and so on</a:t>
            </a:r>
            <a:endParaRPr sz="2400" lang="en-US"/>
          </a:p>
          <a:p>
            <a:pPr indent="-342900" marL="342900">
              <a:buFont typeface="Wingdings" charset="2"/>
              <a:buChar char="n"/>
            </a:pPr>
            <a:r>
              <a:rPr sz="2400" lang="en-US"/>
              <a:t>The general formula of trisaccharides is Cn(H2O)n-2, and that of tetrasaccharides is Cn(H2O)n-3, and so on. The oligosaccharides are normally present as glycans</a:t>
            </a:r>
            <a:endParaRPr sz="2400" lang="en-US"/>
          </a:p>
          <a:p>
            <a:pPr indent="-342900" marL="342900">
              <a:buFont typeface="Wingdings" charset="2"/>
              <a:buChar char="n"/>
            </a:pPr>
            <a:r>
              <a:rPr sz="2400" lang="en-US"/>
              <a:t>. They are linked to either lipids or amino acid side chains in proteins by N- or O-glycosidic bonds known as glycolipids or glycoproteins.</a:t>
            </a:r>
            <a:endParaRPr sz="2400" lang="en-US"/>
          </a:p>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18" name=""/>
          <p:cNvSpPr>
            <a:spLocks noGrp="1"/>
          </p:cNvSpPr>
          <p:nvPr>
            <p:ph type="ctrTitle"/>
          </p:nvPr>
        </p:nvSpPr>
        <p:spPr>
          <a:xfrm>
            <a:off x="685800" y="1122363"/>
            <a:ext cx="7772400" cy="850088"/>
          </a:xfrm>
        </p:spPr>
        <p:txBody>
          <a:bodyPr>
            <a:normAutofit fontScale="90000"/>
          </a:bodyPr>
          <a:p>
            <a:r>
              <a:rPr b="1" lang="en-US"/>
              <a:t>4. Polysaccharides</a:t>
            </a:r>
            <a:r>
              <a:rPr b="1" lang="en-US"/>
              <a:t> </a:t>
            </a:r>
            <a:r>
              <a:rPr b="1" lang="en-US"/>
              <a:t>s</a:t>
            </a:r>
            <a:r>
              <a:rPr b="1" lang="en-US"/>
              <a:t>t</a:t>
            </a:r>
            <a:r>
              <a:rPr b="1" lang="en-US"/>
              <a:t>r</a:t>
            </a:r>
            <a:r>
              <a:rPr b="1" lang="en-US"/>
              <a:t>.</a:t>
            </a:r>
            <a:endParaRPr b="1" lang="en-US"/>
          </a:p>
        </p:txBody>
      </p:sp>
      <p:sp>
        <p:nvSpPr>
          <p:cNvPr id="1048619" name=""/>
          <p:cNvSpPr>
            <a:spLocks noGrp="1"/>
          </p:cNvSpPr>
          <p:nvPr>
            <p:ph type="subTitle" idx="1"/>
          </p:nvPr>
        </p:nvSpPr>
        <p:spPr>
          <a:xfrm>
            <a:off x="710746" y="1960567"/>
            <a:ext cx="7602134" cy="5026249"/>
          </a:xfrm>
        </p:spPr>
        <p:txBody>
          <a:bodyPr/>
          <a:p>
            <a:r>
              <a:rPr b="1" sz="2800" lang="en-US"/>
              <a:t>Homopolysaccharides</a:t>
            </a:r>
            <a:r>
              <a:rPr lang="en-US"/>
              <a:t>:</a:t>
            </a:r>
            <a:endParaRPr lang="en-US"/>
          </a:p>
          <a:p>
            <a:pPr algn="l" indent="-342900" marL="342900">
              <a:buFont typeface="Wingdings" charset="2"/>
              <a:buChar char="n"/>
            </a:pPr>
            <a:r>
              <a:rPr lang="en-US"/>
              <a:t>They are composed of repeating units of only one type of monomer. A few examples of homopolysaccharides include cellulose, chitin, starches (amylose and amylopectin), glycogen, and xylans. </a:t>
            </a:r>
            <a:endParaRPr lang="en-US"/>
          </a:p>
          <a:p>
            <a:pPr algn="l" indent="-342900" marL="342900">
              <a:buFont typeface="Wingdings" charset="2"/>
              <a:buChar char="n"/>
            </a:pPr>
            <a:r>
              <a:rPr lang="en-US"/>
              <a:t>And based on their functional roles, these compounds are classified into structural polysaccharides and storage polysaccharides.</a:t>
            </a:r>
            <a:endParaRPr lang="en-US"/>
          </a:p>
          <a:p>
            <a:pPr algn="l" indent="-342900" marL="342900">
              <a:buFont typeface="Wingdings" charset="2"/>
              <a:buChar char="n"/>
            </a:pPr>
            <a:r>
              <a:rPr lang="en-US"/>
              <a:t>Cellulose is a linear, unbranched polymer of glucose units joined by beta 1-4 linkages. It’s one of the most abundant organic compounds in the biosphere.</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20" name=""/>
          <p:cNvSpPr>
            <a:spLocks noGrp="1"/>
          </p:cNvSpPr>
          <p:nvPr>
            <p:ph type="subTitle" idx="1"/>
          </p:nvPr>
        </p:nvSpPr>
        <p:spPr>
          <a:xfrm>
            <a:off x="891307" y="144005"/>
            <a:ext cx="7432516" cy="6673191"/>
          </a:xfrm>
        </p:spPr>
        <p:txBody>
          <a:bodyPr/>
          <a:p>
            <a:r>
              <a:rPr b="1" sz="2800" lang="en-US"/>
              <a:t>H</a:t>
            </a:r>
            <a:r>
              <a:rPr b="1" sz="2800" lang="en-US"/>
              <a:t>o</a:t>
            </a:r>
            <a:r>
              <a:rPr b="1" sz="2800" lang="en-US"/>
              <a:t>m</a:t>
            </a:r>
            <a:r>
              <a:rPr b="1" sz="2800" lang="en-US"/>
              <a:t>o</a:t>
            </a:r>
            <a:r>
              <a:rPr b="1" sz="2800" lang="en-US"/>
              <a:t>p</a:t>
            </a:r>
            <a:r>
              <a:rPr b="1" sz="2800" lang="en-US"/>
              <a:t>o</a:t>
            </a:r>
            <a:r>
              <a:rPr b="1" sz="2800" lang="en-US"/>
              <a:t>l</a:t>
            </a:r>
            <a:r>
              <a:rPr b="1" sz="2800" lang="en-US"/>
              <a:t>y</a:t>
            </a:r>
            <a:r>
              <a:rPr b="1" sz="2800" lang="en-US"/>
              <a:t>s</a:t>
            </a:r>
            <a:r>
              <a:rPr b="1" sz="2800" lang="en-US"/>
              <a:t>a</a:t>
            </a:r>
            <a:r>
              <a:rPr b="1" sz="2800" lang="en-US"/>
              <a:t>c</a:t>
            </a:r>
            <a:r>
              <a:rPr b="1" sz="2800" lang="en-US"/>
              <a:t>c</a:t>
            </a:r>
            <a:r>
              <a:rPr b="1" sz="2800" lang="en-US"/>
              <a:t>h</a:t>
            </a:r>
            <a:r>
              <a:rPr b="1" sz="2800" lang="en-US"/>
              <a:t>r</a:t>
            </a:r>
            <a:r>
              <a:rPr b="1" sz="2800" lang="en-US"/>
              <a:t>i</a:t>
            </a:r>
            <a:r>
              <a:rPr b="1" sz="2800" lang="en-US"/>
              <a:t>d</a:t>
            </a:r>
            <a:r>
              <a:rPr b="1" sz="2800" lang="en-US"/>
              <a:t>e</a:t>
            </a:r>
            <a:r>
              <a:rPr b="1" sz="2800" lang="en-US"/>
              <a:t>s</a:t>
            </a:r>
            <a:endParaRPr b="1" lang="en-US"/>
          </a:p>
        </p:txBody>
      </p:sp>
      <p:pic>
        <p:nvPicPr>
          <p:cNvPr id="2097155" name=""/>
          <p:cNvPicPr>
            <a:picLocks/>
          </p:cNvPicPr>
          <p:nvPr/>
        </p:nvPicPr>
        <p:blipFill>
          <a:blip xmlns:r="http://schemas.openxmlformats.org/officeDocument/2006/relationships" r:embed="rId1"/>
          <a:stretch>
            <a:fillRect/>
          </a:stretch>
        </p:blipFill>
        <p:spPr>
          <a:xfrm rot="0">
            <a:off x="823855" y="2216136"/>
            <a:ext cx="7499967" cy="3922180"/>
          </a:xfrm>
          <a:prstGeom prst="rec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590" name=""/>
          <p:cNvSpPr>
            <a:spLocks noGrp="1"/>
          </p:cNvSpPr>
          <p:nvPr>
            <p:ph type="ctrTitle"/>
          </p:nvPr>
        </p:nvSpPr>
        <p:spPr>
          <a:xfrm>
            <a:off x="516180" y="0"/>
            <a:ext cx="7772400" cy="1079894"/>
          </a:xfrm>
        </p:spPr>
        <p:txBody>
          <a:bodyPr>
            <a:normAutofit fontScale="90000"/>
          </a:bodyPr>
          <a:p>
            <a:r>
              <a:rPr lang="en-US"/>
              <a:t>Heteropolysaccharides</a:t>
            </a:r>
            <a:endParaRPr lang="en-US"/>
          </a:p>
        </p:txBody>
      </p:sp>
      <p:sp>
        <p:nvSpPr>
          <p:cNvPr id="1048591" name=""/>
          <p:cNvSpPr>
            <a:spLocks noGrp="1"/>
          </p:cNvSpPr>
          <p:nvPr>
            <p:ph type="subTitle" idx="1"/>
          </p:nvPr>
        </p:nvSpPr>
        <p:spPr>
          <a:xfrm>
            <a:off x="218305" y="1298758"/>
            <a:ext cx="7558361" cy="5725702"/>
          </a:xfrm>
        </p:spPr>
        <p:txBody>
          <a:bodyPr/>
          <a:p>
            <a:pPr indent="-342900" marL="342900">
              <a:buFont typeface="Wingdings" charset="2"/>
              <a:buChar char="n"/>
            </a:pPr>
            <a:r>
              <a:rPr sz="2400" lang="en-US"/>
              <a:t>They are composed of two or more repeating units of different types of monomers. Examples include glycosaminoglycans, agarose, and peptidoglycans. In natural systems, they are linked to proteins, lipids, and peptides.</a:t>
            </a:r>
            <a:endParaRPr sz="2400" lang="en-US"/>
          </a:p>
          <a:p>
            <a:pPr indent="-342900" marL="342900">
              <a:buFont typeface="Wingdings" charset="2"/>
              <a:buChar char="n"/>
            </a:pPr>
            <a:r>
              <a:rPr sz="2400" lang="en-US"/>
              <a:t>Glycosaminoglycans (GAG) are negatively charged unbranched heteropolysaccharides. They are composed of repeating units of disaccharides with the general structural formula n. </a:t>
            </a:r>
            <a:endParaRPr lang="en-US"/>
          </a:p>
          <a:p>
            <a:pPr indent="-342900" marL="342900">
              <a:buFont typeface="Wingdings" charset="2"/>
              <a:buChar char="n"/>
            </a:pPr>
            <a:r>
              <a:rPr sz="2400" lang="en-US"/>
              <a:t>Amino acids like N-acetylglucosamine or N-acetylgalactosamine and uronic acid (like glucuronic acid) are normally present in the GAG structure.</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588" name=""/>
          <p:cNvSpPr>
            <a:spLocks noGrp="1"/>
          </p:cNvSpPr>
          <p:nvPr>
            <p:ph type="ctrTitle"/>
          </p:nvPr>
        </p:nvSpPr>
        <p:spPr>
          <a:xfrm>
            <a:off x="483350" y="0"/>
            <a:ext cx="7772400" cy="1473847"/>
          </a:xfrm>
        </p:spPr>
        <p:txBody>
          <a:bodyPr/>
          <a:p>
            <a:r>
              <a:rPr lang="en-US"/>
              <a:t>F</a:t>
            </a:r>
            <a:r>
              <a:rPr lang="en-US"/>
              <a:t>u</a:t>
            </a:r>
            <a:r>
              <a:rPr lang="en-US"/>
              <a:t>n</a:t>
            </a:r>
            <a:r>
              <a:rPr lang="en-US"/>
              <a:t>c</a:t>
            </a:r>
            <a:r>
              <a:rPr lang="en-US"/>
              <a:t>tion </a:t>
            </a:r>
            <a:endParaRPr lang="en-US"/>
          </a:p>
        </p:txBody>
      </p:sp>
      <p:sp>
        <p:nvSpPr>
          <p:cNvPr id="1048589" name=""/>
          <p:cNvSpPr>
            <a:spLocks noGrp="1"/>
          </p:cNvSpPr>
          <p:nvPr>
            <p:ph type="subTitle" idx="1"/>
          </p:nvPr>
        </p:nvSpPr>
        <p:spPr>
          <a:xfrm rot="10691">
            <a:off x="355143" y="1486945"/>
            <a:ext cx="8431834" cy="5257904"/>
          </a:xfrm>
        </p:spPr>
        <p:txBody>
          <a:bodyPr/>
          <a:p>
            <a:r>
              <a:rPr b="1" sz="2800" lang="en-US"/>
              <a:t>Functions of Monosaccharides</a:t>
            </a:r>
            <a:endParaRPr b="1" sz="2800" lang="en-US"/>
          </a:p>
          <a:p>
            <a:pPr indent="-342900" marL="342900">
              <a:buFont typeface="Wingdings" charset="2"/>
              <a:buChar char="n"/>
            </a:pPr>
            <a:r>
              <a:rPr lang="en-US"/>
              <a:t>Glucose (C6H12O6) is an important source of energy in humans and plants. Plants synthesize glucose using carbon dioxide and water, which in turn is used for their energy requirements.</a:t>
            </a:r>
            <a:endParaRPr lang="en-US"/>
          </a:p>
          <a:p>
            <a:pPr indent="-342900" marL="342900">
              <a:buFont typeface="Wingdings" charset="2"/>
              <a:buChar char="n"/>
            </a:pPr>
            <a:r>
              <a:rPr lang="en-US"/>
              <a:t> They store the excess glucose as starch which humans and herbivores consume.</a:t>
            </a:r>
            <a:endParaRPr lang="en-US"/>
          </a:p>
          <a:p>
            <a:pPr indent="-342900" marL="342900">
              <a:buFont typeface="Wingdings" charset="2"/>
              <a:buChar char="n"/>
            </a:pPr>
            <a:r>
              <a:rPr lang="en-US"/>
              <a:t>The presence of galactose is in milk sugar (lactose), and fructose in fruits and honey makes these foods sweet.</a:t>
            </a:r>
            <a:endParaRPr lang="en-US"/>
          </a:p>
          <a:p>
            <a:pPr indent="-342900" marL="342900">
              <a:buFont typeface="Wingdings" charset="2"/>
              <a:buChar char="n"/>
            </a:pPr>
            <a:r>
              <a:rPr lang="en-US"/>
              <a:t>Ribose is a structural element of nucleic acids and some coenzymes.</a:t>
            </a:r>
            <a:endParaRPr lang="en-US"/>
          </a:p>
          <a:p>
            <a:pPr indent="-342900" marL="342900">
              <a:buFont typeface="Wingdings" charset="2"/>
              <a:buChar char="n"/>
            </a:pPr>
            <a:r>
              <a:rPr lang="en-US"/>
              <a:t>Mannose is a constituent of mucoproteins and glycoproteins required for the proper functioning of the body</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sp>
        <p:nvSpPr>
          <p:cNvPr id="1048678" name=""/>
          <p:cNvSpPr>
            <a:spLocks noGrp="1"/>
          </p:cNvSpPr>
          <p:nvPr>
            <p:ph type="ctrTitle"/>
          </p:nvPr>
        </p:nvSpPr>
        <p:spPr>
          <a:xfrm>
            <a:off x="685800" y="97653"/>
            <a:ext cx="7772400" cy="1423663"/>
          </a:xfrm>
        </p:spPr>
        <p:txBody>
          <a:bodyPr/>
          <a:p>
            <a:r>
              <a:rPr lang="en-US"/>
              <a:t>C</a:t>
            </a:r>
            <a:r>
              <a:rPr lang="en-US"/>
              <a:t>o</a:t>
            </a:r>
            <a:r>
              <a:rPr lang="en-US"/>
              <a:t>n</a:t>
            </a:r>
            <a:r>
              <a:rPr lang="en-US"/>
              <a:t>t</a:t>
            </a:r>
            <a:r>
              <a:rPr lang="en-US"/>
              <a:t>e</a:t>
            </a:r>
            <a:r>
              <a:rPr lang="en-US"/>
              <a:t>n</a:t>
            </a:r>
            <a:r>
              <a:rPr lang="en-US"/>
              <a:t>t</a:t>
            </a:r>
            <a:r>
              <a:rPr lang="en-US"/>
              <a:t>:</a:t>
            </a:r>
            <a:endParaRPr lang="en-US"/>
          </a:p>
        </p:txBody>
      </p:sp>
      <p:sp>
        <p:nvSpPr>
          <p:cNvPr id="1048679" name=""/>
          <p:cNvSpPr>
            <a:spLocks noGrp="1"/>
          </p:cNvSpPr>
          <p:nvPr>
            <p:ph type="subTitle" idx="1"/>
          </p:nvPr>
        </p:nvSpPr>
        <p:spPr>
          <a:xfrm>
            <a:off x="182170" y="1521316"/>
            <a:ext cx="8961829" cy="5404404"/>
          </a:xfrm>
        </p:spPr>
        <p:txBody>
          <a:bodyPr/>
          <a:p>
            <a:pPr algn="l" indent="-571500" marL="571500">
              <a:buFont typeface="Wingdings" charset="2"/>
              <a:buChar char="n"/>
            </a:pPr>
            <a:r>
              <a:rPr sz="4000" lang="en-US"/>
              <a:t>M</a:t>
            </a:r>
            <a:r>
              <a:rPr sz="4000" lang="en-US"/>
              <a:t>e</a:t>
            </a:r>
            <a:r>
              <a:rPr sz="4000" lang="en-US"/>
              <a:t>a</a:t>
            </a:r>
            <a:r>
              <a:rPr sz="4000" lang="en-US"/>
              <a:t>n</a:t>
            </a:r>
            <a:r>
              <a:rPr sz="4000" lang="en-US"/>
              <a:t>i</a:t>
            </a:r>
            <a:r>
              <a:rPr sz="4000" lang="en-US"/>
              <a:t>ng </a:t>
            </a:r>
            <a:r>
              <a:rPr sz="4000" lang="en-US"/>
              <a:t>of </a:t>
            </a:r>
            <a:r>
              <a:rPr sz="4000" lang="en-US"/>
              <a:t>c</a:t>
            </a:r>
            <a:r>
              <a:rPr sz="4000" lang="en-US"/>
              <a:t>a</a:t>
            </a:r>
            <a:r>
              <a:rPr sz="4000" lang="en-US"/>
              <a:t>r</a:t>
            </a:r>
            <a:r>
              <a:rPr sz="4000" lang="en-US"/>
              <a:t>b</a:t>
            </a:r>
            <a:r>
              <a:rPr sz="4000" lang="en-US"/>
              <a:t>o</a:t>
            </a:r>
            <a:r>
              <a:rPr sz="4000" lang="en-US"/>
              <a:t>h</a:t>
            </a:r>
            <a:r>
              <a:rPr sz="4000" lang="en-US"/>
              <a:t>ydrates</a:t>
            </a:r>
            <a:endParaRPr lang="en-US"/>
          </a:p>
          <a:p>
            <a:endParaRPr lang="en-US"/>
          </a:p>
          <a:p>
            <a:pPr algn="l" indent="-571500" marL="571500">
              <a:buFont typeface="Wingdings" charset="2"/>
              <a:buChar char="n"/>
            </a:pPr>
            <a:r>
              <a:rPr sz="4000" lang="en-US"/>
              <a:t>C</a:t>
            </a:r>
            <a:r>
              <a:rPr sz="4000" lang="en-US"/>
              <a:t>l</a:t>
            </a:r>
            <a:r>
              <a:rPr sz="4000" lang="en-US"/>
              <a:t>a</a:t>
            </a:r>
            <a:r>
              <a:rPr sz="4000" lang="en-US"/>
              <a:t>s</a:t>
            </a:r>
            <a:r>
              <a:rPr sz="4000" lang="en-US"/>
              <a:t>s</a:t>
            </a:r>
            <a:r>
              <a:rPr sz="4000" lang="en-US"/>
              <a:t>ification </a:t>
            </a:r>
            <a:r>
              <a:rPr sz="4000" lang="en-US"/>
              <a:t>of </a:t>
            </a:r>
            <a:r>
              <a:rPr sz="4000" lang="en-US"/>
              <a:t>c</a:t>
            </a:r>
            <a:r>
              <a:rPr sz="4000" lang="en-US"/>
              <a:t>a</a:t>
            </a:r>
            <a:r>
              <a:rPr sz="4000" lang="en-US"/>
              <a:t>r</a:t>
            </a:r>
            <a:r>
              <a:rPr sz="4000" lang="en-US"/>
              <a:t>b</a:t>
            </a:r>
            <a:r>
              <a:rPr sz="4000" lang="en-US"/>
              <a:t>ohydrates</a:t>
            </a:r>
            <a:endParaRPr lang="en-US"/>
          </a:p>
          <a:p>
            <a:endParaRPr lang="en-US"/>
          </a:p>
          <a:p>
            <a:pPr algn="l" indent="-571500" marL="571500">
              <a:buFont typeface="Wingdings" charset="2"/>
              <a:buChar char="n"/>
            </a:pPr>
            <a:r>
              <a:rPr sz="4000" lang="en-US"/>
              <a:t>S</a:t>
            </a:r>
            <a:r>
              <a:rPr sz="4000" lang="en-US"/>
              <a:t>t</a:t>
            </a:r>
            <a:r>
              <a:rPr sz="4000" lang="en-US"/>
              <a:t>r</a:t>
            </a:r>
            <a:r>
              <a:rPr sz="4000" lang="en-US"/>
              <a:t>u</a:t>
            </a:r>
            <a:r>
              <a:rPr sz="4000" lang="en-US"/>
              <a:t>c</a:t>
            </a:r>
            <a:r>
              <a:rPr sz="4000" lang="en-US"/>
              <a:t>t</a:t>
            </a:r>
            <a:r>
              <a:rPr sz="4000" lang="en-US"/>
              <a:t>u</a:t>
            </a:r>
            <a:r>
              <a:rPr sz="4000" lang="en-US"/>
              <a:t>r</a:t>
            </a:r>
            <a:r>
              <a:rPr sz="4000" lang="en-US"/>
              <a:t>e</a:t>
            </a:r>
            <a:r>
              <a:rPr sz="4000" lang="en-US"/>
              <a:t> </a:t>
            </a:r>
            <a:r>
              <a:rPr sz="4000" lang="en-US"/>
              <a:t>of </a:t>
            </a:r>
            <a:r>
              <a:rPr sz="4000" lang="en-US"/>
              <a:t>carbohydrates</a:t>
            </a:r>
            <a:endParaRPr lang="en-US"/>
          </a:p>
          <a:p>
            <a:endParaRPr lang="en-US"/>
          </a:p>
          <a:p>
            <a:pPr algn="l" indent="-571500" marL="571500">
              <a:buFont typeface="Wingdings" charset="2"/>
              <a:buChar char="n"/>
            </a:pPr>
            <a:r>
              <a:rPr sz="4000" lang="en-US"/>
              <a:t>F</a:t>
            </a:r>
            <a:r>
              <a:rPr sz="4000" lang="en-US"/>
              <a:t>u</a:t>
            </a:r>
            <a:r>
              <a:rPr sz="4000" lang="en-US"/>
              <a:t>n</a:t>
            </a:r>
            <a:r>
              <a:rPr sz="4000" lang="en-US"/>
              <a:t>c</a:t>
            </a:r>
            <a:r>
              <a:rPr sz="4000" lang="en-US"/>
              <a:t>tion </a:t>
            </a:r>
            <a:r>
              <a:rPr sz="4000" lang="en-US"/>
              <a:t>of</a:t>
            </a:r>
            <a:r>
              <a:rPr sz="4000" lang="en-US"/>
              <a:t> </a:t>
            </a:r>
            <a:r>
              <a:rPr sz="4000" lang="en-US"/>
              <a:t>c</a:t>
            </a:r>
            <a:r>
              <a:rPr sz="4000" lang="en-US"/>
              <a:t>a</a:t>
            </a:r>
            <a:r>
              <a:rPr sz="4000" lang="en-US"/>
              <a:t>r</a:t>
            </a:r>
            <a:r>
              <a:rPr sz="4000" lang="en-US"/>
              <a:t>bohydrates</a:t>
            </a:r>
            <a:endParaRPr lang="en-US"/>
          </a:p>
          <a:p>
            <a:r>
              <a:rPr sz="4000" lang="en-US"/>
              <a:t> </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587" name=""/>
          <p:cNvSpPr>
            <a:spLocks noGrp="1"/>
          </p:cNvSpPr>
          <p:nvPr>
            <p:ph type="subTitle" idx="1"/>
          </p:nvPr>
        </p:nvSpPr>
        <p:spPr>
          <a:xfrm>
            <a:off x="791135" y="40167"/>
            <a:ext cx="8352865" cy="6895819"/>
          </a:xfrm>
        </p:spPr>
        <p:txBody>
          <a:bodyPr/>
          <a:p>
            <a:r>
              <a:rPr b="1" sz="2800" lang="en-US"/>
              <a:t>Functions of Disaccharides</a:t>
            </a:r>
            <a:endParaRPr b="1" sz="2800" lang="en-US"/>
          </a:p>
          <a:p>
            <a:pPr algn="l" indent="-457200" marL="457200">
              <a:buFont typeface="Wingdings" charset="2"/>
              <a:buChar char="n"/>
            </a:pPr>
            <a:r>
              <a:rPr sz="2800" lang="en-US"/>
              <a:t>Sucrose is a product of photosynthesis, which functions as a major source of carbon and energy in plants.</a:t>
            </a:r>
            <a:endParaRPr sz="2800" lang="en-US"/>
          </a:p>
          <a:p>
            <a:pPr algn="l" indent="-457200" marL="457200">
              <a:buFont typeface="Wingdings" charset="2"/>
              <a:buChar char="n"/>
            </a:pPr>
            <a:r>
              <a:rPr sz="2800" lang="en-US"/>
              <a:t>Lactose is a major source of energy in animals.</a:t>
            </a:r>
            <a:endParaRPr sz="2800" lang="en-US"/>
          </a:p>
          <a:p>
            <a:pPr algn="l" indent="-457200" marL="457200">
              <a:buFont typeface="Wingdings" charset="2"/>
              <a:buChar char="n"/>
            </a:pPr>
            <a:r>
              <a:rPr sz="2800" lang="en-US"/>
              <a:t>Maltose is an important intermediate in starch and glycogen digestion.</a:t>
            </a:r>
            <a:endParaRPr sz="2800" lang="en-US"/>
          </a:p>
          <a:p>
            <a:pPr algn="l" indent="-457200" marL="457200">
              <a:buFont typeface="Wingdings" charset="2"/>
              <a:buChar char="n"/>
            </a:pPr>
            <a:r>
              <a:rPr sz="2800" lang="en-US"/>
              <a:t>Trehalose is an essential energy source for insects.</a:t>
            </a:r>
            <a:endParaRPr sz="2800" lang="en-US"/>
          </a:p>
          <a:p>
            <a:pPr algn="l" indent="-457200" marL="457200">
              <a:buFont typeface="Wingdings" charset="2"/>
              <a:buChar char="n"/>
            </a:pPr>
            <a:r>
              <a:rPr sz="2800" lang="en-US"/>
              <a:t>Cellobiose is essential in carbohydrate metabolism.</a:t>
            </a:r>
            <a:endParaRPr sz="2800" lang="en-US"/>
          </a:p>
          <a:p>
            <a:pPr algn="l" indent="-457200" marL="457200">
              <a:buFont typeface="Wingdings" charset="2"/>
              <a:buChar char="n"/>
            </a:pPr>
            <a:r>
              <a:rPr sz="2800" lang="en-US"/>
              <a:t>Gentiobiose is a constituent of plant glycosides and some polysaccharides.</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586" name=""/>
          <p:cNvSpPr>
            <a:spLocks noGrp="1"/>
          </p:cNvSpPr>
          <p:nvPr>
            <p:ph type="subTitle" idx="1"/>
          </p:nvPr>
        </p:nvSpPr>
        <p:spPr>
          <a:xfrm>
            <a:off x="193555" y="0"/>
            <a:ext cx="8054228" cy="6919161"/>
          </a:xfrm>
        </p:spPr>
        <p:txBody>
          <a:bodyPr>
            <a:normAutofit/>
          </a:bodyPr>
          <a:p>
            <a:r>
              <a:rPr b="1" sz="2800" lang="en-US"/>
              <a:t>Functions of Oligosaccharides</a:t>
            </a:r>
            <a:endParaRPr b="1" lang="en-US"/>
          </a:p>
          <a:p>
            <a:pPr algn="l" indent="-457200" marL="457200">
              <a:buFont typeface="Wingdings" charset="2"/>
              <a:buChar char="n"/>
            </a:pPr>
            <a:r>
              <a:rPr b="0" sz="2800" lang="en-US"/>
              <a:t>Glycoproteins are carbohydrates attached to proteins involved in critical functions such as antigenicity, solubility, and resistance to proteases. Glycoproteins are relevant as cell-surface receptors, cell-adhesion molecules, immunoglobulins, and tumor antigens.</a:t>
            </a:r>
            <a:endParaRPr b="0" sz="2800" lang="en-US"/>
          </a:p>
          <a:p>
            <a:pPr algn="l" indent="-457200" marL="457200">
              <a:buFont typeface="Wingdings" charset="2"/>
              <a:buChar char="n"/>
            </a:pPr>
            <a:r>
              <a:rPr b="0" sz="2800" lang="en-US"/>
              <a:t>Glycolipids are carbohydrates attached to lipids that are important for cell recognition and modulate membrane proteins that act as receptors.</a:t>
            </a:r>
            <a:endParaRPr b="0" sz="2800" lang="en-US"/>
          </a:p>
          <a:p>
            <a:pPr algn="l" indent="-457200" marL="457200">
              <a:buFont typeface="Wingdings" charset="2"/>
              <a:buChar char="n"/>
            </a:pPr>
            <a:r>
              <a:rPr b="0" sz="2800" lang="en-US"/>
              <a:t>Cells produce specific carbohydrate-binding proteins known as lectins, which mediate cell adhesion with oligosaccharides.</a:t>
            </a:r>
            <a:endParaRPr b="0" sz="2800" lang="en-US"/>
          </a:p>
          <a:p>
            <a:pPr algn="l" indent="-457200" marL="457200">
              <a:buFont typeface="Wingdings" charset="2"/>
              <a:buChar char="n"/>
            </a:pPr>
            <a:r>
              <a:rPr b="0" sz="2800" lang="en-US"/>
              <a:t>Oligosaccharides are a component of fiber from plant tissues.</a:t>
            </a:r>
            <a:endParaRPr b="0"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64" name=""/>
        <p:cNvGrpSpPr/>
        <p:nvPr/>
      </p:nvGrpSpPr>
      <p:grpSpPr>
        <a:xfrm>
          <a:off x="0" y="0"/>
          <a:ext cx="0" cy="0"/>
          <a:chOff x="0" y="0"/>
          <a:chExt cx="0" cy="0"/>
        </a:xfrm>
      </p:grpSpPr>
      <p:sp>
        <p:nvSpPr>
          <p:cNvPr id="1048677" name=""/>
          <p:cNvSpPr>
            <a:spLocks noGrp="1"/>
          </p:cNvSpPr>
          <p:nvPr>
            <p:ph type="subTitle" idx="1"/>
          </p:nvPr>
        </p:nvSpPr>
        <p:spPr>
          <a:xfrm>
            <a:off x="155863" y="0"/>
            <a:ext cx="8832274" cy="6883687"/>
          </a:xfrm>
        </p:spPr>
        <p:txBody>
          <a:bodyPr>
            <a:normAutofit fontScale="79167" lnSpcReduction="20000"/>
          </a:bodyPr>
          <a:p>
            <a:pPr/>
            <a:r>
              <a:rPr b="1" sz="3200" lang="en-US"/>
              <a:t>Functions of Polysaccharides</a:t>
            </a:r>
            <a:endParaRPr b="1" sz="3200" lang="en-US"/>
          </a:p>
          <a:p>
            <a:pPr/>
            <a:r>
              <a:rPr b="1" sz="3200" lang="en-US"/>
              <a:t>Structural polysaccharide</a:t>
            </a:r>
            <a:r>
              <a:rPr b="0" sz="2800" lang="en-US"/>
              <a:t>:</a:t>
            </a:r>
            <a:r>
              <a:rPr b="0" sz="2800" lang="en-US"/>
              <a:t>They provide mechanical stability to cells,</a:t>
            </a:r>
            <a:r>
              <a:rPr b="0" sz="3200" lang="en-US"/>
              <a:t> </a:t>
            </a:r>
            <a:r>
              <a:rPr b="0" sz="2800" lang="en-US"/>
              <a:t>organs, and organis</a:t>
            </a:r>
            <a:r>
              <a:rPr b="0" sz="3200" lang="en-US"/>
              <a:t>ms. </a:t>
            </a:r>
            <a:r>
              <a:rPr b="0" sz="2800" lang="en-US"/>
              <a:t>Examples include chitin and cellulose. </a:t>
            </a:r>
            <a:endParaRPr b="0" sz="3200" lang="en-US"/>
          </a:p>
          <a:p>
            <a:pPr/>
            <a:r>
              <a:rPr b="0" sz="2800" lang="en-US"/>
              <a:t>Chitin is involved in the synthesis of fungal cell walls, while cellulose is an important constituent of diet for ruminants.</a:t>
            </a:r>
            <a:endParaRPr b="0" sz="2800" lang="en-US"/>
          </a:p>
          <a:p>
            <a:pPr indent="-457200" marL="457200">
              <a:buFont typeface="Arial"/>
              <a:buChar char="•"/>
            </a:pPr>
            <a:r>
              <a:rPr b="1" sz="3200" lang="en-US"/>
              <a:t>Storage polysaccharides</a:t>
            </a:r>
            <a:r>
              <a:rPr b="0" sz="2800" lang="en-US"/>
              <a:t>:</a:t>
            </a:r>
            <a:r>
              <a:rPr b="0" sz="2800" lang="en-US"/>
              <a:t> They are carbohydrate storage reserves that release sugar monomers when required by the body. Examples include starch, glycogen, and inulin. Starch stores energy for plants, and in animals, it is catalyzed by the enzyme amylase (found in saliva) to fulfill the energy requirement. </a:t>
            </a:r>
            <a:endParaRPr b="0" sz="2800" lang="en-US"/>
          </a:p>
          <a:p>
            <a:pPr indent="-457200" marL="457200">
              <a:buFont typeface="Arial"/>
              <a:buChar char="•"/>
            </a:pPr>
            <a:r>
              <a:rPr b="0" sz="2800" lang="en-US"/>
              <a:t>Glycogen is a polysaccharide food reserve of animals, bacteria, and fungi, while inulin is a storage reserve in plants.</a:t>
            </a:r>
            <a:endParaRPr b="0" sz="2800" lang="en-US"/>
          </a:p>
          <a:p>
            <a:pPr indent="-457200" marL="457200">
              <a:buFont typeface="Arial"/>
              <a:buChar char="•"/>
            </a:pPr>
            <a:r>
              <a:rPr b="0" sz="2800" lang="en-US"/>
              <a:t>Agarose provides a supporting structure in the cell wall of marine algae.</a:t>
            </a:r>
            <a:endParaRPr b="0" sz="2800" lang="en-US"/>
          </a:p>
          <a:p>
            <a:pPr indent="-457200" marL="457200">
              <a:buFont typeface="Arial"/>
              <a:buChar char="•"/>
            </a:pPr>
            <a:r>
              <a:rPr b="0" sz="2800" lang="en-US"/>
              <a:t>Peptidoglycan is an essential component of bacterial cell walls. </a:t>
            </a:r>
            <a:endParaRPr b="0" sz="2800" lang="en-US"/>
          </a:p>
          <a:p>
            <a:pPr indent="-457200" marL="457200">
              <a:buFont typeface="Arial"/>
              <a:buChar char="•"/>
            </a:pPr>
            <a:r>
              <a:rPr b="0" sz="2800" lang="en-US"/>
              <a:t>It provides strength to the cell wall and participates in binary fission during bacterial reproduction.</a:t>
            </a:r>
            <a:endParaRPr b="0" sz="2800" lang="en-US"/>
          </a:p>
          <a:p>
            <a:pPr/>
            <a:endParaRPr b="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592" name="Title 1"/>
          <p:cNvSpPr>
            <a:spLocks noGrp="1"/>
          </p:cNvSpPr>
          <p:nvPr>
            <p:ph type="ctrTitle"/>
          </p:nvPr>
        </p:nvSpPr>
        <p:spPr>
          <a:xfrm>
            <a:off x="685800" y="344199"/>
            <a:ext cx="7772400" cy="861435"/>
          </a:xfrm>
        </p:spPr>
        <p:txBody>
          <a:bodyPr>
            <a:noAutofit/>
          </a:bodyPr>
          <a:p>
            <a:r>
              <a:rPr altLang="zh-CN" b="1" sz="4800" lang="en-US"/>
              <a:t>Meaning of Carbohydrates</a:t>
            </a:r>
            <a:endParaRPr altLang="zh-CN" b="1" lang="en-US"/>
          </a:p>
        </p:txBody>
      </p:sp>
      <p:sp>
        <p:nvSpPr>
          <p:cNvPr id="1048593" name="Subtitle 2"/>
          <p:cNvSpPr>
            <a:spLocks noGrp="1"/>
          </p:cNvSpPr>
          <p:nvPr>
            <p:ph type="subTitle" idx="1"/>
          </p:nvPr>
        </p:nvSpPr>
        <p:spPr>
          <a:xfrm>
            <a:off x="32471" y="1238106"/>
            <a:ext cx="8981642" cy="5610802"/>
          </a:xfrm>
        </p:spPr>
        <p:txBody>
          <a:bodyPr>
            <a:noAutofit/>
          </a:bodyPr>
          <a:p>
            <a:pPr indent="-457200" marL="457200">
              <a:buFont typeface="Wingdings" charset="2"/>
              <a:buChar char="n"/>
            </a:pPr>
            <a:r>
              <a:rPr altLang="zh-CN" sz="2800" lang="en-US"/>
              <a:t>Carbohydrates are a group of organic compounds consisting of C, H, O usually in the ratio of 1: 2: 1 and include such well known compounds as sugars, starch, cellulose etc.</a:t>
            </a:r>
            <a:endParaRPr altLang="zh-CN" sz="2800" lang="en-US"/>
          </a:p>
          <a:p>
            <a:r>
              <a:rPr altLang="zh-CN" sz="2800" lang="en-US"/>
              <a:t>Previously, the carbohydrates were regarded as hydrates of carbon and corresponded to general formula (C.H2O) n.</a:t>
            </a:r>
            <a:endParaRPr altLang="zh-CN" sz="2800" lang="en-US"/>
          </a:p>
          <a:p>
            <a:pPr indent="-457200" marL="457200">
              <a:buFont typeface="Wingdings" charset="2"/>
              <a:buChar char="n"/>
            </a:pPr>
            <a:r>
              <a:rPr altLang="zh-CN" sz="2800" lang="en-US"/>
              <a:t>But the group name ‘carbohydrates’ was sometimes found mislead­ing because:</a:t>
            </a:r>
            <a:endParaRPr altLang="zh-CN" sz="2800" lang="en-US"/>
          </a:p>
          <a:p>
            <a:r>
              <a:rPr altLang="zh-CN" sz="2800" lang="en-US"/>
              <a:t>(i) Some organic compounds e.g., formaldehyde (HCHO), acetic acid (CH3COOH), lactic acid (C3H6O1) inositol (C6H12O6) etc. correspond to the general formula but are not carbohydr</a:t>
            </a:r>
            <a:r>
              <a:rPr altLang="zh-CN" sz="2800" lang="en-US"/>
              <a:t>a</a:t>
            </a:r>
            <a:r>
              <a:rPr altLang="zh-CN" sz="2800" lang="en-US"/>
              <a:t>t</a:t>
            </a:r>
            <a:r>
              <a:rPr altLang="zh-CN" sz="2800" lang="en-US"/>
              <a:t>e</a:t>
            </a:r>
            <a:r>
              <a:rPr altLang="zh-CN" sz="2800" lang="en-US"/>
              <a:t>s</a:t>
            </a:r>
            <a:endParaRPr altLang="zh-CN" sz="2800"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594" name=""/>
          <p:cNvSpPr>
            <a:spLocks noGrp="1"/>
          </p:cNvSpPr>
          <p:nvPr>
            <p:ph type="ctrTitle"/>
          </p:nvPr>
        </p:nvSpPr>
        <p:spPr>
          <a:xfrm>
            <a:off x="107804" y="89766"/>
            <a:ext cx="9519372" cy="6706321"/>
          </a:xfrm>
        </p:spPr>
        <p:txBody>
          <a:bodyPr>
            <a:noAutofit/>
          </a:bodyPr>
          <a:p>
            <a:pPr indent="0" marL="4763">
              <a:buNone/>
            </a:pPr>
            <a:r>
              <a:rPr sz="3200" lang="en-US"/>
              <a:t>(ii) Some carbohydrates e.g., rhamnose (C6H12O5), rhamnohexose (C7H14O6), digitoxose (C6H12O4) do not correspond to the above general formula.</a:t>
            </a:r>
            <a:br>
              <a:rPr sz="3200" lang="en-US"/>
            </a:br>
            <a:r>
              <a:rPr sz="3200" lang="en-US"/>
              <a:t>(iii) Besides containing C, H and O, some carbohydrates also contain nitrogen and sul­phur.</a:t>
            </a:r>
            <a:br>
              <a:rPr sz="3200" lang="en-US"/>
            </a:br>
            <a:br>
              <a:rPr sz="3200" lang="en-US"/>
            </a:br>
            <a:r>
              <a:rPr sz="3200" lang="en-US"/>
              <a:t>Therefore, the carbohydrates are more appropriately referred to as polyhydroxyaldehydes or polyhydroxyketones and their derivatives or the substances which yield these on hydroly­sis. But, the group name ‘carbohydrates’ is still retained traditionally.</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595" name=""/>
          <p:cNvSpPr>
            <a:spLocks noGrp="1"/>
          </p:cNvSpPr>
          <p:nvPr>
            <p:ph type="ctrTitle"/>
          </p:nvPr>
        </p:nvSpPr>
        <p:spPr>
          <a:xfrm>
            <a:off x="685799" y="174193"/>
            <a:ext cx="7772400" cy="1153678"/>
          </a:xfrm>
        </p:spPr>
        <p:txBody>
          <a:bodyPr>
            <a:normAutofit/>
          </a:bodyPr>
          <a:p>
            <a:r>
              <a:rPr b="1" lang="en-US"/>
              <a:t>Classification</a:t>
            </a:r>
            <a:endParaRPr b="1" lang="en-US"/>
          </a:p>
        </p:txBody>
      </p:sp>
      <p:sp>
        <p:nvSpPr>
          <p:cNvPr id="1048596" name=""/>
          <p:cNvSpPr>
            <a:spLocks noGrp="1"/>
          </p:cNvSpPr>
          <p:nvPr>
            <p:ph type="subTitle" idx="1"/>
          </p:nvPr>
        </p:nvSpPr>
        <p:spPr>
          <a:xfrm>
            <a:off x="0" y="1251095"/>
            <a:ext cx="9202449" cy="5656262"/>
          </a:xfrm>
        </p:spPr>
        <p:txBody>
          <a:bodyPr/>
          <a:p>
            <a:r>
              <a:rPr sz="2800" lang="en-US"/>
              <a:t>Depending upon their complexity and behaviour on hydrolysis, the carbohydrates are clas­sified into following 3 categories (Fig. 13.1).</a:t>
            </a:r>
            <a:endParaRPr lang="en-US"/>
          </a:p>
          <a:p>
            <a:endParaRPr lang="en-US"/>
          </a:p>
        </p:txBody>
      </p:sp>
      <p:pic>
        <p:nvPicPr>
          <p:cNvPr id="2097152" name=""/>
          <p:cNvPicPr>
            <a:picLocks/>
          </p:cNvPicPr>
          <p:nvPr/>
        </p:nvPicPr>
        <p:blipFill>
          <a:blip xmlns:r="http://schemas.openxmlformats.org/officeDocument/2006/relationships" r:embed="rId1"/>
          <a:stretch>
            <a:fillRect/>
          </a:stretch>
        </p:blipFill>
        <p:spPr>
          <a:xfrm rot="21600000">
            <a:off x="220885" y="2429091"/>
            <a:ext cx="8730881" cy="4357687"/>
          </a:xfrm>
          <a:prstGeom prst="rec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597" name=""/>
          <p:cNvSpPr>
            <a:spLocks noGrp="1"/>
          </p:cNvSpPr>
          <p:nvPr>
            <p:ph type="ctrTitle"/>
          </p:nvPr>
        </p:nvSpPr>
        <p:spPr>
          <a:xfrm rot="21600000">
            <a:off x="685800" y="0"/>
            <a:ext cx="7772400" cy="653978"/>
          </a:xfrm>
        </p:spPr>
        <p:txBody>
          <a:bodyPr>
            <a:normAutofit fontScale="90000"/>
          </a:bodyPr>
          <a:p>
            <a:r>
              <a:rPr lang="en-US"/>
              <a:t>1. Monosaccharides:</a:t>
            </a:r>
            <a:endParaRPr lang="en-US"/>
          </a:p>
        </p:txBody>
      </p:sp>
      <p:sp>
        <p:nvSpPr>
          <p:cNvPr id="1048598" name=""/>
          <p:cNvSpPr>
            <a:spLocks noGrp="1"/>
          </p:cNvSpPr>
          <p:nvPr>
            <p:ph type="subTitle" idx="1"/>
          </p:nvPr>
        </p:nvSpPr>
        <p:spPr>
          <a:xfrm>
            <a:off x="178592" y="913749"/>
            <a:ext cx="8786814" cy="6199802"/>
          </a:xfrm>
        </p:spPr>
        <p:txBody>
          <a:bodyPr>
            <a:noAutofit/>
          </a:bodyPr>
          <a:p>
            <a:r>
              <a:rPr sz="2800" lang="en-US"/>
              <a:t>i. These are simplest of carbohydrates and are known as sugars.</a:t>
            </a:r>
            <a:endParaRPr sz="2800" lang="en-US"/>
          </a:p>
          <a:p>
            <a:r>
              <a:rPr sz="2800" lang="en-US"/>
              <a:t>ii. These are the building units of complex carbohydrates.</a:t>
            </a:r>
            <a:endParaRPr sz="2800" lang="en-US"/>
          </a:p>
          <a:p>
            <a:r>
              <a:rPr sz="2800" lang="en-US"/>
              <a:t>iii. These cannot be hydrolysed.</a:t>
            </a:r>
            <a:endParaRPr sz="2800" lang="en-US"/>
          </a:p>
          <a:p>
            <a:r>
              <a:rPr sz="2800" lang="en-US"/>
              <a:t>iv. These are sweet-tasting, crystalline and soluble in water.</a:t>
            </a:r>
            <a:endParaRPr sz="2800" lang="en-US"/>
          </a:p>
          <a:p>
            <a:r>
              <a:rPr sz="2800" lang="en-US"/>
              <a:t>v. They have a potential aldehyde or keto group and hence, are reducing in nature.</a:t>
            </a:r>
            <a:endParaRPr sz="2800" lang="en-US"/>
          </a:p>
          <a:p>
            <a:r>
              <a:rPr sz="2800" lang="en-US"/>
              <a:t>vi. Aldehyde group or the reducing centre always lies at C No. 1 of the monosaccharide molecule. Such sugars are known as aldoses or aldose sugars.</a:t>
            </a:r>
            <a:endParaRPr sz="2800" lang="en-US"/>
          </a:p>
          <a:p>
            <a:r>
              <a:rPr sz="2800" lang="en-US"/>
              <a:t>vii. Monosaccharide’s having keto gro</a:t>
            </a:r>
            <a:r>
              <a:rPr sz="2800" lang="en-US"/>
              <a:t>u</a:t>
            </a:r>
            <a:r>
              <a:rPr sz="2800" lang="en-US"/>
              <a:t>p</a:t>
            </a:r>
            <a:r>
              <a:rPr sz="2800" lang="en-US"/>
              <a:t>s at C No. 2.</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599" name=""/>
          <p:cNvSpPr>
            <a:spLocks noGrp="1"/>
          </p:cNvSpPr>
          <p:nvPr>
            <p:ph type="ctrTitle"/>
          </p:nvPr>
        </p:nvSpPr>
        <p:spPr>
          <a:xfrm>
            <a:off x="1143000" y="0"/>
            <a:ext cx="7772400" cy="1400463"/>
          </a:xfrm>
        </p:spPr>
        <p:txBody>
          <a:bodyPr>
            <a:noAutofit/>
          </a:bodyPr>
          <a:p>
            <a:r>
              <a:rPr b="1" sz="2800" lang="en-US"/>
              <a:t>Depending upon the number of the C atoms, the monosaccharide’s are further classified as follows:</a:t>
            </a:r>
            <a:endParaRPr b="1" lang="en-US"/>
          </a:p>
        </p:txBody>
      </p:sp>
      <p:sp>
        <p:nvSpPr>
          <p:cNvPr id="1048600" name=""/>
          <p:cNvSpPr>
            <a:spLocks noGrp="1"/>
          </p:cNvSpPr>
          <p:nvPr>
            <p:ph type="subTitle" idx="1"/>
          </p:nvPr>
        </p:nvSpPr>
        <p:spPr>
          <a:xfrm rot="21600000">
            <a:off x="-1" y="1400462"/>
            <a:ext cx="9038540" cy="5425514"/>
          </a:xfrm>
        </p:spPr>
        <p:txBody>
          <a:bodyPr/>
          <a:p>
            <a:pPr algn="l"/>
            <a:r>
              <a:rPr sz="2800" lang="en-US"/>
              <a:t>(i) Triose Sugars, C3H6O3 (e.g., glyceraldehyde, dihydroxyaeetone)</a:t>
            </a:r>
            <a:endParaRPr sz="2800" lang="en-US"/>
          </a:p>
          <a:p>
            <a:pPr algn="l"/>
            <a:r>
              <a:rPr sz="2800" lang="en-US"/>
              <a:t>(ii) Tetrose Sugars, C4H8O4 (e.g., erythrose)</a:t>
            </a:r>
            <a:endParaRPr sz="2800" lang="en-US"/>
          </a:p>
          <a:p>
            <a:pPr algn="l"/>
            <a:r>
              <a:rPr sz="2800" lang="en-US"/>
              <a:t>(iii) Pentose Sugars, C5H10O5 (e.g., ribose, ribulose, xylose, xylulose, arabinose).</a:t>
            </a:r>
            <a:endParaRPr sz="2800" lang="en-US"/>
          </a:p>
          <a:p>
            <a:pPr algn="l"/>
            <a:r>
              <a:rPr sz="2800" lang="en-US"/>
              <a:t>(iv) Hexose Sugars, C6H12O6 (e.g., glucose, fructose, galactose mannose).</a:t>
            </a:r>
            <a:endParaRPr sz="2800" lang="en-US"/>
          </a:p>
          <a:p>
            <a:pPr algn="l"/>
            <a:r>
              <a:rPr sz="2800" lang="en-US"/>
              <a:t>(v) Heptose Sugars, C7H14O7 (e.g., sedoheptulose).</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1" name=""/>
          <p:cNvSpPr>
            <a:spLocks noGrp="1"/>
          </p:cNvSpPr>
          <p:nvPr>
            <p:ph type="ctrTitle"/>
          </p:nvPr>
        </p:nvSpPr>
        <p:spPr>
          <a:xfrm rot="10800000" flipV="1">
            <a:off x="949560" y="649612"/>
            <a:ext cx="7772400" cy="353002"/>
          </a:xfrm>
        </p:spPr>
        <p:txBody>
          <a:bodyPr>
            <a:normAutofit fontScale="90000"/>
          </a:bodyPr>
          <a:p>
            <a:r>
              <a:rPr b="1" lang="en-US"/>
              <a:t>2. Oligosaccharides:</a:t>
            </a:r>
            <a:endParaRPr b="1" lang="en-US"/>
          </a:p>
        </p:txBody>
      </p:sp>
      <p:sp>
        <p:nvSpPr>
          <p:cNvPr id="1048602" name=""/>
          <p:cNvSpPr>
            <a:spLocks noGrp="1"/>
          </p:cNvSpPr>
          <p:nvPr>
            <p:ph type="subTitle" idx="1"/>
          </p:nvPr>
        </p:nvSpPr>
        <p:spPr>
          <a:xfrm>
            <a:off x="294924" y="1002614"/>
            <a:ext cx="8463287" cy="5902010"/>
          </a:xfrm>
        </p:spPr>
        <p:txBody>
          <a:bodyPr/>
          <a:p>
            <a:r>
              <a:rPr sz="2800" lang="en-US"/>
              <a:t>i. These consist of more than one but fewer number of monosaccharide molecules joined together by glycosidic bonds.</a:t>
            </a:r>
            <a:endParaRPr sz="2800" lang="en-US"/>
          </a:p>
          <a:p>
            <a:r>
              <a:rPr sz="2800" lang="en-US"/>
              <a:t>ii. On hydrolysis, they yield the monosaccharide units which may be similar or dissimilar.</a:t>
            </a:r>
            <a:endParaRPr sz="2800" lang="en-US"/>
          </a:p>
          <a:p>
            <a:endParaRPr sz="2800" lang="en-US"/>
          </a:p>
          <a:p>
            <a:r>
              <a:rPr sz="2800" lang="en-US"/>
              <a:t>iii. These are also sweet tasting, crystalline, soluble sugars</a:t>
            </a:r>
            <a:endParaRPr sz="2800" lang="en-US"/>
          </a:p>
          <a:p>
            <a:endParaRPr sz="2800" lang="en-US"/>
          </a:p>
          <a:p>
            <a:r>
              <a:rPr sz="2800" lang="en-US"/>
              <a:t>iv. These may or may not have a free -OH group at the reducing centre and accordingly may or may not be reducing</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03" name=""/>
          <p:cNvSpPr>
            <a:spLocks noGrp="1"/>
          </p:cNvSpPr>
          <p:nvPr>
            <p:ph type="ctrTitle"/>
          </p:nvPr>
        </p:nvSpPr>
        <p:spPr>
          <a:xfrm>
            <a:off x="685800" y="0"/>
            <a:ext cx="7772400" cy="1333563"/>
          </a:xfrm>
        </p:spPr>
        <p:txBody>
          <a:bodyPr>
            <a:noAutofit/>
          </a:bodyPr>
          <a:p>
            <a:r>
              <a:rPr b="1" sz="4000" lang="en-US"/>
              <a:t>Depending upon the number of the monosaccharide molecules </a:t>
            </a:r>
            <a:endParaRPr b="1" lang="en-US"/>
          </a:p>
        </p:txBody>
      </p:sp>
      <p:sp>
        <p:nvSpPr>
          <p:cNvPr id="1048604" name=""/>
          <p:cNvSpPr>
            <a:spLocks noGrp="1"/>
          </p:cNvSpPr>
          <p:nvPr>
            <p:ph type="subTitle" idx="1"/>
          </p:nvPr>
        </p:nvSpPr>
        <p:spPr>
          <a:xfrm rot="21600000">
            <a:off x="170074" y="1333562"/>
            <a:ext cx="8288126" cy="5557934"/>
          </a:xfrm>
        </p:spPr>
        <p:txBody>
          <a:bodyPr/>
          <a:p>
            <a:r>
              <a:rPr sz="2800" lang="en-US"/>
              <a:t>(i) Disaccharides. C12H22O11 (e.g., sucrose, maltose, lactose etc.)</a:t>
            </a:r>
            <a:endParaRPr sz="2800" lang="en-US"/>
          </a:p>
          <a:p>
            <a:endParaRPr sz="2800" lang="en-US"/>
          </a:p>
          <a:p>
            <a:endParaRPr sz="2800" lang="en-US"/>
          </a:p>
          <a:p>
            <a:r>
              <a:rPr sz="2800" lang="en-US"/>
              <a:t>(ii) Trisaccharides, C18H32O16 (e.g., raffinose, gentianose etc.)</a:t>
            </a:r>
            <a:endParaRPr lang="en-US"/>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RMX1825</dc:creator>
  <dcterms:created xsi:type="dcterms:W3CDTF">2015-05-11T00:30:45Z</dcterms:created>
  <dcterms:modified xsi:type="dcterms:W3CDTF">2023-02-19T07:50:58Z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3caa2b5dc860457d8ca107253770a5ba</vt:lpwstr>
  </property>
</Properties>
</file>