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8" r:id="rId3"/>
    <p:sldId id="259" r:id="rId4"/>
    <p:sldId id="260" r:id="rId5"/>
    <p:sldId id="261" r:id="rId6"/>
    <p:sldId id="262" r:id="rId7"/>
    <p:sldId id="263" r:id="rId8"/>
    <p:sldId id="264" r:id="rId9"/>
    <p:sldId id="265" r:id="rId10"/>
    <p:sldId id="267" r:id="rId11"/>
    <p:sldId id="268" r:id="rId1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124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41"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42"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43"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44"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45"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46"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extLst>
      <p:ext uri="{BB962C8B-B14F-4D97-AF65-F5344CB8AC3E}">
        <p14:creationId xmlns:p14="http://schemas.microsoft.com/office/powerpoint/2010/main" val="19276429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581" name="Title 1"/>
          <p:cNvSpPr>
            <a:spLocks noGrp="1"/>
          </p:cNvSpPr>
          <p:nvPr>
            <p:ph type="ctrTitle"/>
          </p:nvPr>
        </p:nvSpPr>
        <p:spPr>
          <a:xfrm>
            <a:off x="685800" y="1122363"/>
            <a:ext cx="7772400" cy="2387600"/>
          </a:xfrm>
        </p:spPr>
        <p:txBody>
          <a:bodyPr anchor="b"/>
          <a:lstStyle>
            <a:lvl1pPr algn="ctr">
              <a:defRPr sz="6000"/>
            </a:lvl1pPr>
          </a:lstStyle>
          <a:p>
            <a:r>
              <a:rPr lang="en-US" altLang="zh-CN" smtClean="0"/>
              <a:t>Click to edit Master title style</a:t>
            </a:r>
            <a:endParaRPr lang="en-US" dirty="0"/>
          </a:p>
        </p:txBody>
      </p:sp>
      <p:sp>
        <p:nvSpPr>
          <p:cNvPr id="1048582"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smtClean="0"/>
              <a:t>Click to edit Master subtitle style</a:t>
            </a:r>
            <a:endParaRPr lang="en-US" dirty="0"/>
          </a:p>
        </p:txBody>
      </p:sp>
      <p:sp>
        <p:nvSpPr>
          <p:cNvPr id="1048583"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584" name="Footer Placeholder 4"/>
          <p:cNvSpPr>
            <a:spLocks noGrp="1"/>
          </p:cNvSpPr>
          <p:nvPr>
            <p:ph type="ftr" sz="quarter" idx="11"/>
          </p:nvPr>
        </p:nvSpPr>
        <p:spPr/>
        <p:txBody>
          <a:bodyPr/>
          <a:lstStyle/>
          <a:p>
            <a:endParaRPr lang="zh-CN" altLang="en-US"/>
          </a:p>
        </p:txBody>
      </p:sp>
      <p:sp>
        <p:nvSpPr>
          <p:cNvPr id="1048585"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08" name="Title 1"/>
          <p:cNvSpPr>
            <a:spLocks noGrp="1"/>
          </p:cNvSpPr>
          <p:nvPr>
            <p:ph type="title"/>
          </p:nvPr>
        </p:nvSpPr>
        <p:spPr/>
        <p:txBody>
          <a:bodyPr/>
          <a:lstStyle/>
          <a:p>
            <a:r>
              <a:rPr lang="en-US" altLang="zh-CN" smtClean="0"/>
              <a:t>Click to edit Master title style</a:t>
            </a:r>
            <a:endParaRPr lang="en-US" dirty="0"/>
          </a:p>
        </p:txBody>
      </p:sp>
      <p:sp>
        <p:nvSpPr>
          <p:cNvPr id="1048609" name="Vertical Text Placeholder 2"/>
          <p:cNvSpPr>
            <a:spLocks noGrp="1"/>
          </p:cNvSpPr>
          <p:nvPr>
            <p:ph type="body" orient="vert" idx="1"/>
          </p:nvPr>
        </p:nvSpPr>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10"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11" name="Footer Placeholder 4"/>
          <p:cNvSpPr>
            <a:spLocks noGrp="1"/>
          </p:cNvSpPr>
          <p:nvPr>
            <p:ph type="ftr" sz="quarter" idx="11"/>
          </p:nvPr>
        </p:nvSpPr>
        <p:spPr/>
        <p:txBody>
          <a:bodyPr/>
          <a:lstStyle/>
          <a:p>
            <a:endParaRPr lang="zh-CN" altLang="en-US"/>
          </a:p>
        </p:txBody>
      </p:sp>
      <p:sp>
        <p:nvSpPr>
          <p:cNvPr id="1048612"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592" name="Vertical Title 1"/>
          <p:cNvSpPr>
            <a:spLocks noGrp="1"/>
          </p:cNvSpPr>
          <p:nvPr>
            <p:ph type="title" orient="vert"/>
          </p:nvPr>
        </p:nvSpPr>
        <p:spPr>
          <a:xfrm>
            <a:off x="6543675" y="365125"/>
            <a:ext cx="1971675" cy="5811838"/>
          </a:xfrm>
        </p:spPr>
        <p:txBody>
          <a:bodyPr vert="eaVert"/>
          <a:lstStyle/>
          <a:p>
            <a:r>
              <a:rPr lang="en-US" altLang="zh-CN" smtClean="0"/>
              <a:t>Click to edit Master title style</a:t>
            </a:r>
            <a:endParaRPr lang="en-US" dirty="0"/>
          </a:p>
        </p:txBody>
      </p:sp>
      <p:sp>
        <p:nvSpPr>
          <p:cNvPr id="1048593" name="Vertical Text Placeholder 2"/>
          <p:cNvSpPr>
            <a:spLocks noGrp="1"/>
          </p:cNvSpPr>
          <p:nvPr>
            <p:ph type="body" orient="vert" idx="1"/>
          </p:nvPr>
        </p:nvSpPr>
        <p:spPr>
          <a:xfrm>
            <a:off x="628650" y="365125"/>
            <a:ext cx="5800725" cy="5811838"/>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594"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595" name="Footer Placeholder 4"/>
          <p:cNvSpPr>
            <a:spLocks noGrp="1"/>
          </p:cNvSpPr>
          <p:nvPr>
            <p:ph type="ftr" sz="quarter" idx="11"/>
          </p:nvPr>
        </p:nvSpPr>
        <p:spPr/>
        <p:txBody>
          <a:bodyPr/>
          <a:lstStyle/>
          <a:p>
            <a:endParaRPr lang="zh-CN" altLang="en-US"/>
          </a:p>
        </p:txBody>
      </p:sp>
      <p:sp>
        <p:nvSpPr>
          <p:cNvPr id="1048596"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97" name="Title 1"/>
          <p:cNvSpPr>
            <a:spLocks noGrp="1"/>
          </p:cNvSpPr>
          <p:nvPr>
            <p:ph type="title"/>
          </p:nvPr>
        </p:nvSpPr>
        <p:spPr/>
        <p:txBody>
          <a:bodyPr/>
          <a:lstStyle/>
          <a:p>
            <a:r>
              <a:rPr lang="en-US" altLang="zh-CN" smtClean="0"/>
              <a:t>Click to edit Master title style</a:t>
            </a:r>
            <a:endParaRPr lang="en-US" dirty="0"/>
          </a:p>
        </p:txBody>
      </p:sp>
      <p:sp>
        <p:nvSpPr>
          <p:cNvPr id="1048598" name="Content Placeholder 2"/>
          <p:cNvSpPr>
            <a:spLocks noGrp="1"/>
          </p:cNvSpPr>
          <p:nvPr>
            <p:ph idx="1"/>
          </p:nvPr>
        </p:nvSpPr>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599"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00" name="Footer Placeholder 4"/>
          <p:cNvSpPr>
            <a:spLocks noGrp="1"/>
          </p:cNvSpPr>
          <p:nvPr>
            <p:ph type="ftr" sz="quarter" idx="11"/>
          </p:nvPr>
        </p:nvSpPr>
        <p:spPr/>
        <p:txBody>
          <a:bodyPr/>
          <a:lstStyle/>
          <a:p>
            <a:endParaRPr lang="zh-CN" altLang="en-US"/>
          </a:p>
        </p:txBody>
      </p:sp>
      <p:sp>
        <p:nvSpPr>
          <p:cNvPr id="1048601"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613" name="Title 1"/>
          <p:cNvSpPr>
            <a:spLocks noGrp="1"/>
          </p:cNvSpPr>
          <p:nvPr>
            <p:ph type="title"/>
          </p:nvPr>
        </p:nvSpPr>
        <p:spPr>
          <a:xfrm>
            <a:off x="623888" y="1709739"/>
            <a:ext cx="7886700" cy="2852737"/>
          </a:xfrm>
        </p:spPr>
        <p:txBody>
          <a:bodyPr anchor="b"/>
          <a:lstStyle>
            <a:lvl1pPr>
              <a:defRPr sz="6000"/>
            </a:lvl1pPr>
          </a:lstStyle>
          <a:p>
            <a:r>
              <a:rPr lang="en-US" altLang="zh-CN" smtClean="0"/>
              <a:t>Click to edit Master title style</a:t>
            </a:r>
            <a:endParaRPr lang="en-US" dirty="0"/>
          </a:p>
        </p:txBody>
      </p:sp>
      <p:sp>
        <p:nvSpPr>
          <p:cNvPr id="1048614"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CN" smtClean="0"/>
              <a:t>Click to edit Master text styles</a:t>
            </a:r>
          </a:p>
        </p:txBody>
      </p:sp>
      <p:sp>
        <p:nvSpPr>
          <p:cNvPr id="1048615"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16" name="Footer Placeholder 4"/>
          <p:cNvSpPr>
            <a:spLocks noGrp="1"/>
          </p:cNvSpPr>
          <p:nvPr>
            <p:ph type="ftr" sz="quarter" idx="11"/>
          </p:nvPr>
        </p:nvSpPr>
        <p:spPr/>
        <p:txBody>
          <a:bodyPr/>
          <a:lstStyle/>
          <a:p>
            <a:endParaRPr lang="zh-CN" altLang="en-US"/>
          </a:p>
        </p:txBody>
      </p:sp>
      <p:sp>
        <p:nvSpPr>
          <p:cNvPr id="1048617"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18" name="Title 1"/>
          <p:cNvSpPr>
            <a:spLocks noGrp="1"/>
          </p:cNvSpPr>
          <p:nvPr>
            <p:ph type="title"/>
          </p:nvPr>
        </p:nvSpPr>
        <p:spPr/>
        <p:txBody>
          <a:bodyPr/>
          <a:lstStyle/>
          <a:p>
            <a:r>
              <a:rPr lang="en-US" altLang="zh-CN" smtClean="0"/>
              <a:t>Click to edit Master title style</a:t>
            </a:r>
            <a:endParaRPr lang="en-US" dirty="0"/>
          </a:p>
        </p:txBody>
      </p:sp>
      <p:sp>
        <p:nvSpPr>
          <p:cNvPr id="1048619" name="Content Placeholder 2"/>
          <p:cNvSpPr>
            <a:spLocks noGrp="1"/>
          </p:cNvSpPr>
          <p:nvPr>
            <p:ph sz="half" idx="1"/>
          </p:nvPr>
        </p:nvSpPr>
        <p:spPr>
          <a:xfrm>
            <a:off x="628650" y="1825625"/>
            <a:ext cx="3886200" cy="435133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20" name="Content Placeholder 3"/>
          <p:cNvSpPr>
            <a:spLocks noGrp="1"/>
          </p:cNvSpPr>
          <p:nvPr>
            <p:ph sz="half" idx="2"/>
          </p:nvPr>
        </p:nvSpPr>
        <p:spPr>
          <a:xfrm>
            <a:off x="4629150" y="1825625"/>
            <a:ext cx="3886200" cy="435133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21" name="Date Placeholder 4"/>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22" name="Footer Placeholder 5"/>
          <p:cNvSpPr>
            <a:spLocks noGrp="1"/>
          </p:cNvSpPr>
          <p:nvPr>
            <p:ph type="ftr" sz="quarter" idx="11"/>
          </p:nvPr>
        </p:nvSpPr>
        <p:spPr/>
        <p:txBody>
          <a:bodyPr/>
          <a:lstStyle/>
          <a:p>
            <a:endParaRPr lang="zh-CN" altLang="en-US"/>
          </a:p>
        </p:txBody>
      </p:sp>
      <p:sp>
        <p:nvSpPr>
          <p:cNvPr id="1048623" name="Slide Number Placeholder 6"/>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24" name="Title 1"/>
          <p:cNvSpPr>
            <a:spLocks noGrp="1"/>
          </p:cNvSpPr>
          <p:nvPr>
            <p:ph type="title"/>
          </p:nvPr>
        </p:nvSpPr>
        <p:spPr>
          <a:xfrm>
            <a:off x="629841" y="365126"/>
            <a:ext cx="7886700" cy="1325563"/>
          </a:xfrm>
        </p:spPr>
        <p:txBody>
          <a:bodyPr/>
          <a:lstStyle/>
          <a:p>
            <a:r>
              <a:rPr lang="en-US" altLang="zh-CN" smtClean="0"/>
              <a:t>Click to edit Master title style</a:t>
            </a:r>
            <a:endParaRPr lang="en-US" dirty="0"/>
          </a:p>
        </p:txBody>
      </p:sp>
      <p:sp>
        <p:nvSpPr>
          <p:cNvPr id="1048625"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1048626" name="Content Placeholder 3"/>
          <p:cNvSpPr>
            <a:spLocks noGrp="1"/>
          </p:cNvSpPr>
          <p:nvPr>
            <p:ph sz="half" idx="2"/>
          </p:nvPr>
        </p:nvSpPr>
        <p:spPr>
          <a:xfrm>
            <a:off x="629842" y="2505075"/>
            <a:ext cx="3868340" cy="368458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27"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1048628" name="Content Placeholder 5"/>
          <p:cNvSpPr>
            <a:spLocks noGrp="1"/>
          </p:cNvSpPr>
          <p:nvPr>
            <p:ph sz="quarter" idx="4"/>
          </p:nvPr>
        </p:nvSpPr>
        <p:spPr>
          <a:xfrm>
            <a:off x="4629150" y="2505075"/>
            <a:ext cx="3887391" cy="368458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29" name="Date Placeholder 6"/>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30" name="Footer Placeholder 7"/>
          <p:cNvSpPr>
            <a:spLocks noGrp="1"/>
          </p:cNvSpPr>
          <p:nvPr>
            <p:ph type="ftr" sz="quarter" idx="11"/>
          </p:nvPr>
        </p:nvSpPr>
        <p:spPr/>
        <p:txBody>
          <a:bodyPr/>
          <a:lstStyle/>
          <a:p>
            <a:endParaRPr lang="zh-CN" altLang="en-US"/>
          </a:p>
        </p:txBody>
      </p:sp>
      <p:sp>
        <p:nvSpPr>
          <p:cNvPr id="1048631" name="Slide Number Placeholder 8"/>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588" name="Title 1"/>
          <p:cNvSpPr>
            <a:spLocks noGrp="1"/>
          </p:cNvSpPr>
          <p:nvPr>
            <p:ph type="title"/>
          </p:nvPr>
        </p:nvSpPr>
        <p:spPr/>
        <p:txBody>
          <a:bodyPr/>
          <a:lstStyle/>
          <a:p>
            <a:r>
              <a:rPr lang="en-US" altLang="zh-CN" smtClean="0"/>
              <a:t>Click to edit Master title style</a:t>
            </a:r>
            <a:endParaRPr lang="en-US" dirty="0"/>
          </a:p>
        </p:txBody>
      </p:sp>
      <p:sp>
        <p:nvSpPr>
          <p:cNvPr id="1048589" name="Date Placeholder 2"/>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590" name="Footer Placeholder 3"/>
          <p:cNvSpPr>
            <a:spLocks noGrp="1"/>
          </p:cNvSpPr>
          <p:nvPr>
            <p:ph type="ftr" sz="quarter" idx="11"/>
          </p:nvPr>
        </p:nvSpPr>
        <p:spPr/>
        <p:txBody>
          <a:bodyPr/>
          <a:lstStyle/>
          <a:p>
            <a:endParaRPr lang="zh-CN" altLang="en-US"/>
          </a:p>
        </p:txBody>
      </p:sp>
      <p:sp>
        <p:nvSpPr>
          <p:cNvPr id="1048591" name="Slide Number Placeholder 4"/>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32" name="Date Placeholder 1"/>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33" name="Footer Placeholder 2"/>
          <p:cNvSpPr>
            <a:spLocks noGrp="1"/>
          </p:cNvSpPr>
          <p:nvPr>
            <p:ph type="ftr" sz="quarter" idx="11"/>
          </p:nvPr>
        </p:nvSpPr>
        <p:spPr/>
        <p:txBody>
          <a:bodyPr/>
          <a:lstStyle/>
          <a:p>
            <a:endParaRPr lang="zh-CN" altLang="en-US"/>
          </a:p>
        </p:txBody>
      </p:sp>
      <p:sp>
        <p:nvSpPr>
          <p:cNvPr id="1048634" name="Slide Number Placeholder 3"/>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35" name="Title 1"/>
          <p:cNvSpPr>
            <a:spLocks noGrp="1"/>
          </p:cNvSpPr>
          <p:nvPr>
            <p:ph type="title"/>
          </p:nvPr>
        </p:nvSpPr>
        <p:spPr>
          <a:xfrm>
            <a:off x="629841" y="457200"/>
            <a:ext cx="2949178" cy="1600200"/>
          </a:xfrm>
        </p:spPr>
        <p:txBody>
          <a:bodyPr anchor="b"/>
          <a:lstStyle>
            <a:lvl1pPr>
              <a:defRPr sz="3200"/>
            </a:lvl1pPr>
          </a:lstStyle>
          <a:p>
            <a:r>
              <a:rPr lang="en-US" altLang="zh-CN" smtClean="0"/>
              <a:t>Click to edit Master title style</a:t>
            </a:r>
            <a:endParaRPr lang="en-US" dirty="0"/>
          </a:p>
        </p:txBody>
      </p:sp>
      <p:sp>
        <p:nvSpPr>
          <p:cNvPr id="1048636"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37"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smtClean="0"/>
              <a:t>Click to edit Master text styles</a:t>
            </a:r>
          </a:p>
        </p:txBody>
      </p:sp>
      <p:sp>
        <p:nvSpPr>
          <p:cNvPr id="1048638" name="Date Placeholder 4"/>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39" name="Footer Placeholder 5"/>
          <p:cNvSpPr>
            <a:spLocks noGrp="1"/>
          </p:cNvSpPr>
          <p:nvPr>
            <p:ph type="ftr" sz="quarter" idx="11"/>
          </p:nvPr>
        </p:nvSpPr>
        <p:spPr/>
        <p:txBody>
          <a:bodyPr/>
          <a:lstStyle/>
          <a:p>
            <a:endParaRPr lang="zh-CN" altLang="en-US"/>
          </a:p>
        </p:txBody>
      </p:sp>
      <p:sp>
        <p:nvSpPr>
          <p:cNvPr id="1048640" name="Slide Number Placeholder 6"/>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02" name="Title 1"/>
          <p:cNvSpPr>
            <a:spLocks noGrp="1"/>
          </p:cNvSpPr>
          <p:nvPr>
            <p:ph type="title"/>
          </p:nvPr>
        </p:nvSpPr>
        <p:spPr>
          <a:xfrm>
            <a:off x="629841" y="457200"/>
            <a:ext cx="2949178" cy="1600200"/>
          </a:xfrm>
        </p:spPr>
        <p:txBody>
          <a:bodyPr anchor="b"/>
          <a:lstStyle>
            <a:lvl1pPr>
              <a:defRPr sz="3200"/>
            </a:lvl1pPr>
          </a:lstStyle>
          <a:p>
            <a:r>
              <a:rPr lang="en-US" altLang="zh-CN" smtClean="0"/>
              <a:t>Click to edit Master title style</a:t>
            </a:r>
            <a:endParaRPr lang="en-US" dirty="0"/>
          </a:p>
        </p:txBody>
      </p:sp>
      <p:sp>
        <p:nvSpPr>
          <p:cNvPr id="104860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zh-CN" smtClean="0"/>
              <a:t>Click icon to add picture</a:t>
            </a:r>
            <a:endParaRPr lang="en-US" dirty="0"/>
          </a:p>
        </p:txBody>
      </p:sp>
      <p:sp>
        <p:nvSpPr>
          <p:cNvPr id="104860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smtClean="0"/>
              <a:t>Click to edit Master text styles</a:t>
            </a:r>
          </a:p>
        </p:txBody>
      </p:sp>
      <p:sp>
        <p:nvSpPr>
          <p:cNvPr id="1048605" name="Date Placeholder 4"/>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06" name="Footer Placeholder 5"/>
          <p:cNvSpPr>
            <a:spLocks noGrp="1"/>
          </p:cNvSpPr>
          <p:nvPr>
            <p:ph type="ftr" sz="quarter" idx="11"/>
          </p:nvPr>
        </p:nvSpPr>
        <p:spPr/>
        <p:txBody>
          <a:bodyPr/>
          <a:lstStyle/>
          <a:p>
            <a:endParaRPr lang="zh-CN" altLang="en-US"/>
          </a:p>
        </p:txBody>
      </p:sp>
      <p:sp>
        <p:nvSpPr>
          <p:cNvPr id="1048607" name="Slide Number Placeholder 6"/>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ltLang="zh-CN" smtClean="0"/>
              <a:t>Click to edit Master title style</a:t>
            </a:r>
            <a:endParaRPr lang="en-US" dirty="0"/>
          </a:p>
        </p:txBody>
      </p:sp>
      <p:sp>
        <p:nvSpPr>
          <p:cNvPr id="1048577"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578"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BC1078-46ED-40F9-8930-935BAD7C2B02}" type="datetimeFigureOut">
              <a:rPr lang="zh-CN" altLang="en-US" smtClean="0"/>
              <a:t>2023/2/24</a:t>
            </a:fld>
            <a:endParaRPr lang="zh-CN" altLang="en-US"/>
          </a:p>
        </p:txBody>
      </p:sp>
      <p:sp>
        <p:nvSpPr>
          <p:cNvPr id="1048579"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1048580"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B52ADC-5BFA-4FBD-BEE2-16096B7F4166}"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itle 1"/>
          <p:cNvSpPr>
            <a:spLocks noGrp="1"/>
          </p:cNvSpPr>
          <p:nvPr>
            <p:ph type="ctrTitle"/>
          </p:nvPr>
        </p:nvSpPr>
        <p:spPr>
          <a:xfrm>
            <a:off x="228600" y="-227610"/>
            <a:ext cx="7772400" cy="978597"/>
          </a:xfrm>
        </p:spPr>
        <p:txBody>
          <a:bodyPr>
            <a:normAutofit/>
          </a:bodyPr>
          <a:lstStyle/>
          <a:p>
            <a:r>
              <a:rPr lang="en-US" altLang="zh-CN" sz="4800" b="1"/>
              <a:t>External morphology of rat</a:t>
            </a:r>
            <a:endParaRPr lang="en-US" altLang="zh-CN" b="1"/>
          </a:p>
        </p:txBody>
      </p:sp>
      <p:sp>
        <p:nvSpPr>
          <p:cNvPr id="1048587" name="Subtitle 2"/>
          <p:cNvSpPr>
            <a:spLocks noGrp="1"/>
          </p:cNvSpPr>
          <p:nvPr>
            <p:ph type="subTitle" idx="1"/>
          </p:nvPr>
        </p:nvSpPr>
        <p:spPr>
          <a:xfrm>
            <a:off x="228599" y="750987"/>
            <a:ext cx="9121396" cy="6048418"/>
          </a:xfrm>
        </p:spPr>
        <p:txBody>
          <a:bodyPr>
            <a:noAutofit/>
          </a:bodyPr>
          <a:lstStyle/>
          <a:p>
            <a:pPr marL="457200" indent="-457200">
              <a:buFont typeface="Wingdings" charset="2"/>
              <a:buChar char="n"/>
            </a:pPr>
            <a:r>
              <a:rPr lang="en-US" altLang="zh-CN" sz="2800"/>
              <a:t>The body can be divided into head, short neck and trunk (Fig. 1.131). The whole body of Rattus Norvegicus is covered by gray hairs. The head is pro­duced anteriorly into a blunt shout, which ends into a terminal mouth.</a:t>
            </a:r>
          </a:p>
          <a:p>
            <a:pPr marL="457200" indent="-457200">
              <a:buFont typeface="Wingdings" charset="2"/>
              <a:buChar char="n"/>
            </a:pPr>
            <a:r>
              <a:rPr lang="en-US" altLang="zh-CN" sz="2800"/>
              <a:t>The upper lip has a vertical slit. The incisor teeth always remain exposed through this slit. </a:t>
            </a:r>
          </a:p>
          <a:p>
            <a:r>
              <a:rPr lang="en-US" altLang="zh-CN" sz="2800"/>
              <a:t>External nares are present just above the mouth near the tip of the snout. </a:t>
            </a:r>
          </a:p>
          <a:p>
            <a:pPr marL="457200" indent="-457200">
              <a:buFont typeface="Wingdings" charset="2"/>
              <a:buChar char="n"/>
            </a:pPr>
            <a:r>
              <a:rPr lang="en-US" altLang="zh-CN" sz="2800"/>
              <a:t>Eyes are situated on the sides of the head.</a:t>
            </a:r>
          </a:p>
          <a:p>
            <a:pPr marL="457200" indent="-457200">
              <a:buFont typeface="Wingdings" charset="2"/>
              <a:buChar char="n"/>
            </a:pPr>
            <a:r>
              <a:rPr lang="en-US" altLang="zh-CN" sz="2800"/>
              <a:t>The eyes possess movable upper and lower well developed eyelids. The nictitating membrane is supported by a semilunar cartilage and lies in the medial corner of each eye. </a:t>
            </a:r>
          </a:p>
          <a:p>
            <a:r>
              <a:rPr lang="en-US" altLang="zh-CN" sz="2800"/>
              <a:t>The eye lashes are very fine and short.</a:t>
            </a:r>
            <a:endParaRPr lang="en-US" altLang="zh-CN"/>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4" name="Title 1048663"/>
          <p:cNvSpPr>
            <a:spLocks noGrp="1"/>
          </p:cNvSpPr>
          <p:nvPr>
            <p:ph type="ctrTitle"/>
          </p:nvPr>
        </p:nvSpPr>
        <p:spPr>
          <a:xfrm>
            <a:off x="685799" y="0"/>
            <a:ext cx="7772400" cy="1465406"/>
          </a:xfrm>
        </p:spPr>
        <p:txBody>
          <a:bodyPr/>
          <a:lstStyle/>
          <a:p>
            <a:r>
              <a:rPr lang="en-US"/>
              <a:t>Content:</a:t>
            </a:r>
          </a:p>
        </p:txBody>
      </p:sp>
      <p:sp>
        <p:nvSpPr>
          <p:cNvPr id="1048665" name="Subtitle 1048664"/>
          <p:cNvSpPr>
            <a:spLocks noGrp="1"/>
          </p:cNvSpPr>
          <p:nvPr>
            <p:ph type="subTitle" idx="1"/>
          </p:nvPr>
        </p:nvSpPr>
        <p:spPr>
          <a:xfrm>
            <a:off x="298738" y="1673224"/>
            <a:ext cx="8591779" cy="5065279"/>
          </a:xfrm>
        </p:spPr>
        <p:txBody>
          <a:bodyPr/>
          <a:lstStyle/>
          <a:p>
            <a:pPr marL="342900" indent="-342900">
              <a:buFont typeface="Wingdings" charset="2"/>
              <a:buChar char="n"/>
            </a:pPr>
            <a:endParaRPr lang="en-US" sz="3600" b="1"/>
          </a:p>
          <a:p>
            <a:pPr marL="342900" indent="-342900">
              <a:buFont typeface="Wingdings" charset="2"/>
              <a:buChar char="n"/>
            </a:pPr>
            <a:r>
              <a:rPr lang="en-US" sz="3600" b="1"/>
              <a:t>External morphology of rat</a:t>
            </a:r>
          </a:p>
          <a:p>
            <a:pPr marL="342900" indent="-342900">
              <a:buFont typeface="Wingdings" charset="2"/>
              <a:buChar char="n"/>
            </a:pPr>
            <a:endParaRPr lang="en-US" sz="3600" b="1"/>
          </a:p>
          <a:p>
            <a:pPr marL="342900" indent="-342900">
              <a:buFont typeface="Wingdings" charset="2"/>
              <a:buChar char="n"/>
            </a:pPr>
            <a:r>
              <a:rPr lang="en-US" sz="3600" b="1"/>
              <a:t>Circulatory system of Rat</a:t>
            </a:r>
            <a:endParaRPr lang="en-US"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6" name="Title 1048665"/>
          <p:cNvSpPr>
            <a:spLocks noGrp="1"/>
          </p:cNvSpPr>
          <p:nvPr>
            <p:ph type="ctrTitle"/>
          </p:nvPr>
        </p:nvSpPr>
        <p:spPr>
          <a:xfrm rot="21600000">
            <a:off x="906606" y="409143"/>
            <a:ext cx="7772400" cy="1212128"/>
          </a:xfrm>
        </p:spPr>
        <p:txBody>
          <a:bodyPr>
            <a:normAutofit fontScale="90000"/>
          </a:bodyPr>
          <a:lstStyle/>
          <a:p>
            <a:r>
              <a:rPr lang="en-US" b="1"/>
              <a:t>Baliram patil college kinwat, nanded </a:t>
            </a:r>
            <a:endParaRPr lang="en-US"/>
          </a:p>
        </p:txBody>
      </p:sp>
      <p:sp>
        <p:nvSpPr>
          <p:cNvPr id="1048667" name="Subtitle 1048666"/>
          <p:cNvSpPr>
            <a:spLocks noGrp="1"/>
          </p:cNvSpPr>
          <p:nvPr>
            <p:ph type="subTitle" idx="1"/>
          </p:nvPr>
        </p:nvSpPr>
        <p:spPr>
          <a:xfrm rot="35302">
            <a:off x="28732" y="1667767"/>
            <a:ext cx="9084754" cy="5642989"/>
          </a:xfrm>
        </p:spPr>
        <p:txBody>
          <a:bodyPr/>
          <a:lstStyle/>
          <a:p>
            <a:endParaRPr lang="en-US"/>
          </a:p>
          <a:p>
            <a:r>
              <a:rPr lang="en-US" sz="5400" b="1">
                <a:solidFill>
                  <a:srgbClr val="9933FF"/>
                </a:solidFill>
              </a:rPr>
              <a:t>Dept. Of Zoology</a:t>
            </a:r>
            <a:endParaRPr lang="en-US"/>
          </a:p>
          <a:p>
            <a:endParaRPr lang="en-US"/>
          </a:p>
          <a:p>
            <a:r>
              <a:rPr lang="en-US" sz="5400" b="1">
                <a:solidFill>
                  <a:srgbClr val="000000"/>
                </a:solidFill>
              </a:rPr>
              <a:t>Topic:</a:t>
            </a:r>
            <a:r>
              <a:rPr lang="en-US" sz="4800" b="1">
                <a:solidFill>
                  <a:srgbClr val="000000"/>
                </a:solidFill>
              </a:rPr>
              <a:t> </a:t>
            </a:r>
            <a:r>
              <a:rPr lang="en-US" sz="4800" b="0">
                <a:solidFill>
                  <a:srgbClr val="000000"/>
                </a:solidFill>
              </a:rPr>
              <a:t>Rat- external morphology and circulatory system</a:t>
            </a:r>
            <a:endParaRPr lang="en-US"/>
          </a:p>
          <a:p>
            <a:endParaRPr lang="en-US"/>
          </a:p>
          <a:p>
            <a:endParaRPr lang="en-US"/>
          </a:p>
          <a:p>
            <a:r>
              <a:rPr lang="en-US" sz="4800" b="1">
                <a:solidFill>
                  <a:srgbClr val="000000"/>
                </a:solidFill>
              </a:rPr>
              <a:t>Presented by:</a:t>
            </a:r>
            <a:r>
              <a:rPr lang="en-US" sz="4800" b="0">
                <a:solidFill>
                  <a:srgbClr val="000000"/>
                </a:solidFill>
              </a:rPr>
              <a:t>Pradip</a:t>
            </a:r>
            <a:r>
              <a:rPr lang="en-US" sz="4400" b="0">
                <a:solidFill>
                  <a:srgbClr val="000000"/>
                </a:solidFill>
              </a:rPr>
              <a:t> L.Rudraswad</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8" name="Subtitle 1048647"/>
          <p:cNvSpPr>
            <a:spLocks noGrp="1"/>
          </p:cNvSpPr>
          <p:nvPr>
            <p:ph type="subTitle" idx="1"/>
          </p:nvPr>
        </p:nvSpPr>
        <p:spPr>
          <a:xfrm>
            <a:off x="-31622" y="0"/>
            <a:ext cx="9175622" cy="6956140"/>
          </a:xfrm>
        </p:spPr>
        <p:txBody>
          <a:bodyPr/>
          <a:lstStyle/>
          <a:p>
            <a:pPr marL="457200" indent="-457200">
              <a:buFont typeface="Wingdings" charset="2"/>
              <a:buChar char="n"/>
            </a:pPr>
            <a:r>
              <a:rPr lang="en-US" sz="2800"/>
              <a:t>On the top of the head is a pair of short, rounded and movable external ears, the conch or pinna which is cartilage- nous. In certain regions of the head, thick, long, tactile sensory hairs, called vibrissae, are present (Fig. 1.131).</a:t>
            </a:r>
          </a:p>
          <a:p>
            <a:endParaRPr lang="en-US"/>
          </a:p>
        </p:txBody>
      </p:sp>
      <p:pic>
        <p:nvPicPr>
          <p:cNvPr id="2097152" name="Picture 2097151"/>
          <p:cNvPicPr>
            <a:picLocks/>
          </p:cNvPicPr>
          <p:nvPr/>
        </p:nvPicPr>
        <p:blipFill>
          <a:blip r:embed="rId2"/>
          <a:stretch>
            <a:fillRect/>
          </a:stretch>
        </p:blipFill>
        <p:spPr>
          <a:xfrm>
            <a:off x="278783" y="1987399"/>
            <a:ext cx="8960241" cy="433898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0" name="Subtitle 1048649"/>
          <p:cNvSpPr>
            <a:spLocks noGrp="1"/>
          </p:cNvSpPr>
          <p:nvPr>
            <p:ph type="subTitle" idx="1"/>
          </p:nvPr>
        </p:nvSpPr>
        <p:spPr>
          <a:xfrm rot="21597564">
            <a:off x="-25795" y="3256"/>
            <a:ext cx="9196012" cy="6909169"/>
          </a:xfrm>
        </p:spPr>
        <p:txBody>
          <a:bodyPr>
            <a:noAutofit/>
          </a:bodyPr>
          <a:lstStyle/>
          <a:p>
            <a:pPr marL="457200" indent="-457200">
              <a:buFont typeface="Wingdings" charset="2"/>
              <a:buChar char="n"/>
            </a:pPr>
            <a:r>
              <a:rPr lang="en-US" sz="2800"/>
              <a:t>Head is joined to the trunk by a distinct neck. It permits free movement of the head in all directions.</a:t>
            </a:r>
          </a:p>
          <a:p>
            <a:pPr marL="457200" indent="-457200">
              <a:buFont typeface="Wingdings" charset="2"/>
              <a:buChar char="n"/>
            </a:pPr>
            <a:r>
              <a:rPr lang="en-US" sz="2800"/>
              <a:t> Trunk is divided into thorax and abdo­men. The ventral surface of the females bears twelve nipple teats. Three pairs of which are in the thoracic region and are called pectoral teats, the other three pairs are abdominal in position and are called inguinal teats. </a:t>
            </a:r>
          </a:p>
          <a:p>
            <a:pPr marL="457200" indent="-457200">
              <a:buFont typeface="Wingdings" charset="2"/>
              <a:buChar char="n"/>
            </a:pPr>
            <a:r>
              <a:rPr lang="en-US" sz="2800"/>
              <a:t>On the posterior part of the ventral abdomen, three external openings are present—anus, vagina and urethra.</a:t>
            </a:r>
          </a:p>
          <a:p>
            <a:pPr marL="457200" indent="-457200">
              <a:buFont typeface="Wingdings" charset="2"/>
              <a:buChar char="n"/>
            </a:pPr>
            <a:r>
              <a:rPr lang="en-US" sz="2800"/>
              <a:t>In the male, the testes descend during the breeding season into the thin-walled scrotal sac from the posterior abdominal region</a:t>
            </a:r>
          </a:p>
          <a:p>
            <a:pPr marL="457200" indent="-457200">
              <a:buFont typeface="Wingdings" charset="2"/>
              <a:buChar char="n"/>
            </a:pPr>
            <a:r>
              <a:rPr lang="en-US" sz="2800"/>
              <a:t>. Near the anterior end of the scrotum is the penis, containing the urinogenital opening.</a:t>
            </a:r>
          </a:p>
          <a:p>
            <a:pPr marL="457200" indent="-457200">
              <a:buFont typeface="Wingdings" charset="2"/>
              <a:buChar char="n"/>
            </a:pPr>
            <a:r>
              <a:rPr lang="en-US" sz="2800"/>
              <a:t> It is enclosed in a loose sheath, the prepuce. yover­lapping scales. </a:t>
            </a:r>
          </a:p>
          <a:p>
            <a:r>
              <a:rPr lang="en-US" sz="2800"/>
              <a:t>From beneath each scale, three hairs and short bristles emerges out.</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1" name="Title 1048650"/>
          <p:cNvSpPr>
            <a:spLocks noGrp="1"/>
          </p:cNvSpPr>
          <p:nvPr>
            <p:ph type="ctrTitle"/>
          </p:nvPr>
        </p:nvSpPr>
        <p:spPr>
          <a:xfrm>
            <a:off x="906025" y="418256"/>
            <a:ext cx="7772400" cy="282984"/>
          </a:xfrm>
        </p:spPr>
        <p:txBody>
          <a:bodyPr>
            <a:normAutofit fontScale="90000"/>
          </a:bodyPr>
          <a:lstStyle/>
          <a:p>
            <a:r>
              <a:rPr lang="en-US"/>
              <a:t>Circulatory system:Rat </a:t>
            </a:r>
          </a:p>
        </p:txBody>
      </p:sp>
      <p:sp>
        <p:nvSpPr>
          <p:cNvPr id="1048652" name="Subtitle 1048651"/>
          <p:cNvSpPr>
            <a:spLocks noGrp="1"/>
          </p:cNvSpPr>
          <p:nvPr>
            <p:ph type="subTitle" idx="1"/>
          </p:nvPr>
        </p:nvSpPr>
        <p:spPr>
          <a:xfrm rot="21596500">
            <a:off x="164645" y="742707"/>
            <a:ext cx="8815405" cy="6357569"/>
          </a:xfrm>
        </p:spPr>
        <p:txBody>
          <a:bodyPr>
            <a:noAutofit/>
          </a:bodyPr>
          <a:lstStyle/>
          <a:p>
            <a:pPr marL="457200" indent="-457200">
              <a:buFont typeface="Arial"/>
              <a:buChar char="•"/>
            </a:pPr>
            <a:r>
              <a:rPr lang="en-US" sz="3200" b="1"/>
              <a:t>Blood: </a:t>
            </a:r>
            <a:r>
              <a:rPr lang="en-US" sz="3200" b="0"/>
              <a:t>Bloo</a:t>
            </a:r>
            <a:r>
              <a:rPr lang="en-US" sz="2800"/>
              <a:t>d consists of liquid plasma and many corpuscles floating in the plasma. </a:t>
            </a:r>
            <a:endParaRPr lang="en-US" sz="2800" b="1"/>
          </a:p>
          <a:p>
            <a:pPr marL="457200" indent="-457200">
              <a:buFont typeface="Arial"/>
              <a:buChar char="•"/>
            </a:pPr>
            <a:r>
              <a:rPr lang="en-US" sz="2800"/>
              <a:t>The plasma is a pale yellow fluid and con­tains various inorganic salts, vitamins and hormones. </a:t>
            </a:r>
            <a:endParaRPr lang="en-US" sz="2800" b="1"/>
          </a:p>
          <a:p>
            <a:pPr marL="457200" indent="-457200">
              <a:buFont typeface="Arial"/>
              <a:buChar char="•"/>
            </a:pPr>
            <a:r>
              <a:rPr lang="en-US" sz="2800"/>
              <a:t>There are three different types of blood corpuscles. They are erythrocytes, leu­cocytes and thrombocytes</a:t>
            </a:r>
            <a:endParaRPr lang="en-US" sz="2800" b="1"/>
          </a:p>
          <a:p>
            <a:pPr marL="457200" indent="-457200">
              <a:buFont typeface="Arial"/>
              <a:buChar char="•"/>
            </a:pPr>
            <a:r>
              <a:rPr lang="en-US" sz="2800"/>
              <a:t>Erythrocytes or red blood corpuscles or RBC are round and biconcave.</a:t>
            </a:r>
            <a:endParaRPr lang="en-US" sz="2800" b="1"/>
          </a:p>
          <a:p>
            <a:pPr marL="457200" indent="-457200">
              <a:buFont typeface="Arial"/>
              <a:buChar char="•"/>
            </a:pPr>
            <a:r>
              <a:rPr lang="en-US" sz="2800"/>
              <a:t>Mature erythrocytes are non-nucleated and contain a red pigment called haemoglobin. </a:t>
            </a:r>
          </a:p>
          <a:p>
            <a:pPr marL="457200" indent="-457200">
              <a:buFont typeface="Arial"/>
              <a:buChar char="•"/>
            </a:pPr>
            <a:r>
              <a:rPr lang="en-US" sz="2800"/>
              <a:t>Haemoglobin renders red colour to the blood. </a:t>
            </a:r>
          </a:p>
          <a:p>
            <a:pPr marL="457200" indent="-457200">
              <a:buFont typeface="Arial"/>
              <a:buChar char="•"/>
            </a:pPr>
            <a:r>
              <a:rPr lang="en-US" sz="2800"/>
              <a:t>It has a strong but loose affinity for oxygen. </a:t>
            </a:r>
          </a:p>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4" name="Subtitle 1048653"/>
          <p:cNvSpPr>
            <a:spLocks noGrp="1"/>
          </p:cNvSpPr>
          <p:nvPr>
            <p:ph type="subTitle" idx="1"/>
          </p:nvPr>
        </p:nvSpPr>
        <p:spPr>
          <a:xfrm>
            <a:off x="157842" y="190171"/>
            <a:ext cx="9134501" cy="6644427"/>
          </a:xfrm>
        </p:spPr>
        <p:txBody>
          <a:bodyPr>
            <a:normAutofit fontScale="95833" lnSpcReduction="20000"/>
          </a:bodyPr>
          <a:lstStyle/>
          <a:p>
            <a:pPr marL="457200" indent="-457200">
              <a:buFont typeface="Wingdings" charset="2"/>
              <a:buChar char="n"/>
            </a:pPr>
            <a:r>
              <a:rPr lang="en-US" sz="2800"/>
              <a:t>The red blood corpuscles carry oxygen to different parts of the body and carry back carbon dioxide from different parts of the body to the lungs through the heart. </a:t>
            </a:r>
          </a:p>
          <a:p>
            <a:pPr marL="457200" indent="-457200">
              <a:buFont typeface="Wingdings" charset="2"/>
              <a:buChar char="n"/>
            </a:pPr>
            <a:r>
              <a:rPr lang="en-US" sz="2800"/>
              <a:t>Leucocytes or white blood corpuscles or WBC are larger than RBC and their num­ber is much less than RBC.</a:t>
            </a:r>
          </a:p>
          <a:p>
            <a:pPr marL="457200" indent="-457200">
              <a:buFont typeface="Wingdings" charset="2"/>
              <a:buChar char="n"/>
            </a:pPr>
            <a:r>
              <a:rPr lang="en-US" sz="2800"/>
              <a:t>The leucocytes are of different types and their classification is dependent upon the structure of nucleus and stain-ability of the cytoplasmic granules.</a:t>
            </a:r>
          </a:p>
          <a:p>
            <a:pPr marL="457200" indent="-457200">
              <a:buFont typeface="Wingdings" charset="2"/>
              <a:buChar char="n"/>
            </a:pPr>
            <a:r>
              <a:rPr lang="en-US" sz="2800"/>
              <a:t> These cells move in amoeboid fashion and act as scavengers of the body.</a:t>
            </a:r>
            <a:endParaRPr lang="en-US"/>
          </a:p>
          <a:p>
            <a:pPr marL="457200" indent="-457200">
              <a:buFont typeface="Wingdings" charset="2"/>
              <a:buChar char="n"/>
            </a:pPr>
            <a:r>
              <a:rPr lang="en-US" sz="2800"/>
              <a:t>These cells move in amoeboid fashion and act as scavengers of the body. Thrombocytes or blood platelets are small and non-nucleated.</a:t>
            </a:r>
            <a:endParaRPr lang="en-US"/>
          </a:p>
          <a:p>
            <a:pPr marL="457200" indent="-457200">
              <a:buFont typeface="Wingdings" charset="2"/>
              <a:buChar char="n"/>
            </a:pPr>
            <a:r>
              <a:rPr lang="en-US" sz="2800"/>
              <a:t> They occur in groups. In case of injury these cells break down and produce an enzyme which coagulates the blood and thereby prevents loss of blood.</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7" name="Subtitle 1048656"/>
          <p:cNvSpPr>
            <a:spLocks noGrp="1"/>
          </p:cNvSpPr>
          <p:nvPr>
            <p:ph type="subTitle" idx="1"/>
          </p:nvPr>
        </p:nvSpPr>
        <p:spPr>
          <a:xfrm>
            <a:off x="0" y="-71881"/>
            <a:ext cx="9304756" cy="6929881"/>
          </a:xfrm>
        </p:spPr>
        <p:txBody>
          <a:bodyPr/>
          <a:lstStyle/>
          <a:p>
            <a:r>
              <a:rPr lang="en-US" sz="2800"/>
              <a:t>(ii) </a:t>
            </a:r>
            <a:r>
              <a:rPr lang="en-US" sz="3600" b="1"/>
              <a:t>Heart</a:t>
            </a:r>
            <a:r>
              <a:rPr lang="en-US" sz="2800"/>
              <a:t>:</a:t>
            </a:r>
          </a:p>
          <a:p>
            <a:pPr marL="457200" indent="-457200">
              <a:buFont typeface="Wingdings" charset="2"/>
              <a:buChar char="n"/>
            </a:pPr>
            <a:r>
              <a:rPr lang="en-US" sz="2800"/>
              <a:t>The heart is located in a space within the thorax between the two pleural bags.</a:t>
            </a:r>
          </a:p>
          <a:p>
            <a:pPr marL="457200" indent="-457200">
              <a:buFont typeface="Wingdings" charset="2"/>
              <a:buChar char="n"/>
            </a:pPr>
            <a:r>
              <a:rPr lang="en-US" sz="2800"/>
              <a:t> The space is known as mediastinum. The heart is covered over by a thin peritoneal membrane called pericardium.</a:t>
            </a:r>
          </a:p>
          <a:p>
            <a:pPr marL="457200" indent="-457200">
              <a:buFont typeface="Wingdings" charset="2"/>
              <a:buChar char="n"/>
            </a:pPr>
            <a:r>
              <a:rPr lang="en-US" sz="2800"/>
              <a:t> Pericardium is two layered. </a:t>
            </a:r>
          </a:p>
          <a:p>
            <a:pPr marL="457200" indent="-457200">
              <a:buFont typeface="Wingdings" charset="2"/>
              <a:buChar char="n"/>
            </a:pPr>
            <a:r>
              <a:rPr lang="en-US" sz="2800"/>
              <a:t>The outer layer is known as fibrous pericardium and the inner layer is called serous pericardium.</a:t>
            </a:r>
          </a:p>
          <a:p>
            <a:pPr marL="457200" indent="-457200">
              <a:buFont typeface="Wingdings" charset="2"/>
              <a:buChar char="n"/>
            </a:pPr>
            <a:r>
              <a:rPr lang="en-US" sz="2800"/>
              <a:t>The serous peri­cardium, in reality, is again made up of two layers. The innermost layer adherent to heart is called visceral layer or epicardium and the other (outer) one is called parietal layer. </a:t>
            </a:r>
            <a:endParaRPr lang="en-US"/>
          </a:p>
          <a:p>
            <a:pPr marL="457200" indent="-457200">
              <a:buFont typeface="Wingdings" charset="2"/>
              <a:buChar char="n"/>
            </a:pPr>
            <a:r>
              <a:rPr lang="en-US" sz="2800"/>
              <a:t>The space between the fibrous layer and serous layer is known as pericardial cavity</a:t>
            </a:r>
            <a:endParaRPr lang="en-US" sz="3200"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9" name="Subtitle 1048658"/>
          <p:cNvSpPr>
            <a:spLocks noGrp="1"/>
          </p:cNvSpPr>
          <p:nvPr>
            <p:ph type="subTitle" idx="1"/>
          </p:nvPr>
        </p:nvSpPr>
        <p:spPr>
          <a:xfrm>
            <a:off x="96332" y="40648"/>
            <a:ext cx="8978352" cy="6773887"/>
          </a:xfrm>
        </p:spPr>
        <p:txBody>
          <a:bodyPr/>
          <a:lstStyle/>
          <a:p>
            <a:pPr marL="457200" indent="-457200">
              <a:buFont typeface="Wingdings" charset="2"/>
              <a:buChar char="n"/>
            </a:pPr>
            <a:r>
              <a:rPr lang="en-US" sz="2800"/>
              <a:t>The heart is a muscular, internally hollow, four-chambered and cone-shaped structure that occupies most of the thoracic cavity. </a:t>
            </a:r>
            <a:endParaRPr lang="en-US"/>
          </a:p>
          <a:p>
            <a:r>
              <a:rPr lang="en-US" sz="2800"/>
              <a:t>It lies roughly in the midline of the cavity with its base located cranially and the apex caudally</a:t>
            </a:r>
            <a:endParaRPr lang="en-US"/>
          </a:p>
          <a:p>
            <a:endParaRPr lang="en-US"/>
          </a:p>
        </p:txBody>
      </p:sp>
      <p:pic>
        <p:nvPicPr>
          <p:cNvPr id="2097153" name="Picture 2097152"/>
          <p:cNvPicPr>
            <a:picLocks/>
          </p:cNvPicPr>
          <p:nvPr/>
        </p:nvPicPr>
        <p:blipFill>
          <a:blip r:embed="rId2"/>
          <a:stretch>
            <a:fillRect/>
          </a:stretch>
        </p:blipFill>
        <p:spPr>
          <a:xfrm>
            <a:off x="1272887" y="2177593"/>
            <a:ext cx="7373033" cy="463694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1" name="Subtitle 1048660"/>
          <p:cNvSpPr>
            <a:spLocks noGrp="1"/>
          </p:cNvSpPr>
          <p:nvPr>
            <p:ph type="subTitle" idx="1"/>
          </p:nvPr>
        </p:nvSpPr>
        <p:spPr>
          <a:xfrm rot="21600000">
            <a:off x="84426" y="62633"/>
            <a:ext cx="9072563" cy="6831735"/>
          </a:xfrm>
        </p:spPr>
        <p:txBody>
          <a:bodyPr/>
          <a:lstStyle/>
          <a:p>
            <a:pPr marL="457200" indent="-457200">
              <a:buFont typeface="Wingdings" charset="2"/>
              <a:buChar char="n"/>
            </a:pPr>
            <a:r>
              <a:rPr lang="en-US" sz="2800"/>
              <a:t>The heart is four-chambered consisting of two auricles (left and right) and two ven­tricles (left and right).</a:t>
            </a:r>
            <a:endParaRPr lang="en-US"/>
          </a:p>
          <a:p>
            <a:pPr marL="457200" indent="-457200">
              <a:buFont typeface="Wingdings" charset="2"/>
              <a:buChar char="n"/>
            </a:pPr>
            <a:r>
              <a:rPr lang="en-US" sz="2800"/>
              <a:t> The right auricle lies cranial to right ventricle and receives the venous systemic blood. </a:t>
            </a:r>
            <a:endParaRPr lang="en-US"/>
          </a:p>
          <a:p>
            <a:pPr marL="457200" indent="-457200">
              <a:buFont typeface="Wingdings" charset="2"/>
              <a:buChar char="n"/>
            </a:pPr>
            <a:r>
              <a:rPr lang="en-US" sz="2800"/>
              <a:t>An internally located ridge within the right auricle divides it into two regions— sinus venarum cavarnum and right auricula.</a:t>
            </a:r>
            <a:endParaRPr lang="en-US"/>
          </a:p>
          <a:p>
            <a:pPr marL="457200" indent="-457200">
              <a:buFont typeface="Wingdings" charset="2"/>
              <a:buChar char="n"/>
            </a:pPr>
            <a:r>
              <a:rPr lang="en-US" sz="2800"/>
              <a:t>The sinus venarum cavarnum is smooth- walled but the auricula is lined by five mus­cular ridges called pectinate muscles. There are four main openings in the right auricle. </a:t>
            </a:r>
            <a:endParaRPr lang="en-US"/>
          </a:p>
          <a:p>
            <a:pPr marL="457200" indent="-457200">
              <a:buFont typeface="Wingdings" charset="2"/>
              <a:buChar char="n"/>
            </a:pPr>
            <a:r>
              <a:rPr lang="en-US" sz="2800"/>
              <a:t>Blood enters in the right auricle through three of these openings while through the other, blood passes on to the right ventricle.</a:t>
            </a:r>
            <a:endParaRPr lang="en-US"/>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872</Words>
  <Application>Microsoft Office PowerPoint</Application>
  <PresentationFormat>On-screen Show (4:3)</PresentationFormat>
  <Paragraphs>56</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宋体</vt:lpstr>
      <vt:lpstr>Arial</vt:lpstr>
      <vt:lpstr>Calibri</vt:lpstr>
      <vt:lpstr>Calibri Light</vt:lpstr>
      <vt:lpstr>Wingdings</vt:lpstr>
      <vt:lpstr>Office Theme</vt:lpstr>
      <vt:lpstr>External morphology of rat</vt:lpstr>
      <vt:lpstr>PowerPoint Presentation</vt:lpstr>
      <vt:lpstr>PowerPoint Presentation</vt:lpstr>
      <vt:lpstr>Circulatory system:Rat </vt:lpstr>
      <vt:lpstr>PowerPoint Presentation</vt:lpstr>
      <vt:lpstr>PowerPoint Presentation</vt:lpstr>
      <vt:lpstr>PowerPoint Presentation</vt:lpstr>
      <vt:lpstr>PowerPoint Presentation</vt:lpstr>
      <vt:lpstr>PowerPoint Presentation</vt:lpstr>
      <vt:lpstr>Content:</vt:lpstr>
      <vt:lpstr>Baliram patil college kinwat, nanded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External morphology of rat</dc:title>
  <dc:creator>RMX1825</dc:creator>
  <cp:lastModifiedBy>hp</cp:lastModifiedBy>
  <cp:revision>1</cp:revision>
  <dcterms:created xsi:type="dcterms:W3CDTF">2015-05-11T22:30:45Z</dcterms:created>
  <dcterms:modified xsi:type="dcterms:W3CDTF">2023-02-24T06:20:54Z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0ccb368b6c2644abbda201fafccfcbb2</vt:lpwstr>
  </property>
</Properties>
</file>