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7" r:id="rId2"/>
    <p:sldId id="266" r:id="rId3"/>
    <p:sldId id="257" r:id="rId4"/>
    <p:sldId id="258" r:id="rId5"/>
    <p:sldId id="259" r:id="rId6"/>
    <p:sldId id="260" r:id="rId7"/>
    <p:sldId id="261" r:id="rId8"/>
    <p:sldId id="262" r:id="rId9"/>
    <p:sldId id="263" r:id="rId10"/>
    <p:sldId id="264" r:id="rId11"/>
    <p:sldId id="265" r:id="rId1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124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43"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44"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45"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46"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47"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48"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extLst>
      <p:ext uri="{BB962C8B-B14F-4D97-AF65-F5344CB8AC3E}">
        <p14:creationId xmlns:p14="http://schemas.microsoft.com/office/powerpoint/2010/main" val="166896137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581" name="Title 1"/>
          <p:cNvSpPr>
            <a:spLocks noGrp="1"/>
          </p:cNvSpPr>
          <p:nvPr>
            <p:ph type="ctrTitle"/>
          </p:nvPr>
        </p:nvSpPr>
        <p:spPr>
          <a:xfrm>
            <a:off x="685800" y="1122363"/>
            <a:ext cx="7772400" cy="2387600"/>
          </a:xfrm>
        </p:spPr>
        <p:txBody>
          <a:bodyPr anchor="b"/>
          <a:lstStyle>
            <a:lvl1pPr algn="ctr">
              <a:defRPr sz="6000"/>
            </a:lvl1pPr>
          </a:lstStyle>
          <a:p>
            <a:r>
              <a:rPr lang="en-US" altLang="zh-CN" smtClean="0"/>
              <a:t>Click to edit Master title style</a:t>
            </a:r>
            <a:endParaRPr lang="en-US" dirty="0"/>
          </a:p>
        </p:txBody>
      </p:sp>
      <p:sp>
        <p:nvSpPr>
          <p:cNvPr id="1048582"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smtClean="0"/>
              <a:t>Click to edit Master subtitle style</a:t>
            </a:r>
            <a:endParaRPr lang="en-US" dirty="0"/>
          </a:p>
        </p:txBody>
      </p:sp>
      <p:sp>
        <p:nvSpPr>
          <p:cNvPr id="1048583" name="Date Placeholder 3"/>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584" name="Footer Placeholder 4"/>
          <p:cNvSpPr>
            <a:spLocks noGrp="1"/>
          </p:cNvSpPr>
          <p:nvPr>
            <p:ph type="ftr" sz="quarter" idx="11"/>
          </p:nvPr>
        </p:nvSpPr>
        <p:spPr/>
        <p:txBody>
          <a:bodyPr/>
          <a:lstStyle/>
          <a:p>
            <a:endParaRPr lang="zh-CN" altLang="en-US"/>
          </a:p>
        </p:txBody>
      </p:sp>
      <p:sp>
        <p:nvSpPr>
          <p:cNvPr id="1048585"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10" name="Title 1"/>
          <p:cNvSpPr>
            <a:spLocks noGrp="1"/>
          </p:cNvSpPr>
          <p:nvPr>
            <p:ph type="title"/>
          </p:nvPr>
        </p:nvSpPr>
        <p:spPr/>
        <p:txBody>
          <a:bodyPr/>
          <a:lstStyle/>
          <a:p>
            <a:r>
              <a:rPr lang="en-US" altLang="zh-CN" smtClean="0"/>
              <a:t>Click to edit Master title style</a:t>
            </a:r>
            <a:endParaRPr lang="en-US" dirty="0"/>
          </a:p>
        </p:txBody>
      </p:sp>
      <p:sp>
        <p:nvSpPr>
          <p:cNvPr id="1048611" name="Vertical Text Placeholder 2"/>
          <p:cNvSpPr>
            <a:spLocks noGrp="1"/>
          </p:cNvSpPr>
          <p:nvPr>
            <p:ph type="body" orient="vert" idx="1"/>
          </p:nvPr>
        </p:nvSpPr>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12" name="Date Placeholder 3"/>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13" name="Footer Placeholder 4"/>
          <p:cNvSpPr>
            <a:spLocks noGrp="1"/>
          </p:cNvSpPr>
          <p:nvPr>
            <p:ph type="ftr" sz="quarter" idx="11"/>
          </p:nvPr>
        </p:nvSpPr>
        <p:spPr/>
        <p:txBody>
          <a:bodyPr/>
          <a:lstStyle/>
          <a:p>
            <a:endParaRPr lang="zh-CN" altLang="en-US"/>
          </a:p>
        </p:txBody>
      </p:sp>
      <p:sp>
        <p:nvSpPr>
          <p:cNvPr id="1048614"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594" name="Vertical Title 1"/>
          <p:cNvSpPr>
            <a:spLocks noGrp="1"/>
          </p:cNvSpPr>
          <p:nvPr>
            <p:ph type="title" orient="vert"/>
          </p:nvPr>
        </p:nvSpPr>
        <p:spPr>
          <a:xfrm>
            <a:off x="6543675" y="365125"/>
            <a:ext cx="1971675" cy="5811838"/>
          </a:xfrm>
        </p:spPr>
        <p:txBody>
          <a:bodyPr vert="eaVert"/>
          <a:lstStyle/>
          <a:p>
            <a:r>
              <a:rPr lang="en-US" altLang="zh-CN" smtClean="0"/>
              <a:t>Click to edit Master title style</a:t>
            </a:r>
            <a:endParaRPr lang="en-US" dirty="0"/>
          </a:p>
        </p:txBody>
      </p:sp>
      <p:sp>
        <p:nvSpPr>
          <p:cNvPr id="1048595" name="Vertical Text Placeholder 2"/>
          <p:cNvSpPr>
            <a:spLocks noGrp="1"/>
          </p:cNvSpPr>
          <p:nvPr>
            <p:ph type="body" orient="vert" idx="1"/>
          </p:nvPr>
        </p:nvSpPr>
        <p:spPr>
          <a:xfrm>
            <a:off x="628650" y="365125"/>
            <a:ext cx="5800725" cy="5811838"/>
          </a:xfrm>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596" name="Date Placeholder 3"/>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597" name="Footer Placeholder 4"/>
          <p:cNvSpPr>
            <a:spLocks noGrp="1"/>
          </p:cNvSpPr>
          <p:nvPr>
            <p:ph type="ftr" sz="quarter" idx="11"/>
          </p:nvPr>
        </p:nvSpPr>
        <p:spPr/>
        <p:txBody>
          <a:bodyPr/>
          <a:lstStyle/>
          <a:p>
            <a:endParaRPr lang="zh-CN" altLang="en-US"/>
          </a:p>
        </p:txBody>
      </p:sp>
      <p:sp>
        <p:nvSpPr>
          <p:cNvPr id="1048598"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99" name="Title 1"/>
          <p:cNvSpPr>
            <a:spLocks noGrp="1"/>
          </p:cNvSpPr>
          <p:nvPr>
            <p:ph type="title"/>
          </p:nvPr>
        </p:nvSpPr>
        <p:spPr/>
        <p:txBody>
          <a:bodyPr/>
          <a:lstStyle/>
          <a:p>
            <a:r>
              <a:rPr lang="en-US" altLang="zh-CN" smtClean="0"/>
              <a:t>Click to edit Master title style</a:t>
            </a:r>
            <a:endParaRPr lang="en-US" dirty="0"/>
          </a:p>
        </p:txBody>
      </p:sp>
      <p:sp>
        <p:nvSpPr>
          <p:cNvPr id="1048600" name="Content Placeholder 2"/>
          <p:cNvSpPr>
            <a:spLocks noGrp="1"/>
          </p:cNvSpPr>
          <p:nvPr>
            <p:ph idx="1"/>
          </p:nvPr>
        </p:nvSpPr>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01" name="Date Placeholder 3"/>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02" name="Footer Placeholder 4"/>
          <p:cNvSpPr>
            <a:spLocks noGrp="1"/>
          </p:cNvSpPr>
          <p:nvPr>
            <p:ph type="ftr" sz="quarter" idx="11"/>
          </p:nvPr>
        </p:nvSpPr>
        <p:spPr/>
        <p:txBody>
          <a:bodyPr/>
          <a:lstStyle/>
          <a:p>
            <a:endParaRPr lang="zh-CN" altLang="en-US"/>
          </a:p>
        </p:txBody>
      </p:sp>
      <p:sp>
        <p:nvSpPr>
          <p:cNvPr id="1048603"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615" name="Title 1"/>
          <p:cNvSpPr>
            <a:spLocks noGrp="1"/>
          </p:cNvSpPr>
          <p:nvPr>
            <p:ph type="title"/>
          </p:nvPr>
        </p:nvSpPr>
        <p:spPr>
          <a:xfrm>
            <a:off x="623888" y="1709739"/>
            <a:ext cx="7886700" cy="2852737"/>
          </a:xfrm>
        </p:spPr>
        <p:txBody>
          <a:bodyPr anchor="b"/>
          <a:lstStyle>
            <a:lvl1pPr>
              <a:defRPr sz="6000"/>
            </a:lvl1pPr>
          </a:lstStyle>
          <a:p>
            <a:r>
              <a:rPr lang="en-US" altLang="zh-CN" smtClean="0"/>
              <a:t>Click to edit Master title style</a:t>
            </a:r>
            <a:endParaRPr lang="en-US" dirty="0"/>
          </a:p>
        </p:txBody>
      </p:sp>
      <p:sp>
        <p:nvSpPr>
          <p:cNvPr id="1048616"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zh-CN" smtClean="0"/>
              <a:t>Click to edit Master text styles</a:t>
            </a:r>
          </a:p>
        </p:txBody>
      </p:sp>
      <p:sp>
        <p:nvSpPr>
          <p:cNvPr id="1048617" name="Date Placeholder 3"/>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18" name="Footer Placeholder 4"/>
          <p:cNvSpPr>
            <a:spLocks noGrp="1"/>
          </p:cNvSpPr>
          <p:nvPr>
            <p:ph type="ftr" sz="quarter" idx="11"/>
          </p:nvPr>
        </p:nvSpPr>
        <p:spPr/>
        <p:txBody>
          <a:bodyPr/>
          <a:lstStyle/>
          <a:p>
            <a:endParaRPr lang="zh-CN" altLang="en-US"/>
          </a:p>
        </p:txBody>
      </p:sp>
      <p:sp>
        <p:nvSpPr>
          <p:cNvPr id="1048619"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20" name="Title 1"/>
          <p:cNvSpPr>
            <a:spLocks noGrp="1"/>
          </p:cNvSpPr>
          <p:nvPr>
            <p:ph type="title"/>
          </p:nvPr>
        </p:nvSpPr>
        <p:spPr/>
        <p:txBody>
          <a:bodyPr/>
          <a:lstStyle/>
          <a:p>
            <a:r>
              <a:rPr lang="en-US" altLang="zh-CN" smtClean="0"/>
              <a:t>Click to edit Master title style</a:t>
            </a:r>
            <a:endParaRPr lang="en-US" dirty="0"/>
          </a:p>
        </p:txBody>
      </p:sp>
      <p:sp>
        <p:nvSpPr>
          <p:cNvPr id="1048621" name="Content Placeholder 2"/>
          <p:cNvSpPr>
            <a:spLocks noGrp="1"/>
          </p:cNvSpPr>
          <p:nvPr>
            <p:ph sz="half" idx="1"/>
          </p:nvPr>
        </p:nvSpPr>
        <p:spPr>
          <a:xfrm>
            <a:off x="628650" y="1825625"/>
            <a:ext cx="3886200" cy="435133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22" name="Content Placeholder 3"/>
          <p:cNvSpPr>
            <a:spLocks noGrp="1"/>
          </p:cNvSpPr>
          <p:nvPr>
            <p:ph sz="half" idx="2"/>
          </p:nvPr>
        </p:nvSpPr>
        <p:spPr>
          <a:xfrm>
            <a:off x="4629150" y="1825625"/>
            <a:ext cx="3886200" cy="435133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23" name="Date Placeholder 4"/>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24" name="Footer Placeholder 5"/>
          <p:cNvSpPr>
            <a:spLocks noGrp="1"/>
          </p:cNvSpPr>
          <p:nvPr>
            <p:ph type="ftr" sz="quarter" idx="11"/>
          </p:nvPr>
        </p:nvSpPr>
        <p:spPr/>
        <p:txBody>
          <a:bodyPr/>
          <a:lstStyle/>
          <a:p>
            <a:endParaRPr lang="zh-CN" altLang="en-US"/>
          </a:p>
        </p:txBody>
      </p:sp>
      <p:sp>
        <p:nvSpPr>
          <p:cNvPr id="1048625" name="Slide Number Placeholder 6"/>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26" name="Title 1"/>
          <p:cNvSpPr>
            <a:spLocks noGrp="1"/>
          </p:cNvSpPr>
          <p:nvPr>
            <p:ph type="title"/>
          </p:nvPr>
        </p:nvSpPr>
        <p:spPr>
          <a:xfrm>
            <a:off x="629841" y="365126"/>
            <a:ext cx="7886700" cy="1325563"/>
          </a:xfrm>
        </p:spPr>
        <p:txBody>
          <a:bodyPr/>
          <a:lstStyle/>
          <a:p>
            <a:r>
              <a:rPr lang="en-US" altLang="zh-CN" smtClean="0"/>
              <a:t>Click to edit Master title style</a:t>
            </a:r>
            <a:endParaRPr lang="en-US" dirty="0"/>
          </a:p>
        </p:txBody>
      </p:sp>
      <p:sp>
        <p:nvSpPr>
          <p:cNvPr id="1048627"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1048628" name="Content Placeholder 3"/>
          <p:cNvSpPr>
            <a:spLocks noGrp="1"/>
          </p:cNvSpPr>
          <p:nvPr>
            <p:ph sz="half" idx="2"/>
          </p:nvPr>
        </p:nvSpPr>
        <p:spPr>
          <a:xfrm>
            <a:off x="629842" y="2505075"/>
            <a:ext cx="3868340" cy="368458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29"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1048630" name="Content Placeholder 5"/>
          <p:cNvSpPr>
            <a:spLocks noGrp="1"/>
          </p:cNvSpPr>
          <p:nvPr>
            <p:ph sz="quarter" idx="4"/>
          </p:nvPr>
        </p:nvSpPr>
        <p:spPr>
          <a:xfrm>
            <a:off x="4629150" y="2505075"/>
            <a:ext cx="3887391" cy="368458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31" name="Date Placeholder 6"/>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32" name="Footer Placeholder 7"/>
          <p:cNvSpPr>
            <a:spLocks noGrp="1"/>
          </p:cNvSpPr>
          <p:nvPr>
            <p:ph type="ftr" sz="quarter" idx="11"/>
          </p:nvPr>
        </p:nvSpPr>
        <p:spPr/>
        <p:txBody>
          <a:bodyPr/>
          <a:lstStyle/>
          <a:p>
            <a:endParaRPr lang="zh-CN" altLang="en-US"/>
          </a:p>
        </p:txBody>
      </p:sp>
      <p:sp>
        <p:nvSpPr>
          <p:cNvPr id="1048633" name="Slide Number Placeholder 8"/>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590" name="Title 1"/>
          <p:cNvSpPr>
            <a:spLocks noGrp="1"/>
          </p:cNvSpPr>
          <p:nvPr>
            <p:ph type="title"/>
          </p:nvPr>
        </p:nvSpPr>
        <p:spPr/>
        <p:txBody>
          <a:bodyPr/>
          <a:lstStyle/>
          <a:p>
            <a:r>
              <a:rPr lang="en-US" altLang="zh-CN" smtClean="0"/>
              <a:t>Click to edit Master title style</a:t>
            </a:r>
            <a:endParaRPr lang="en-US" dirty="0"/>
          </a:p>
        </p:txBody>
      </p:sp>
      <p:sp>
        <p:nvSpPr>
          <p:cNvPr id="1048591" name="Date Placeholder 2"/>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592" name="Footer Placeholder 3"/>
          <p:cNvSpPr>
            <a:spLocks noGrp="1"/>
          </p:cNvSpPr>
          <p:nvPr>
            <p:ph type="ftr" sz="quarter" idx="11"/>
          </p:nvPr>
        </p:nvSpPr>
        <p:spPr/>
        <p:txBody>
          <a:bodyPr/>
          <a:lstStyle/>
          <a:p>
            <a:endParaRPr lang="zh-CN" altLang="en-US"/>
          </a:p>
        </p:txBody>
      </p:sp>
      <p:sp>
        <p:nvSpPr>
          <p:cNvPr id="1048593" name="Slide Number Placeholder 4"/>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634" name="Date Placeholder 1"/>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35" name="Footer Placeholder 2"/>
          <p:cNvSpPr>
            <a:spLocks noGrp="1"/>
          </p:cNvSpPr>
          <p:nvPr>
            <p:ph type="ftr" sz="quarter" idx="11"/>
          </p:nvPr>
        </p:nvSpPr>
        <p:spPr/>
        <p:txBody>
          <a:bodyPr/>
          <a:lstStyle/>
          <a:p>
            <a:endParaRPr lang="zh-CN" altLang="en-US"/>
          </a:p>
        </p:txBody>
      </p:sp>
      <p:sp>
        <p:nvSpPr>
          <p:cNvPr id="1048636" name="Slide Number Placeholder 3"/>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637" name="Title 1"/>
          <p:cNvSpPr>
            <a:spLocks noGrp="1"/>
          </p:cNvSpPr>
          <p:nvPr>
            <p:ph type="title"/>
          </p:nvPr>
        </p:nvSpPr>
        <p:spPr>
          <a:xfrm>
            <a:off x="629841" y="457200"/>
            <a:ext cx="2949178" cy="1600200"/>
          </a:xfrm>
        </p:spPr>
        <p:txBody>
          <a:bodyPr anchor="b"/>
          <a:lstStyle>
            <a:lvl1pPr>
              <a:defRPr sz="3200"/>
            </a:lvl1pPr>
          </a:lstStyle>
          <a:p>
            <a:r>
              <a:rPr lang="en-US" altLang="zh-CN" smtClean="0"/>
              <a:t>Click to edit Master title style</a:t>
            </a:r>
            <a:endParaRPr lang="en-US" dirty="0"/>
          </a:p>
        </p:txBody>
      </p:sp>
      <p:sp>
        <p:nvSpPr>
          <p:cNvPr id="1048638"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39"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smtClean="0"/>
              <a:t>Click to edit Master text styles</a:t>
            </a:r>
          </a:p>
        </p:txBody>
      </p:sp>
      <p:sp>
        <p:nvSpPr>
          <p:cNvPr id="1048640" name="Date Placeholder 4"/>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41" name="Footer Placeholder 5"/>
          <p:cNvSpPr>
            <a:spLocks noGrp="1"/>
          </p:cNvSpPr>
          <p:nvPr>
            <p:ph type="ftr" sz="quarter" idx="11"/>
          </p:nvPr>
        </p:nvSpPr>
        <p:spPr/>
        <p:txBody>
          <a:bodyPr/>
          <a:lstStyle/>
          <a:p>
            <a:endParaRPr lang="zh-CN" altLang="en-US"/>
          </a:p>
        </p:txBody>
      </p:sp>
      <p:sp>
        <p:nvSpPr>
          <p:cNvPr id="1048642" name="Slide Number Placeholder 6"/>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04" name="Title 1"/>
          <p:cNvSpPr>
            <a:spLocks noGrp="1"/>
          </p:cNvSpPr>
          <p:nvPr>
            <p:ph type="title"/>
          </p:nvPr>
        </p:nvSpPr>
        <p:spPr>
          <a:xfrm>
            <a:off x="629841" y="457200"/>
            <a:ext cx="2949178" cy="1600200"/>
          </a:xfrm>
        </p:spPr>
        <p:txBody>
          <a:bodyPr anchor="b"/>
          <a:lstStyle>
            <a:lvl1pPr>
              <a:defRPr sz="3200"/>
            </a:lvl1pPr>
          </a:lstStyle>
          <a:p>
            <a:r>
              <a:rPr lang="en-US" altLang="zh-CN" smtClean="0"/>
              <a:t>Click to edit Master title style</a:t>
            </a:r>
            <a:endParaRPr lang="en-US" dirty="0"/>
          </a:p>
        </p:txBody>
      </p:sp>
      <p:sp>
        <p:nvSpPr>
          <p:cNvPr id="1048605"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zh-CN" smtClean="0"/>
              <a:t>Click icon to add picture</a:t>
            </a:r>
            <a:endParaRPr lang="en-US" dirty="0"/>
          </a:p>
        </p:txBody>
      </p:sp>
      <p:sp>
        <p:nvSpPr>
          <p:cNvPr id="1048606"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smtClean="0"/>
              <a:t>Click to edit Master text styles</a:t>
            </a:r>
          </a:p>
        </p:txBody>
      </p:sp>
      <p:sp>
        <p:nvSpPr>
          <p:cNvPr id="1048607" name="Date Placeholder 4"/>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08" name="Footer Placeholder 5"/>
          <p:cNvSpPr>
            <a:spLocks noGrp="1"/>
          </p:cNvSpPr>
          <p:nvPr>
            <p:ph type="ftr" sz="quarter" idx="11"/>
          </p:nvPr>
        </p:nvSpPr>
        <p:spPr/>
        <p:txBody>
          <a:bodyPr/>
          <a:lstStyle/>
          <a:p>
            <a:endParaRPr lang="zh-CN" altLang="en-US"/>
          </a:p>
        </p:txBody>
      </p:sp>
      <p:sp>
        <p:nvSpPr>
          <p:cNvPr id="1048609" name="Slide Number Placeholder 6"/>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ltLang="zh-CN" smtClean="0"/>
              <a:t>Click to edit Master title style</a:t>
            </a:r>
            <a:endParaRPr lang="en-US" dirty="0"/>
          </a:p>
        </p:txBody>
      </p:sp>
      <p:sp>
        <p:nvSpPr>
          <p:cNvPr id="1048577"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578"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BC1078-46ED-40F9-8930-935BAD7C2B02}" type="datetimeFigureOut">
              <a:rPr lang="zh-CN" altLang="en-US" smtClean="0"/>
              <a:t>2023/2/24</a:t>
            </a:fld>
            <a:endParaRPr lang="zh-CN" altLang="en-US"/>
          </a:p>
        </p:txBody>
      </p:sp>
      <p:sp>
        <p:nvSpPr>
          <p:cNvPr id="1048579"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1048580"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B52ADC-5BFA-4FBD-BEE2-16096B7F4166}"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5" name="Title 1048664"/>
          <p:cNvSpPr>
            <a:spLocks noGrp="1"/>
          </p:cNvSpPr>
          <p:nvPr>
            <p:ph type="ctrTitle"/>
          </p:nvPr>
        </p:nvSpPr>
        <p:spPr>
          <a:xfrm>
            <a:off x="-30753" y="0"/>
            <a:ext cx="9128731" cy="1786207"/>
          </a:xfrm>
        </p:spPr>
        <p:txBody>
          <a:bodyPr>
            <a:normAutofit fontScale="90000"/>
          </a:bodyPr>
          <a:lstStyle/>
          <a:p>
            <a:r>
              <a:rPr lang="en-US" sz="8000" b="1"/>
              <a:t>Baliram patil college kinwat ,nanded </a:t>
            </a:r>
            <a:endParaRPr lang="en-US"/>
          </a:p>
        </p:txBody>
      </p:sp>
      <p:sp>
        <p:nvSpPr>
          <p:cNvPr id="1048666" name="Subtitle 1048665"/>
          <p:cNvSpPr>
            <a:spLocks noGrp="1"/>
          </p:cNvSpPr>
          <p:nvPr>
            <p:ph type="subTitle" idx="1"/>
          </p:nvPr>
        </p:nvSpPr>
        <p:spPr>
          <a:xfrm>
            <a:off x="196126" y="1580335"/>
            <a:ext cx="8892499" cy="5315300"/>
          </a:xfrm>
        </p:spPr>
        <p:txBody>
          <a:bodyPr/>
          <a:lstStyle/>
          <a:p>
            <a:endParaRPr lang="en-US" b="0">
              <a:solidFill>
                <a:srgbClr val="C00000"/>
              </a:solidFill>
            </a:endParaRPr>
          </a:p>
          <a:p>
            <a:r>
              <a:rPr lang="en-US" sz="6000" b="0">
                <a:solidFill>
                  <a:srgbClr val="C00000"/>
                </a:solidFill>
              </a:rPr>
              <a:t>Dept.OF Zoology</a:t>
            </a:r>
            <a:endParaRPr lang="en-US" b="0">
              <a:solidFill>
                <a:srgbClr val="C00000"/>
              </a:solidFill>
            </a:endParaRPr>
          </a:p>
          <a:p>
            <a:r>
              <a:rPr lang="en-US" sz="4400" b="0">
                <a:solidFill>
                  <a:srgbClr val="000000"/>
                </a:solidFill>
              </a:rPr>
              <a:t>Topic : </a:t>
            </a:r>
            <a:r>
              <a:rPr lang="en-US" sz="4400" b="0">
                <a:solidFill>
                  <a:srgbClr val="008000"/>
                </a:solidFill>
              </a:rPr>
              <a:t>scoliodon--external morphology and Digestive system</a:t>
            </a:r>
            <a:endParaRPr lang="en-US" b="0">
              <a:solidFill>
                <a:srgbClr val="C00000"/>
              </a:solidFill>
            </a:endParaRPr>
          </a:p>
          <a:p>
            <a:r>
              <a:rPr lang="en-US" sz="6000" b="0">
                <a:solidFill>
                  <a:srgbClr val="C00000"/>
                </a:solidFill>
              </a:rPr>
              <a:t> </a:t>
            </a:r>
            <a:r>
              <a:rPr lang="en-US" sz="4800" b="0">
                <a:solidFill>
                  <a:srgbClr val="C00000"/>
                </a:solidFill>
              </a:rPr>
              <a:t>Presented by</a:t>
            </a:r>
            <a:r>
              <a:rPr lang="en-US" sz="6000" b="0">
                <a:solidFill>
                  <a:srgbClr val="C00000"/>
                </a:solidFill>
              </a:rPr>
              <a:t>:</a:t>
            </a:r>
            <a:r>
              <a:rPr lang="en-US" sz="3600" b="0">
                <a:solidFill>
                  <a:srgbClr val="000000"/>
                </a:solidFill>
              </a:rPr>
              <a:t>Mr.Pradip L.Rudraswad</a:t>
            </a:r>
            <a:endParaRPr lang="en-US" b="0">
              <a:solidFill>
                <a:srgbClr val="C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0" name="Subtitle 1048659"/>
          <p:cNvSpPr>
            <a:spLocks noGrp="1"/>
          </p:cNvSpPr>
          <p:nvPr>
            <p:ph type="subTitle" idx="1"/>
          </p:nvPr>
        </p:nvSpPr>
        <p:spPr>
          <a:xfrm>
            <a:off x="862862" y="130531"/>
            <a:ext cx="7522640" cy="6692743"/>
          </a:xfrm>
        </p:spPr>
        <p:txBody>
          <a:bodyPr/>
          <a:lstStyle/>
          <a:p>
            <a:pPr marL="342900" indent="-342900">
              <a:buFont typeface="Wingdings" charset="2"/>
              <a:buChar char="n"/>
            </a:pPr>
            <a:r>
              <a:rPr lang="en-US"/>
              <a:t>The major digestive gland is the liver which is a massive yellowish gland and consists of two lobes. The lobes are united anteriorly. </a:t>
            </a:r>
          </a:p>
          <a:p>
            <a:pPr marL="342900" indent="-342900">
              <a:buFont typeface="Wingdings" charset="2"/>
              <a:buChar char="n"/>
            </a:pPr>
            <a:r>
              <a:rPr lang="en-US"/>
              <a:t>A thin-walled V-shaped gall­bladder is present in the anterior part of the right lobe of liver.</a:t>
            </a:r>
          </a:p>
          <a:p>
            <a:pPr marL="342900" indent="-342900">
              <a:buFont typeface="Wingdings" charset="2"/>
              <a:buChar char="n"/>
            </a:pPr>
            <a:r>
              <a:rPr lang="en-US"/>
              <a:t> The bile duct receives few smaller ducts from the two lobes of the liver and opens into the anterior end of intestine, near the commencement of the scroll valve.</a:t>
            </a:r>
          </a:p>
          <a:p>
            <a:pPr marL="342900" indent="-342900">
              <a:buFont typeface="Wingdings" charset="2"/>
              <a:buChar char="n"/>
            </a:pPr>
            <a:r>
              <a:rPr lang="en-US"/>
              <a:t>The pancreas is a pale compact irregular body and consists of a dorsal lobe situated parallel to the posterior part of cardiac stomach and a ventral lobe which remains closely attached to the pyloric stomach.</a:t>
            </a:r>
          </a:p>
          <a:p>
            <a:pPr marL="342900" indent="-342900">
              <a:buFont typeface="Wingdings" charset="2"/>
              <a:buChar char="n"/>
            </a:pPr>
            <a:r>
              <a:rPr lang="en-US"/>
              <a:t> The pancreatic juice is poured into the intestine by pancreatic duct situated opposite to the aperture of the bile duct.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2" name="Subtitle 1048661"/>
          <p:cNvSpPr>
            <a:spLocks noGrp="1"/>
          </p:cNvSpPr>
          <p:nvPr>
            <p:ph type="subTitle" idx="1"/>
          </p:nvPr>
        </p:nvSpPr>
        <p:spPr>
          <a:xfrm>
            <a:off x="912298" y="53630"/>
            <a:ext cx="7665456" cy="6874009"/>
          </a:xfrm>
        </p:spPr>
        <p:txBody>
          <a:bodyPr/>
          <a:lstStyle/>
          <a:p>
            <a:pPr marL="342900" indent="-342900">
              <a:buFont typeface="Wingdings" charset="2"/>
              <a:buChar char="n"/>
            </a:pPr>
            <a:r>
              <a:rPr lang="en-US"/>
              <a:t>The functional significance of rectal gland is not properly known. </a:t>
            </a:r>
          </a:p>
          <a:p>
            <a:pPr marL="342900" indent="-342900">
              <a:buFont typeface="Wingdings" charset="2"/>
              <a:buChar char="n"/>
            </a:pPr>
            <a:r>
              <a:rPr lang="en-US"/>
              <a:t>The rectal gland has a central cavity lined with cuboidal cells.</a:t>
            </a:r>
          </a:p>
          <a:p>
            <a:pPr marL="342900" indent="-342900">
              <a:buFont typeface="Wingdings" charset="2"/>
              <a:buChar char="n"/>
            </a:pPr>
            <a:r>
              <a:rPr lang="en-US"/>
              <a:t> It is highly vascular and composed of lymphoid tissue. It discharges a fluid into the lumen of the intestine but its actual role is not known.</a:t>
            </a:r>
          </a:p>
          <a:p>
            <a:pPr marL="342900" indent="-342900">
              <a:buFont typeface="Wingdings" charset="2"/>
              <a:buChar char="n"/>
            </a:pPr>
            <a:r>
              <a:rPr lang="en-US"/>
              <a:t>The buccal cavity possesses no such glands that can be compared with the sali­vary glands of higher vertebrates. </a:t>
            </a:r>
          </a:p>
          <a:p>
            <a:pPr marL="342900" indent="-342900">
              <a:buFont typeface="Wingdings" charset="2"/>
              <a:buChar char="n"/>
            </a:pPr>
            <a:r>
              <a:rPr lang="en-US"/>
              <a:t>The spleen is located dorsal to the distal end of the body of the stomach. </a:t>
            </a:r>
          </a:p>
          <a:p>
            <a:pPr marL="342900" indent="-342900">
              <a:buFont typeface="Wingdings" charset="2"/>
              <a:buChar char="n"/>
            </a:pPr>
            <a:r>
              <a:rPr lang="en-US"/>
              <a:t>The spleen is functionally associated with the circulatory system, but remains morphologically connected with the alimentary canal.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3" name="Title 1048662"/>
          <p:cNvSpPr>
            <a:spLocks noGrp="1"/>
          </p:cNvSpPr>
          <p:nvPr>
            <p:ph type="ctrTitle"/>
          </p:nvPr>
        </p:nvSpPr>
        <p:spPr>
          <a:xfrm rot="12810">
            <a:off x="804353" y="14476"/>
            <a:ext cx="7772400" cy="983834"/>
          </a:xfrm>
        </p:spPr>
        <p:txBody>
          <a:bodyPr/>
          <a:lstStyle/>
          <a:p>
            <a:r>
              <a:rPr lang="en-US" b="1"/>
              <a:t>Content:</a:t>
            </a:r>
            <a:endParaRPr lang="en-US"/>
          </a:p>
        </p:txBody>
      </p:sp>
      <p:sp>
        <p:nvSpPr>
          <p:cNvPr id="1048664" name="Subtitle 1048663"/>
          <p:cNvSpPr>
            <a:spLocks noGrp="1"/>
          </p:cNvSpPr>
          <p:nvPr>
            <p:ph type="subTitle" idx="1"/>
          </p:nvPr>
        </p:nvSpPr>
        <p:spPr>
          <a:xfrm>
            <a:off x="868354" y="1185166"/>
            <a:ext cx="7451232" cy="5434871"/>
          </a:xfrm>
        </p:spPr>
        <p:txBody>
          <a:bodyPr/>
          <a:lstStyle/>
          <a:p>
            <a:endParaRPr lang="en-US" sz="3600" b="1"/>
          </a:p>
          <a:p>
            <a:pPr marL="571500" indent="-571500">
              <a:buFont typeface="Wingdings" charset="2"/>
              <a:buChar char="n"/>
            </a:pPr>
            <a:r>
              <a:rPr lang="en-US" sz="3600" b="1"/>
              <a:t>External Structures of Scoliodon (With Diagram) |</a:t>
            </a:r>
          </a:p>
          <a:p>
            <a:pPr marL="571500" indent="-571500">
              <a:buFont typeface="Wingdings" charset="2"/>
              <a:buChar char="n"/>
            </a:pPr>
            <a:endParaRPr lang="en-US" sz="3600" b="1"/>
          </a:p>
          <a:p>
            <a:pPr marL="571500" indent="-571500">
              <a:buFont typeface="Wingdings" charset="2"/>
              <a:buChar char="n"/>
            </a:pPr>
            <a:r>
              <a:rPr lang="en-US" sz="3600" b="1"/>
              <a:t>Digestive system of scoliodon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Title 1"/>
          <p:cNvSpPr>
            <a:spLocks noGrp="1"/>
          </p:cNvSpPr>
          <p:nvPr>
            <p:ph type="ctrTitle"/>
          </p:nvPr>
        </p:nvSpPr>
        <p:spPr>
          <a:xfrm>
            <a:off x="685800" y="-140299"/>
            <a:ext cx="7772400" cy="1255013"/>
          </a:xfrm>
        </p:spPr>
        <p:txBody>
          <a:bodyPr>
            <a:noAutofit/>
          </a:bodyPr>
          <a:lstStyle/>
          <a:p>
            <a:r>
              <a:rPr lang="en-US" altLang="zh-CN" sz="4000" b="1"/>
              <a:t>External morphology:scoliodon</a:t>
            </a:r>
            <a:endParaRPr lang="en-US" altLang="zh-CN" b="1"/>
          </a:p>
        </p:txBody>
      </p:sp>
      <p:sp>
        <p:nvSpPr>
          <p:cNvPr id="1048587" name="Subtitle 2"/>
          <p:cNvSpPr>
            <a:spLocks noGrp="1"/>
          </p:cNvSpPr>
          <p:nvPr>
            <p:ph type="subTitle" idx="1"/>
          </p:nvPr>
        </p:nvSpPr>
        <p:spPr>
          <a:xfrm>
            <a:off x="804322" y="1095834"/>
            <a:ext cx="7608733" cy="5686009"/>
          </a:xfrm>
        </p:spPr>
        <p:txBody>
          <a:bodyPr/>
          <a:lstStyle/>
          <a:p>
            <a:pPr marL="342900" indent="-342900">
              <a:buFont typeface="Wingdings" charset="2"/>
              <a:buChar char="n"/>
            </a:pPr>
            <a:r>
              <a:rPr lang="en-US" altLang="zh-CN"/>
              <a:t>Scoliodon is an elongated spindle-shaped animal. </a:t>
            </a:r>
          </a:p>
          <a:p>
            <a:pPr marL="342900" indent="-342900">
              <a:buFont typeface="Wingdings" charset="2"/>
              <a:buChar char="n"/>
            </a:pPr>
            <a:r>
              <a:rPr lang="en-US" altLang="zh-CN"/>
              <a:t>It has a laterally compressed body. A fully developed specimen of this genus attains a length of about 60 cm. </a:t>
            </a:r>
          </a:p>
          <a:p>
            <a:pPr marL="342900" indent="-342900">
              <a:buFont typeface="Wingdings" charset="2"/>
              <a:buChar char="n"/>
            </a:pPr>
            <a:r>
              <a:rPr lang="en-US" altLang="zh-CN"/>
              <a:t>Body is divi­sible into head, trunk and tail</a:t>
            </a:r>
          </a:p>
          <a:p>
            <a:pPr marL="342900" indent="-342900">
              <a:buFont typeface="Wingdings" charset="2"/>
              <a:buChar char="n"/>
            </a:pPr>
            <a:r>
              <a:rPr lang="en-US" altLang="zh-CN"/>
              <a:t>. Head is dorsoventrally flattened and terminates ante­riorly into a dorsoventrally compressed snout.</a:t>
            </a:r>
          </a:p>
          <a:p>
            <a:pPr marL="342900" indent="-342900">
              <a:buFont typeface="Wingdings" charset="2"/>
              <a:buChar char="n"/>
            </a:pPr>
            <a:r>
              <a:rPr lang="en-US" altLang="zh-CN"/>
              <a:t>The dorsal side of Scoliodon is dark-grey while the underside is pale white.</a:t>
            </a:r>
          </a:p>
          <a:p>
            <a:pPr marL="342900" indent="-342900">
              <a:buFont typeface="Wingdings" charset="2"/>
              <a:buChar char="n"/>
            </a:pPr>
            <a:r>
              <a:rPr lang="en-US" altLang="zh-CN"/>
              <a:t> Tail is oval in cross-section and bears a heterocercal type of caudal fin, i.e., the posterior end of the vertebral column is bent upwards and lies in the dorsal or epichordal lobe. </a:t>
            </a:r>
          </a:p>
          <a:p>
            <a:pPr marL="342900" indent="-342900">
              <a:buFont typeface="Wingdings" charset="2"/>
              <a:buChar char="n"/>
            </a:pPr>
            <a:r>
              <a:rPr lang="en-US" altLang="zh-CN"/>
              <a:t>Mouth is a very wide crescentic aperture lying on the ventral side of the head near its anterior end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9" name="Subtitle 1048588"/>
          <p:cNvSpPr>
            <a:spLocks noGrp="1"/>
          </p:cNvSpPr>
          <p:nvPr>
            <p:ph type="subTitle" idx="1"/>
          </p:nvPr>
        </p:nvSpPr>
        <p:spPr>
          <a:xfrm>
            <a:off x="45460" y="-41275"/>
            <a:ext cx="9351818" cy="7000586"/>
          </a:xfrm>
        </p:spPr>
        <p:txBody>
          <a:bodyPr/>
          <a:lstStyle/>
          <a:p>
            <a:pPr marL="457200" indent="-457200">
              <a:buFont typeface="Wingdings" charset="2"/>
              <a:buChar char="n"/>
            </a:pPr>
            <a:r>
              <a:rPr lang="en-US" sz="2800"/>
              <a:t>It is bounded by upper and lower jaws; each is beset with one or two rows of sharply pointed and backwardly directed teeth (Fig. 1.28B) to catch the slippery prey. The teeth are replaced if these are broken. The teeth of Scliodon are modified scales. The scales cover its body and extend inside the jaws to serve as teeth (Fig. 1.28C).</a:t>
            </a:r>
            <a:endParaRPr lang="en-US"/>
          </a:p>
          <a:p>
            <a:r>
              <a:rPr lang="en-US" sz="2800"/>
              <a:t> </a:t>
            </a:r>
            <a:endParaRPr lang="en-US"/>
          </a:p>
        </p:txBody>
      </p:sp>
      <p:pic>
        <p:nvPicPr>
          <p:cNvPr id="2097152" name="Picture 2097151"/>
          <p:cNvPicPr>
            <a:picLocks/>
          </p:cNvPicPr>
          <p:nvPr/>
        </p:nvPicPr>
        <p:blipFill>
          <a:blip r:embed="rId2"/>
          <a:stretch>
            <a:fillRect/>
          </a:stretch>
        </p:blipFill>
        <p:spPr>
          <a:xfrm rot="11975">
            <a:off x="266268" y="2333546"/>
            <a:ext cx="8611465" cy="461078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0" name="Subtitle 1048649"/>
          <p:cNvSpPr>
            <a:spLocks noGrp="1"/>
          </p:cNvSpPr>
          <p:nvPr>
            <p:ph type="subTitle" idx="1"/>
          </p:nvPr>
        </p:nvSpPr>
        <p:spPr>
          <a:xfrm rot="14450">
            <a:off x="6494" y="19160"/>
            <a:ext cx="9131012" cy="6946524"/>
          </a:xfrm>
        </p:spPr>
        <p:txBody>
          <a:bodyPr/>
          <a:lstStyle/>
          <a:p>
            <a:endParaRPr lang="en-US"/>
          </a:p>
          <a:p>
            <a:pPr marL="342900" indent="-342900">
              <a:buFont typeface="Wingdings" charset="2"/>
              <a:buChar char="n"/>
            </a:pPr>
            <a:r>
              <a:rPr lang="en-US"/>
              <a:t>The transition of the pla­coid scales into teeth is amply recorded in the jaw regions.</a:t>
            </a:r>
          </a:p>
          <a:p>
            <a:pPr marL="342900" indent="-342900">
              <a:buFont typeface="Wingdings" charset="2"/>
              <a:buChar char="n"/>
            </a:pPr>
            <a:r>
              <a:rPr lang="en-US"/>
              <a:t>Two prominent circular eyes are present. </a:t>
            </a:r>
          </a:p>
          <a:p>
            <a:pPr marL="342900" indent="-342900">
              <a:buFont typeface="Wingdings" charset="2"/>
              <a:buChar char="n"/>
            </a:pPr>
            <a:r>
              <a:rPr lang="en-US"/>
              <a:t>Each eye is provided with movable upper and lower eyelids. The third eyelid or nicti­tating membrane can cover the whole eye in emergency.</a:t>
            </a:r>
          </a:p>
          <a:p>
            <a:pPr marL="342900" indent="-342900">
              <a:buFont typeface="Wingdings" charset="2"/>
              <a:buChar char="n"/>
            </a:pPr>
            <a:r>
              <a:rPr lang="en-US"/>
              <a:t> The pupil is a vertical slit-like aperture. The nostrils are placed one at each angle of the mouth.</a:t>
            </a:r>
          </a:p>
          <a:p>
            <a:pPr marL="342900" indent="-342900">
              <a:buFont typeface="Wingdings" charset="2"/>
              <a:buChar char="n"/>
            </a:pPr>
            <a:r>
              <a:rPr lang="en-US"/>
              <a:t>These are exclusively olfactory in function and have no connection with the mouth cavity.</a:t>
            </a:r>
          </a:p>
          <a:p>
            <a:pPr marL="342900" indent="-342900">
              <a:buFont typeface="Wingdings" charset="2"/>
              <a:buChar char="n"/>
            </a:pPr>
            <a:r>
              <a:rPr lang="en-US"/>
              <a:t> Each nostril is partly covered by a small fold of skin. Posterior to the eyes there are five vertical slits on each side.</a:t>
            </a:r>
          </a:p>
          <a:p>
            <a:pPr marL="342900" indent="-342900">
              <a:buFont typeface="Wingdings" charset="2"/>
              <a:buChar char="n"/>
            </a:pPr>
            <a:r>
              <a:rPr lang="en-US"/>
              <a:t> They are called gill or branchial slits.</a:t>
            </a:r>
          </a:p>
          <a:p>
            <a:pPr marL="342900" indent="-342900">
              <a:buFont typeface="Wingdings" charset="2"/>
              <a:buChar char="n"/>
            </a:pPr>
            <a:r>
              <a:rPr lang="en-US"/>
              <a:t> The branchial slits lead into the gill pouches which in turn open into the pharyngeal cavity.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1" name="Title 1048650"/>
          <p:cNvSpPr>
            <a:spLocks noGrp="1"/>
          </p:cNvSpPr>
          <p:nvPr>
            <p:ph type="ctrTitle"/>
          </p:nvPr>
        </p:nvSpPr>
        <p:spPr>
          <a:xfrm>
            <a:off x="685800" y="-55581"/>
            <a:ext cx="7772400" cy="904085"/>
          </a:xfrm>
        </p:spPr>
        <p:txBody>
          <a:bodyPr>
            <a:normAutofit/>
          </a:bodyPr>
          <a:lstStyle/>
          <a:p>
            <a:r>
              <a:rPr lang="en-US" b="1"/>
              <a:t>Digestive system </a:t>
            </a:r>
          </a:p>
        </p:txBody>
      </p:sp>
      <p:sp>
        <p:nvSpPr>
          <p:cNvPr id="1048652" name="Subtitle 1048651"/>
          <p:cNvSpPr>
            <a:spLocks noGrp="1"/>
          </p:cNvSpPr>
          <p:nvPr>
            <p:ph type="subTitle" idx="1"/>
          </p:nvPr>
        </p:nvSpPr>
        <p:spPr>
          <a:xfrm rot="2955">
            <a:off x="1142470" y="739355"/>
            <a:ext cx="6858000" cy="6166556"/>
          </a:xfrm>
        </p:spPr>
        <p:txBody>
          <a:bodyPr>
            <a:normAutofit fontScale="95833" lnSpcReduction="20000"/>
          </a:bodyPr>
          <a:lstStyle/>
          <a:p>
            <a:pPr marL="342900" indent="-342900">
              <a:buFont typeface="Wingdings" charset="2"/>
              <a:buChar char="n"/>
            </a:pPr>
            <a:r>
              <a:rPr lang="en-US"/>
              <a:t>The digestive system of scoliodon consists of the alimentary canal and the digestive glands. </a:t>
            </a:r>
          </a:p>
          <a:p>
            <a:pPr marL="342900" indent="-342900">
              <a:buFont typeface="Wingdings" charset="2"/>
              <a:buChar char="n"/>
            </a:pPr>
            <a:r>
              <a:rPr lang="en-US"/>
              <a:t>The alimentary canal starts with the mouth and terminates in the anus. </a:t>
            </a:r>
          </a:p>
          <a:p>
            <a:pPr marL="342900" indent="-342900">
              <a:buFont typeface="Wingdings" charset="2"/>
              <a:buChar char="n"/>
            </a:pPr>
            <a:r>
              <a:rPr lang="en-US"/>
              <a:t>The mouth leads into a spacious buccal cavity which is lined with mucous mem­brane.</a:t>
            </a:r>
          </a:p>
          <a:p>
            <a:pPr marL="342900" indent="-342900">
              <a:buFont typeface="Wingdings" charset="2"/>
              <a:buChar char="n"/>
            </a:pPr>
            <a:r>
              <a:rPr lang="en-US"/>
              <a:t>The floor of the buccal cavity becomes folded to form a non-muscular and non-glandular tongue</a:t>
            </a:r>
          </a:p>
          <a:p>
            <a:pPr marL="342900" indent="-342900">
              <a:buFont typeface="Wingdings" charset="2"/>
              <a:buChar char="n"/>
            </a:pPr>
            <a:r>
              <a:rPr lang="en-US"/>
              <a:t>. The mucous membrane is very thick and rough due to the presence of dermal denticles or teeth. </a:t>
            </a:r>
          </a:p>
          <a:p>
            <a:pPr marL="342900" indent="-342900">
              <a:buFont typeface="Wingdings" charset="2"/>
              <a:buChar char="n"/>
            </a:pPr>
            <a:r>
              <a:rPr lang="en-US"/>
              <a:t>The teeth are very sharp and are obliquely placed</a:t>
            </a:r>
          </a:p>
          <a:p>
            <a:pPr marL="342900" indent="-342900">
              <a:buFont typeface="Wingdings" charset="2"/>
              <a:buChar char="n"/>
            </a:pPr>
            <a:r>
              <a:rPr lang="en-US"/>
              <a:t>. The teeth are homodont (i.e., the teeth are similar in shape) and possesses several sets of teeth functio­ning in succession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4" name="Subtitle 1048653"/>
          <p:cNvSpPr>
            <a:spLocks noGrp="1"/>
          </p:cNvSpPr>
          <p:nvPr>
            <p:ph type="subTitle" idx="1"/>
          </p:nvPr>
        </p:nvSpPr>
        <p:spPr>
          <a:xfrm>
            <a:off x="505824" y="4492"/>
            <a:ext cx="8390518" cy="6879203"/>
          </a:xfrm>
        </p:spPr>
        <p:txBody>
          <a:bodyPr/>
          <a:lstStyle/>
          <a:p>
            <a:endParaRPr lang="en-US"/>
          </a:p>
        </p:txBody>
      </p:sp>
      <p:pic>
        <p:nvPicPr>
          <p:cNvPr id="2097153" name="Picture 2097152"/>
          <p:cNvPicPr>
            <a:picLocks/>
          </p:cNvPicPr>
          <p:nvPr/>
        </p:nvPicPr>
        <p:blipFill>
          <a:blip r:embed="rId2"/>
          <a:stretch>
            <a:fillRect/>
          </a:stretch>
        </p:blipFill>
        <p:spPr>
          <a:xfrm>
            <a:off x="1615966" y="0"/>
            <a:ext cx="5912068" cy="6858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6" name="Subtitle 1048655"/>
          <p:cNvSpPr>
            <a:spLocks noGrp="1"/>
          </p:cNvSpPr>
          <p:nvPr>
            <p:ph type="subTitle" idx="1"/>
          </p:nvPr>
        </p:nvSpPr>
        <p:spPr>
          <a:xfrm>
            <a:off x="728884" y="53630"/>
            <a:ext cx="7684082" cy="6786122"/>
          </a:xfrm>
        </p:spPr>
        <p:txBody>
          <a:bodyPr>
            <a:noAutofit/>
          </a:bodyPr>
          <a:lstStyle/>
          <a:p>
            <a:pPr marL="342900" indent="-342900">
              <a:buFont typeface="Wingdings" charset="2"/>
              <a:buChar char="n"/>
            </a:pPr>
            <a:r>
              <a:rPr lang="en-US" sz="2400"/>
              <a:t>The </a:t>
            </a:r>
            <a:r>
              <a:rPr lang="en-US" sz="2400" b="1"/>
              <a:t>oesophagus</a:t>
            </a:r>
            <a:r>
              <a:rPr lang="en-US" sz="2400"/>
              <a:t> dilates posteriorly to form a large stomach</a:t>
            </a:r>
          </a:p>
          <a:p>
            <a:pPr marL="342900" indent="-342900">
              <a:buFont typeface="Wingdings" charset="2"/>
              <a:buChar char="n"/>
            </a:pPr>
            <a:r>
              <a:rPr lang="en-US" sz="2400"/>
              <a:t>. The</a:t>
            </a:r>
            <a:r>
              <a:rPr lang="en-US" sz="2400" b="1"/>
              <a:t> stomach</a:t>
            </a:r>
            <a:r>
              <a:rPr lang="en-US" sz="2400"/>
              <a:t> is highly muscular and is bent on itself to form a J-shaped configuration. </a:t>
            </a:r>
          </a:p>
          <a:p>
            <a:pPr marL="342900" indent="-342900">
              <a:buFont typeface="Wingdings" charset="2"/>
              <a:buChar char="n"/>
            </a:pPr>
            <a:r>
              <a:rPr lang="en-US" sz="2400"/>
              <a:t>The long limb of the stomach is continuous with the oesophagus and the shorter one passes into the intestine. </a:t>
            </a:r>
          </a:p>
          <a:p>
            <a:pPr marL="342900" indent="-342900">
              <a:buFont typeface="Wingdings" charset="2"/>
              <a:buChar char="n"/>
            </a:pPr>
            <a:r>
              <a:rPr lang="en-US" sz="2400"/>
              <a:t>The entrance of the oesophagus into the stomach is provided with a crescentic fold which serves as the valve.</a:t>
            </a:r>
          </a:p>
          <a:p>
            <a:pPr marL="342900" indent="-342900">
              <a:buFont typeface="Wingdings" charset="2"/>
              <a:buChar char="n"/>
            </a:pPr>
            <a:r>
              <a:rPr lang="en-US" sz="2400"/>
              <a:t>The long anterior limb is called the cardiac stomach and the short posterior limb is designated as the pyloric stomach.</a:t>
            </a:r>
          </a:p>
          <a:p>
            <a:pPr marL="342900" indent="-342900">
              <a:buFont typeface="Wingdings" charset="2"/>
              <a:buChar char="n"/>
            </a:pPr>
            <a:r>
              <a:rPr lang="en-US" sz="2400"/>
              <a:t> A small outgrowth, often called</a:t>
            </a:r>
            <a:r>
              <a:rPr lang="en-US" sz="2400">
                <a:solidFill>
                  <a:srgbClr val="000000"/>
                </a:solidFill>
              </a:rPr>
              <a:t> ‘blind sa</a:t>
            </a:r>
            <a:r>
              <a:rPr lang="en-US" sz="2400"/>
              <a:t>c’, is present at the junction of the cardiac and pyloric limbs</a:t>
            </a:r>
          </a:p>
          <a:p>
            <a:pPr marL="342900" indent="-342900">
              <a:buFont typeface="Wingdings" charset="2"/>
              <a:buChar char="n"/>
            </a:pPr>
            <a:r>
              <a:rPr lang="en-US" sz="2400"/>
              <a:t>. The inner lining of the cardiac stomach is folded longitudinally like that of oesophagus (Fig. 1.33A).</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8" name="Subtitle 1048657"/>
          <p:cNvSpPr>
            <a:spLocks noGrp="1"/>
          </p:cNvSpPr>
          <p:nvPr>
            <p:ph type="subTitle" idx="1"/>
          </p:nvPr>
        </p:nvSpPr>
        <p:spPr>
          <a:xfrm>
            <a:off x="651214" y="339261"/>
            <a:ext cx="7695836" cy="6560913"/>
          </a:xfrm>
        </p:spPr>
        <p:txBody>
          <a:bodyPr/>
          <a:lstStyle/>
          <a:p>
            <a:pPr marL="342900" indent="-342900">
              <a:buFont typeface="Wingdings" charset="2"/>
              <a:buChar char="n"/>
            </a:pPr>
            <a:r>
              <a:rPr lang="en-US"/>
              <a:t>The internal lining of the pyloric stomach is mostly smooth though slight foldings are observed at the distal end</a:t>
            </a:r>
          </a:p>
          <a:p>
            <a:pPr marL="342900" indent="-342900">
              <a:buFont typeface="Wingdings" charset="2"/>
              <a:buChar char="n"/>
            </a:pPr>
            <a:r>
              <a:rPr lang="en-US"/>
              <a:t>. The pyloric valve, at the end of the pylorus, guards the entrance of it into a thick-walled small chamber called the bursa entiana.</a:t>
            </a:r>
          </a:p>
          <a:p>
            <a:pPr marL="342900" indent="-342900">
              <a:buFont typeface="Wingdings" charset="2"/>
              <a:buChar char="n"/>
            </a:pPr>
            <a:r>
              <a:rPr lang="en-US"/>
              <a:t>The bursa entiana is immediately followed by wide tubular intestine which becomes narrowed posteriorly as the rectum. </a:t>
            </a:r>
          </a:p>
          <a:p>
            <a:pPr marL="342900" indent="-342900">
              <a:buFont typeface="Wingdings" charset="2"/>
              <a:buChar char="n"/>
            </a:pPr>
            <a:r>
              <a:rPr lang="en-US"/>
              <a:t>The rectum opens into the cloaca. A tubular caecal or rectal or digitiform gland opens into the rectum.</a:t>
            </a:r>
          </a:p>
          <a:p>
            <a:pPr marL="342900" indent="-342900">
              <a:buFont typeface="Wingdings" charset="2"/>
              <a:buChar char="n"/>
            </a:pPr>
            <a:r>
              <a:rPr lang="en-US"/>
              <a:t>The inner surface of the intestine becomes folded to form an anticlockwise spiral of approximately two and a half turns. </a:t>
            </a:r>
          </a:p>
          <a:p>
            <a:pPr marL="342900" indent="-342900">
              <a:buFont typeface="Wingdings" charset="2"/>
              <a:buChar char="n"/>
            </a:pPr>
            <a:r>
              <a:rPr lang="en-US"/>
              <a:t>This is called the scroll valve (Fig. 1.33B) which increases the absorptive surface of the intestine and also checks the rapid flow of digested food through the intestine</a:t>
            </a:r>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983</Words>
  <Application>Microsoft Office PowerPoint</Application>
  <PresentationFormat>On-screen Show (4:3)</PresentationFormat>
  <Paragraphs>61</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宋体</vt:lpstr>
      <vt:lpstr>Arial</vt:lpstr>
      <vt:lpstr>Calibri</vt:lpstr>
      <vt:lpstr>Calibri Light</vt:lpstr>
      <vt:lpstr>Wingdings</vt:lpstr>
      <vt:lpstr>Office Theme</vt:lpstr>
      <vt:lpstr>Baliram patil college kinwat ,nanded </vt:lpstr>
      <vt:lpstr>Content:</vt:lpstr>
      <vt:lpstr>External morphology:scoliodon</vt:lpstr>
      <vt:lpstr>PowerPoint Presentation</vt:lpstr>
      <vt:lpstr>PowerPoint Presentation</vt:lpstr>
      <vt:lpstr>Digestive system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Baliram patil college kinwat ,nanded </dc:title>
  <dc:creator>RMX1825</dc:creator>
  <cp:lastModifiedBy>hp</cp:lastModifiedBy>
  <cp:revision>1</cp:revision>
  <dcterms:created xsi:type="dcterms:W3CDTF">2015-05-11T11:30:45Z</dcterms:created>
  <dcterms:modified xsi:type="dcterms:W3CDTF">2023-02-24T06:20:17Z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8f6bfe8a71b34bca90ca259f8c191e55</vt:lpwstr>
  </property>
</Properties>
</file>