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8" r:id="rId3"/>
    <p:sldId id="271"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124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lvl1pPr algn="r">
              <a:defRPr sz="1100"/>
            </a:lvl1pPr>
          </a:lstStyle>
          <a:p>
            <a:endParaRPr lang="en-US"/>
          </a:p>
        </p:txBody>
      </p:sp>
      <p:sp>
        <p:nvSpPr>
          <p:cNvPr id="1048643" name="Rectangle 4"/>
          <p:cNvSpPr>
            <a:spLocks noGrp="1" noRot="1" noChangeAspect="1" noChangeArrowheads="1" noTextEdit="1"/>
          </p:cNvSpPr>
          <p:nvPr>
            <p:ph type="sldImg" idx="2"/>
          </p:nvPr>
        </p:nvSpPr>
        <p:spPr bwMode="auto">
          <a:xfrm>
            <a:off x="990600" y="766763"/>
            <a:ext cx="5118100" cy="3838575"/>
          </a:xfrm>
          <a:prstGeom prst="rect">
            <a:avLst/>
          </a:prstGeom>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avLst/>
          </a:prstGeom>
          <a:noFill/>
          <a:ln w="9525">
            <a:noFill/>
            <a:miter lim="800000"/>
            <a:headEnd/>
            <a:tailEnd/>
          </a:ln>
          <a:effectLst/>
        </p:spPr>
        <p:txBody>
          <a:bodyPr vert="horz" wrap="square" lIns="91492" tIns="45745" rIns="91492" bIns="4574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avLst/>
          </a:prstGeom>
          <a:noFill/>
          <a:ln w="9525">
            <a:noFill/>
            <a:miter lim="800000"/>
            <a:headEnd/>
            <a:tailEnd/>
          </a:ln>
          <a:effectLst/>
        </p:spPr>
        <p:txBody>
          <a:bodyPr vert="horz" wrap="square" lIns="91492" tIns="45745" rIns="91492" bIns="45745" numCol="1" anchor="b" anchorCtr="0" compatLnSpc="1">
            <a:prstTxWarp prst="textNoShape">
              <a:avLst/>
            </a:prstTxWarp>
          </a:bodyPr>
          <a:lstStyle>
            <a:lvl1pPr algn="r">
              <a:defRPr sz="1100"/>
            </a:lvl1pPr>
          </a:lstStyle>
          <a:p>
            <a:fld id="{A9A0EA98-5831-4853-B862-C702E6EB345C}" type="slidenum">
              <a:rPr lang="en-US"/>
              <a:t>‹#›</a:t>
            </a:fld>
            <a:endParaRPr lang="en-US"/>
          </a:p>
        </p:txBody>
      </p:sp>
    </p:spTree>
    <p:extLst>
      <p:ext uri="{BB962C8B-B14F-4D97-AF65-F5344CB8AC3E}">
        <p14:creationId xmlns:p14="http://schemas.microsoft.com/office/powerpoint/2010/main" val="75681054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lang="en-US" altLang="zh-CN" smtClean="0"/>
              <a:t>Click to edit Master title style</a:t>
            </a:r>
            <a:endParaRPr lang="en-US" dirty="0"/>
          </a:p>
        </p:txBody>
      </p:sp>
      <p:sp>
        <p:nvSpPr>
          <p:cNvPr id="104858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CN" smtClean="0"/>
              <a:t>Click to edit Master subtitle style</a:t>
            </a:r>
            <a:endParaRPr lang="en-US" dirty="0"/>
          </a:p>
        </p:txBody>
      </p:sp>
      <p:sp>
        <p:nvSpPr>
          <p:cNvPr id="1048583"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84" name="Footer Placeholder 4"/>
          <p:cNvSpPr>
            <a:spLocks noGrp="1"/>
          </p:cNvSpPr>
          <p:nvPr>
            <p:ph type="ftr" sz="quarter" idx="11"/>
          </p:nvPr>
        </p:nvSpPr>
        <p:spPr/>
        <p:txBody>
          <a:bodyPr/>
          <a:lstStyle/>
          <a:p>
            <a:endParaRPr lang="zh-CN" altLang="en-US"/>
          </a:p>
        </p:txBody>
      </p:sp>
      <p:sp>
        <p:nvSpPr>
          <p:cNvPr id="1048585"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608" name="Title 1"/>
          <p:cNvSpPr>
            <a:spLocks noGrp="1"/>
          </p:cNvSpPr>
          <p:nvPr>
            <p:ph type="title"/>
          </p:nvPr>
        </p:nvSpPr>
        <p:spPr/>
        <p:txBody>
          <a:bodyPr/>
          <a:lstStyle/>
          <a:p>
            <a:r>
              <a:rPr lang="en-US" altLang="zh-CN" smtClean="0"/>
              <a:t>Click to edit Master title style</a:t>
            </a:r>
            <a:endParaRPr lang="en-US" dirty="0"/>
          </a:p>
        </p:txBody>
      </p:sp>
      <p:sp>
        <p:nvSpPr>
          <p:cNvPr id="1048609" name="Vertical Text Placeholder 2"/>
          <p:cNvSpPr>
            <a:spLocks noGrp="1"/>
          </p:cNvSpPr>
          <p:nvPr>
            <p:ph type="body" orient="vert" idx="1"/>
          </p:nvPr>
        </p:nvSpPr>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10"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11" name="Footer Placeholder 4"/>
          <p:cNvSpPr>
            <a:spLocks noGrp="1"/>
          </p:cNvSpPr>
          <p:nvPr>
            <p:ph type="ftr" sz="quarter" idx="11"/>
          </p:nvPr>
        </p:nvSpPr>
        <p:spPr/>
        <p:txBody>
          <a:bodyPr/>
          <a:lstStyle/>
          <a:p>
            <a:endParaRPr lang="zh-CN" altLang="en-US"/>
          </a:p>
        </p:txBody>
      </p:sp>
      <p:sp>
        <p:nvSpPr>
          <p:cNvPr id="1048612"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lstStyle/>
          <a:p>
            <a:r>
              <a:rPr lang="en-US" altLang="zh-CN" smtClean="0"/>
              <a:t>Click to edit Master title style</a:t>
            </a:r>
            <a:endParaRPr lang="en-US" dirty="0"/>
          </a:p>
        </p:txBody>
      </p:sp>
      <p:sp>
        <p:nvSpPr>
          <p:cNvPr id="1048593" name="Vertical Text Placeholder 2"/>
          <p:cNvSpPr>
            <a:spLocks noGrp="1"/>
          </p:cNvSpPr>
          <p:nvPr>
            <p:ph type="body" orient="vert" idx="1"/>
          </p:nvPr>
        </p:nvSpPr>
        <p:spPr>
          <a:xfrm>
            <a:off x="628650" y="365125"/>
            <a:ext cx="5800725" cy="5811838"/>
          </a:xfrm>
        </p:spPr>
        <p:txBody>
          <a:bodyPr vert="eaVert"/>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94"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95" name="Footer Placeholder 4"/>
          <p:cNvSpPr>
            <a:spLocks noGrp="1"/>
          </p:cNvSpPr>
          <p:nvPr>
            <p:ph type="ftr" sz="quarter" idx="11"/>
          </p:nvPr>
        </p:nvSpPr>
        <p:spPr/>
        <p:txBody>
          <a:bodyPr/>
          <a:lstStyle/>
          <a:p>
            <a:endParaRPr lang="zh-CN" altLang="en-US"/>
          </a:p>
        </p:txBody>
      </p:sp>
      <p:sp>
        <p:nvSpPr>
          <p:cNvPr id="1048596"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97" name="Title 1"/>
          <p:cNvSpPr>
            <a:spLocks noGrp="1"/>
          </p:cNvSpPr>
          <p:nvPr>
            <p:ph type="title"/>
          </p:nvPr>
        </p:nvSpPr>
        <p:spPr/>
        <p:txBody>
          <a:bodyPr/>
          <a:lstStyle/>
          <a:p>
            <a:r>
              <a:rPr lang="en-US" altLang="zh-CN" smtClean="0"/>
              <a:t>Click to edit Master title style</a:t>
            </a:r>
            <a:endParaRPr lang="en-US" dirty="0"/>
          </a:p>
        </p:txBody>
      </p:sp>
      <p:sp>
        <p:nvSpPr>
          <p:cNvPr id="1048598" name="Content Placeholder 2"/>
          <p:cNvSpPr>
            <a:spLocks noGrp="1"/>
          </p:cNvSpPr>
          <p:nvPr>
            <p:ph idx="1"/>
          </p:nvPr>
        </p:nvSpPr>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99"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00" name="Footer Placeholder 4"/>
          <p:cNvSpPr>
            <a:spLocks noGrp="1"/>
          </p:cNvSpPr>
          <p:nvPr>
            <p:ph type="ftr" sz="quarter" idx="11"/>
          </p:nvPr>
        </p:nvSpPr>
        <p:spPr/>
        <p:txBody>
          <a:bodyPr/>
          <a:lstStyle/>
          <a:p>
            <a:endParaRPr lang="zh-CN" altLang="en-US"/>
          </a:p>
        </p:txBody>
      </p:sp>
      <p:sp>
        <p:nvSpPr>
          <p:cNvPr id="1048601"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lang="en-US" altLang="zh-CN" smtClean="0"/>
              <a:t>Click to edit Master title style</a:t>
            </a:r>
            <a:endParaRPr lang="en-US" dirty="0"/>
          </a:p>
        </p:txBody>
      </p:sp>
      <p:sp>
        <p:nvSpPr>
          <p:cNvPr id="104861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CN" smtClean="0"/>
              <a:t>Click to edit Master text styles</a:t>
            </a:r>
          </a:p>
        </p:txBody>
      </p:sp>
      <p:sp>
        <p:nvSpPr>
          <p:cNvPr id="1048615" name="Date Placeholder 3"/>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16" name="Footer Placeholder 4"/>
          <p:cNvSpPr>
            <a:spLocks noGrp="1"/>
          </p:cNvSpPr>
          <p:nvPr>
            <p:ph type="ftr" sz="quarter" idx="11"/>
          </p:nvPr>
        </p:nvSpPr>
        <p:spPr/>
        <p:txBody>
          <a:bodyPr/>
          <a:lstStyle/>
          <a:p>
            <a:endParaRPr lang="zh-CN" altLang="en-US"/>
          </a:p>
        </p:txBody>
      </p:sp>
      <p:sp>
        <p:nvSpPr>
          <p:cNvPr id="1048617" name="Slide Number Placeholder 5"/>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618" name="Title 1"/>
          <p:cNvSpPr>
            <a:spLocks noGrp="1"/>
          </p:cNvSpPr>
          <p:nvPr>
            <p:ph type="title"/>
          </p:nvPr>
        </p:nvSpPr>
        <p:spPr/>
        <p:txBody>
          <a:bodyPr/>
          <a:lstStyle/>
          <a:p>
            <a:r>
              <a:rPr lang="en-US" altLang="zh-CN" smtClean="0"/>
              <a:t>Click to edit Master title style</a:t>
            </a:r>
            <a:endParaRPr lang="en-US" dirty="0"/>
          </a:p>
        </p:txBody>
      </p:sp>
      <p:sp>
        <p:nvSpPr>
          <p:cNvPr id="1048619" name="Content Placeholder 2"/>
          <p:cNvSpPr>
            <a:spLocks noGrp="1"/>
          </p:cNvSpPr>
          <p:nvPr>
            <p:ph sz="half" idx="1"/>
          </p:nvPr>
        </p:nvSpPr>
        <p:spPr>
          <a:xfrm>
            <a:off x="6286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0" name="Content Placeholder 3"/>
          <p:cNvSpPr>
            <a:spLocks noGrp="1"/>
          </p:cNvSpPr>
          <p:nvPr>
            <p:ph sz="half" idx="2"/>
          </p:nvPr>
        </p:nvSpPr>
        <p:spPr>
          <a:xfrm>
            <a:off x="4629150" y="1825625"/>
            <a:ext cx="3886200" cy="435133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1"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22" name="Footer Placeholder 5"/>
          <p:cNvSpPr>
            <a:spLocks noGrp="1"/>
          </p:cNvSpPr>
          <p:nvPr>
            <p:ph type="ftr" sz="quarter" idx="11"/>
          </p:nvPr>
        </p:nvSpPr>
        <p:spPr/>
        <p:txBody>
          <a:bodyPr/>
          <a:lstStyle/>
          <a:p>
            <a:endParaRPr lang="zh-CN" altLang="en-US"/>
          </a:p>
        </p:txBody>
      </p:sp>
      <p:sp>
        <p:nvSpPr>
          <p:cNvPr id="1048623"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lstStyle/>
          <a:p>
            <a:r>
              <a:rPr lang="en-US" altLang="zh-CN" smtClean="0"/>
              <a:t>Click to edit Master title style</a:t>
            </a:r>
            <a:endParaRPr lang="en-US" dirty="0"/>
          </a:p>
        </p:txBody>
      </p:sp>
      <p:sp>
        <p:nvSpPr>
          <p:cNvPr id="1048625"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26" name="Content Placeholder 3"/>
          <p:cNvSpPr>
            <a:spLocks noGrp="1"/>
          </p:cNvSpPr>
          <p:nvPr>
            <p:ph sz="half" idx="2"/>
          </p:nvPr>
        </p:nvSpPr>
        <p:spPr>
          <a:xfrm>
            <a:off x="629842" y="2505075"/>
            <a:ext cx="3868340"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7"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29" name="Date Placeholder 6"/>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0" name="Footer Placeholder 7"/>
          <p:cNvSpPr>
            <a:spLocks noGrp="1"/>
          </p:cNvSpPr>
          <p:nvPr>
            <p:ph type="ftr" sz="quarter" idx="11"/>
          </p:nvPr>
        </p:nvSpPr>
        <p:spPr/>
        <p:txBody>
          <a:bodyPr/>
          <a:lstStyle/>
          <a:p>
            <a:endParaRPr lang="zh-CN" altLang="en-US"/>
          </a:p>
        </p:txBody>
      </p:sp>
      <p:sp>
        <p:nvSpPr>
          <p:cNvPr id="1048631" name="Slide Number Placeholder 8"/>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588" name="Title 1"/>
          <p:cNvSpPr>
            <a:spLocks noGrp="1"/>
          </p:cNvSpPr>
          <p:nvPr>
            <p:ph type="title"/>
          </p:nvPr>
        </p:nvSpPr>
        <p:spPr/>
        <p:txBody>
          <a:bodyPr/>
          <a:lstStyle/>
          <a:p>
            <a:r>
              <a:rPr lang="en-US" altLang="zh-CN" smtClean="0"/>
              <a:t>Click to edit Master title style</a:t>
            </a:r>
            <a:endParaRPr lang="en-US" dirty="0"/>
          </a:p>
        </p:txBody>
      </p:sp>
      <p:sp>
        <p:nvSpPr>
          <p:cNvPr id="1048589" name="Date Placeholder 2"/>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590" name="Footer Placeholder 3"/>
          <p:cNvSpPr>
            <a:spLocks noGrp="1"/>
          </p:cNvSpPr>
          <p:nvPr>
            <p:ph type="ftr" sz="quarter" idx="11"/>
          </p:nvPr>
        </p:nvSpPr>
        <p:spPr/>
        <p:txBody>
          <a:bodyPr/>
          <a:lstStyle/>
          <a:p>
            <a:endParaRPr lang="zh-CN" altLang="en-US"/>
          </a:p>
        </p:txBody>
      </p:sp>
      <p:sp>
        <p:nvSpPr>
          <p:cNvPr id="1048591" name="Slide Number Placeholder 4"/>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32" name="Date Placeholder 1"/>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3" name="Footer Placeholder 2"/>
          <p:cNvSpPr>
            <a:spLocks noGrp="1"/>
          </p:cNvSpPr>
          <p:nvPr>
            <p:ph type="ftr" sz="quarter" idx="11"/>
          </p:nvPr>
        </p:nvSpPr>
        <p:spPr/>
        <p:txBody>
          <a:bodyPr/>
          <a:lstStyle/>
          <a:p>
            <a:endParaRPr lang="zh-CN" altLang="en-US"/>
          </a:p>
        </p:txBody>
      </p:sp>
      <p:sp>
        <p:nvSpPr>
          <p:cNvPr id="1048634" name="Slide Number Placeholder 3"/>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637"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38"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39" name="Footer Placeholder 5"/>
          <p:cNvSpPr>
            <a:spLocks noGrp="1"/>
          </p:cNvSpPr>
          <p:nvPr>
            <p:ph type="ftr" sz="quarter" idx="11"/>
          </p:nvPr>
        </p:nvSpPr>
        <p:spPr/>
        <p:txBody>
          <a:bodyPr/>
          <a:lstStyle/>
          <a:p>
            <a:endParaRPr lang="zh-CN" altLang="en-US"/>
          </a:p>
        </p:txBody>
      </p:sp>
      <p:sp>
        <p:nvSpPr>
          <p:cNvPr id="1048640"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lang="en-US" altLang="zh-CN" smtClean="0"/>
              <a:t>Click to edit Master title style</a:t>
            </a:r>
            <a:endParaRPr lang="en-US" dirty="0"/>
          </a:p>
        </p:txBody>
      </p:sp>
      <p:sp>
        <p:nvSpPr>
          <p:cNvPr id="104860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zh-CN" smtClean="0"/>
              <a:t>Click icon to add picture</a:t>
            </a:r>
            <a:endParaRPr lang="en-US" dirty="0"/>
          </a:p>
        </p:txBody>
      </p:sp>
      <p:sp>
        <p:nvSpPr>
          <p:cNvPr id="104860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CN" smtClean="0"/>
              <a:t>Click to edit Master text styles</a:t>
            </a:r>
          </a:p>
        </p:txBody>
      </p:sp>
      <p:sp>
        <p:nvSpPr>
          <p:cNvPr id="1048605" name="Date Placeholder 4"/>
          <p:cNvSpPr>
            <a:spLocks noGrp="1"/>
          </p:cNvSpPr>
          <p:nvPr>
            <p:ph type="dt" sz="half" idx="10"/>
          </p:nvPr>
        </p:nvSpPr>
        <p:spPr/>
        <p:txBody>
          <a:bodyPr/>
          <a:lstStyle/>
          <a:p>
            <a:fld id="{70BC1078-46ED-40F9-8930-935BAD7C2B02}" type="datetimeFigureOut">
              <a:rPr lang="zh-CN" altLang="en-US" smtClean="0"/>
              <a:t>2023/2/24</a:t>
            </a:fld>
            <a:endParaRPr lang="zh-CN" altLang="en-US"/>
          </a:p>
        </p:txBody>
      </p:sp>
      <p:sp>
        <p:nvSpPr>
          <p:cNvPr id="1048606" name="Footer Placeholder 5"/>
          <p:cNvSpPr>
            <a:spLocks noGrp="1"/>
          </p:cNvSpPr>
          <p:nvPr>
            <p:ph type="ftr" sz="quarter" idx="11"/>
          </p:nvPr>
        </p:nvSpPr>
        <p:spPr/>
        <p:txBody>
          <a:bodyPr/>
          <a:lstStyle/>
          <a:p>
            <a:endParaRPr lang="zh-CN" altLang="en-US"/>
          </a:p>
        </p:txBody>
      </p:sp>
      <p:sp>
        <p:nvSpPr>
          <p:cNvPr id="1048607" name="Slide Number Placeholder 6"/>
          <p:cNvSpPr>
            <a:spLocks noGrp="1"/>
          </p:cNvSpPr>
          <p:nvPr>
            <p:ph type="sldNum" sz="quarter" idx="12"/>
          </p:nvPr>
        </p:nvSpPr>
        <p:spPr/>
        <p:txBody>
          <a:bodyPr/>
          <a:lstStyle/>
          <a:p>
            <a:fld id="{D5B52ADC-5BFA-4FBD-BEE2-16096B7F4166}"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ltLang="zh-CN" smtClean="0"/>
              <a:t>Click to edit Master title style</a:t>
            </a:r>
            <a:endParaRPr lang="en-US" dirty="0"/>
          </a:p>
        </p:txBody>
      </p:sp>
      <p:sp>
        <p:nvSpPr>
          <p:cNvPr id="1048577"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endParaRPr lang="en-US" dirty="0"/>
          </a:p>
        </p:txBody>
      </p:sp>
      <p:sp>
        <p:nvSpPr>
          <p:cNvPr id="1048578"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C1078-46ED-40F9-8930-935BAD7C2B02}" type="datetimeFigureOut">
              <a:rPr lang="zh-CN" altLang="en-US" smtClean="0"/>
              <a:t>2023/2/24</a:t>
            </a:fld>
            <a:endParaRPr lang="zh-CN" altLang="en-US"/>
          </a:p>
        </p:txBody>
      </p:sp>
      <p:sp>
        <p:nvSpPr>
          <p:cNvPr id="1048579"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1048580"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B52ADC-5BFA-4FBD-BEE2-16096B7F4166}"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itle 1"/>
          <p:cNvSpPr>
            <a:spLocks noGrp="1"/>
          </p:cNvSpPr>
          <p:nvPr>
            <p:ph type="ctrTitle"/>
          </p:nvPr>
        </p:nvSpPr>
        <p:spPr>
          <a:xfrm>
            <a:off x="685800" y="304078"/>
            <a:ext cx="7772400" cy="666605"/>
          </a:xfrm>
        </p:spPr>
        <p:txBody>
          <a:bodyPr>
            <a:normAutofit fontScale="90000"/>
          </a:bodyPr>
          <a:lstStyle/>
          <a:p>
            <a:r>
              <a:rPr lang="en-US" altLang="zh-CN"/>
              <a:t>Origin of Vertebrates:</a:t>
            </a:r>
          </a:p>
        </p:txBody>
      </p:sp>
      <p:sp>
        <p:nvSpPr>
          <p:cNvPr id="1048587" name="Subtitle 2"/>
          <p:cNvSpPr>
            <a:spLocks noGrp="1"/>
          </p:cNvSpPr>
          <p:nvPr>
            <p:ph type="subTitle" idx="1"/>
          </p:nvPr>
        </p:nvSpPr>
        <p:spPr>
          <a:xfrm>
            <a:off x="6273" y="1244600"/>
            <a:ext cx="9455948" cy="5253615"/>
          </a:xfrm>
        </p:spPr>
        <p:txBody>
          <a:bodyPr/>
          <a:lstStyle/>
          <a:p>
            <a:pPr marL="457200" indent="-457200">
              <a:buFont typeface="Wingdings" charset="2"/>
              <a:buChar char="n"/>
            </a:pPr>
            <a:r>
              <a:rPr lang="en-US" altLang="zh-CN" sz="2800"/>
              <a:t>Since the inception of evolutionary con­cept that living organisms trans-mutated through the ages, the question of searching the ancestry of vertebrates has become a central problem in Biology. Extensive work has been done on this particular problem. The greatest difficulty confronting the workers on this line is the lack of good fossil records of their earli­er representatives.</a:t>
            </a:r>
          </a:p>
          <a:p>
            <a:pPr marL="457200" indent="-457200">
              <a:buFont typeface="Wingdings" charset="2"/>
              <a:buChar char="n"/>
            </a:pPr>
            <a:r>
              <a:rPr lang="en-US" altLang="zh-CN" sz="2800"/>
              <a:t>Many non-chordates have been brought to the forefront in unraveling the vertebrate evolution. It will not be an exag­geration to point out that almost all the non- chordate phyla have been suggested that hold the key of vertebrate evolution.</a:t>
            </a:r>
            <a:endParaRPr lang="en-US" altLang="zh-C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1" name="Subtitle 1048660"/>
          <p:cNvSpPr>
            <a:spLocks noGrp="1"/>
          </p:cNvSpPr>
          <p:nvPr>
            <p:ph type="subTitle" idx="1"/>
          </p:nvPr>
        </p:nvSpPr>
        <p:spPr>
          <a:xfrm>
            <a:off x="233795" y="276947"/>
            <a:ext cx="8754341" cy="6468052"/>
          </a:xfrm>
        </p:spPr>
        <p:txBody>
          <a:bodyPr>
            <a:noAutofit/>
          </a:bodyPr>
          <a:lstStyle/>
          <a:p>
            <a:r>
              <a:rPr lang="en-US" sz="2400" b="1">
                <a:solidFill>
                  <a:srgbClr val="000000"/>
                </a:solidFill>
              </a:rPr>
              <a:t>Palaeontological evidences</a:t>
            </a:r>
            <a:r>
              <a:rPr lang="en-US" sz="2000"/>
              <a:t>:</a:t>
            </a:r>
          </a:p>
          <a:p>
            <a:pPr marL="342900" indent="-342900">
              <a:buFont typeface="Wingdings" charset="2"/>
              <a:buChar char="n"/>
            </a:pPr>
            <a:r>
              <a:rPr lang="en-US" sz="2000"/>
              <a:t>The most primitive echinoderms recorded in the geo­logical history are that of Cambrian and Ordovician Carpoid echinoderms</a:t>
            </a:r>
          </a:p>
          <a:p>
            <a:pPr marL="342900" indent="-342900">
              <a:buFont typeface="Wingdings" charset="2"/>
              <a:buChar char="n"/>
            </a:pPr>
            <a:r>
              <a:rPr lang="en-US" sz="2000"/>
              <a:t>. Torsten Gislen (1930) assumed that the Carpoid echino­derms might have evolved from tornaria-like creatures which have begun to settle down to lead a sedentary life. The water vascular sys­tem might have developed out of the ciliated grooves of the tornaria-like forms.</a:t>
            </a:r>
          </a:p>
          <a:p>
            <a:pPr marL="342900" indent="-342900">
              <a:buFont typeface="Wingdings" charset="2"/>
              <a:buChar char="n"/>
            </a:pPr>
            <a:r>
              <a:rPr lang="en-US" sz="2000"/>
              <a:t>It has also been claimed that, in the lower Silurian, one of the Carpoid echinoderms had the calyx per­forated by a series of 16 small apertures. </a:t>
            </a:r>
          </a:p>
          <a:p>
            <a:pPr marL="342900" indent="-342900">
              <a:buFont typeface="Wingdings" charset="2"/>
              <a:buChar char="n"/>
            </a:pPr>
            <a:r>
              <a:rPr lang="en-US" sz="2000"/>
              <a:t>These apertures are compared with the gill-slits of Branchiostoma. The carpoid echinoderms constitute a very divergent group and some forms also show a superficial similarity with some pteraspid ostracoderms.</a:t>
            </a:r>
          </a:p>
          <a:p>
            <a:pPr marL="342900" indent="-342900">
              <a:buFont typeface="Wingdings" charset="2"/>
              <a:buChar char="n"/>
            </a:pPr>
            <a:r>
              <a:rPr lang="en-US" sz="2000"/>
              <a:t>R. P. S. Jeffries published a book in 1986 — The Ancestry of Vertebrates. In this book he proposes that vertebrates and other living deuterostomes each originated from a palaeo­zoic fossil group — the calcichordates, which T. Gislen (1930) considered as echinoderms but R. P. S. Jeffries contends that they are chordates</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2" name="Title 1048661"/>
          <p:cNvSpPr>
            <a:spLocks noGrp="1"/>
          </p:cNvSpPr>
          <p:nvPr>
            <p:ph type="ctrTitle"/>
          </p:nvPr>
        </p:nvSpPr>
        <p:spPr>
          <a:xfrm>
            <a:off x="685800" y="37811"/>
            <a:ext cx="7772400" cy="1056265"/>
          </a:xfrm>
        </p:spPr>
        <p:txBody>
          <a:bodyPr>
            <a:normAutofit fontScale="90000"/>
          </a:bodyPr>
          <a:lstStyle/>
          <a:p>
            <a:r>
              <a:rPr lang="en-US"/>
              <a:t>Biochemical evidences</a:t>
            </a:r>
          </a:p>
        </p:txBody>
      </p:sp>
      <p:sp>
        <p:nvSpPr>
          <p:cNvPr id="1048663" name="Subtitle 1048662"/>
          <p:cNvSpPr>
            <a:spLocks noGrp="1"/>
          </p:cNvSpPr>
          <p:nvPr>
            <p:ph type="subTitle" idx="1"/>
          </p:nvPr>
        </p:nvSpPr>
        <p:spPr>
          <a:xfrm>
            <a:off x="-181841" y="1094075"/>
            <a:ext cx="9118023" cy="5734194"/>
          </a:xfrm>
        </p:spPr>
        <p:txBody>
          <a:bodyPr>
            <a:noAutofit/>
          </a:bodyPr>
          <a:lstStyle/>
          <a:p>
            <a:pPr marL="342900" indent="-342900">
              <a:buFont typeface="Wingdings" charset="2"/>
              <a:buChar char="n"/>
            </a:pPr>
            <a:r>
              <a:rPr lang="en-US" sz="2400"/>
              <a:t>The phylogenetic relationship between the echinoderms and the chordates has been shown by biochemical studies also</a:t>
            </a:r>
          </a:p>
          <a:p>
            <a:pPr marL="342900" indent="-342900">
              <a:buFont typeface="Wingdings" charset="2"/>
              <a:buChar char="n"/>
            </a:pPr>
            <a:r>
              <a:rPr lang="en-US" sz="2400"/>
              <a:t>. Most of the non-chordates con­duct energy transfer with arginine phosphate, but ophiuroids, cephalochordates, ascidians and vertebrates use creatine phosphate. </a:t>
            </a:r>
          </a:p>
          <a:p>
            <a:pPr marL="342900" indent="-342900">
              <a:buFont typeface="Wingdings" charset="2"/>
              <a:buChar char="n"/>
            </a:pPr>
            <a:r>
              <a:rPr lang="en-US" sz="2400"/>
              <a:t>The hemichordates and echinoids use both argi­nine phosphate as well as creatine phosphate.</a:t>
            </a:r>
          </a:p>
          <a:p>
            <a:pPr marL="342900" indent="-342900">
              <a:buFont typeface="Wingdings" charset="2"/>
              <a:buChar char="n"/>
            </a:pPr>
            <a:r>
              <a:rPr lang="en-US" sz="2400"/>
              <a:t>J. Needham (1932) has shown the presence of phosphogen as the phosphorus-carrier in the echinoderms and chordates. Wilhelmi (1942) has shown the affinity between the two groups by serological tests. </a:t>
            </a:r>
          </a:p>
          <a:p>
            <a:pPr marL="342900" indent="-342900">
              <a:buFont typeface="Wingdings" charset="2"/>
              <a:buChar char="n"/>
            </a:pPr>
            <a:r>
              <a:rPr lang="en-US" sz="2400"/>
              <a:t>All these isolated bio­chemical studies put weight on the concept of derivation of the chordates from the echino­derms.</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4" name="Title 1048663"/>
          <p:cNvSpPr>
            <a:spLocks noGrp="1"/>
          </p:cNvSpPr>
          <p:nvPr>
            <p:ph type="ctrTitle"/>
          </p:nvPr>
        </p:nvSpPr>
        <p:spPr>
          <a:xfrm>
            <a:off x="685800" y="57294"/>
            <a:ext cx="7772400" cy="1030288"/>
          </a:xfrm>
        </p:spPr>
        <p:txBody>
          <a:bodyPr/>
          <a:lstStyle/>
          <a:p>
            <a:r>
              <a:rPr lang="en-US"/>
              <a:t>Ancestry of Chordates</a:t>
            </a:r>
          </a:p>
        </p:txBody>
      </p:sp>
      <p:sp>
        <p:nvSpPr>
          <p:cNvPr id="1048665" name="Subtitle 1048664"/>
          <p:cNvSpPr>
            <a:spLocks noGrp="1"/>
          </p:cNvSpPr>
          <p:nvPr>
            <p:ph type="subTitle" idx="1"/>
          </p:nvPr>
        </p:nvSpPr>
        <p:spPr>
          <a:xfrm>
            <a:off x="126639" y="1225117"/>
            <a:ext cx="8890723" cy="5980979"/>
          </a:xfrm>
        </p:spPr>
        <p:txBody>
          <a:bodyPr/>
          <a:lstStyle/>
          <a:p>
            <a:pPr marL="457200" indent="-457200">
              <a:buFont typeface="Wingdings" charset="2"/>
              <a:buChar char="n"/>
            </a:pPr>
            <a:r>
              <a:rPr lang="en-US" sz="2800"/>
              <a:t>None of the theories except the echino­derm theory has received attention, no matter how skilfully the theories have been presen­ted.</a:t>
            </a:r>
          </a:p>
          <a:p>
            <a:pPr marL="457200" indent="-457200">
              <a:buFont typeface="Wingdings" charset="2"/>
              <a:buChar char="n"/>
            </a:pPr>
            <a:r>
              <a:rPr lang="en-US" sz="2800"/>
              <a:t> Neither annelids nor arthropods can be regarded as the ancestral form of the chor­dates. An effort to derive a highly specialised group from another highly modified one can never be logical.</a:t>
            </a:r>
          </a:p>
          <a:p>
            <a:pPr marL="457200" indent="-457200">
              <a:buFont typeface="Wingdings" charset="2"/>
              <a:buChar char="n"/>
            </a:pPr>
            <a:r>
              <a:rPr lang="en-US" sz="2800"/>
              <a:t>The natural tendency upper­most today is the recognition of a true rela­tionship between echinoderms and chordates, because the ancestral garment, according to many workers, fits well upon the group.</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7" name="Subtitle 1048666"/>
          <p:cNvSpPr>
            <a:spLocks noGrp="1"/>
          </p:cNvSpPr>
          <p:nvPr>
            <p:ph type="subTitle" idx="1"/>
          </p:nvPr>
        </p:nvSpPr>
        <p:spPr>
          <a:xfrm>
            <a:off x="207818" y="95106"/>
            <a:ext cx="8890506" cy="6688858"/>
          </a:xfrm>
        </p:spPr>
        <p:txBody>
          <a:bodyPr/>
          <a:lstStyle/>
          <a:p>
            <a:r>
              <a:rPr lang="en-US" sz="3200" b="1"/>
              <a:t>Attempts have been made to solve the prob­lem from the following angles:</a:t>
            </a:r>
            <a:endParaRPr lang="en-US" sz="2800" b="1"/>
          </a:p>
          <a:p>
            <a:r>
              <a:rPr lang="zh-CN" altLang="en-US" sz="2800"/>
              <a:t>a</a:t>
            </a:r>
            <a:r>
              <a:rPr lang="en-US" altLang="en-US" sz="2800"/>
              <a:t>)</a:t>
            </a:r>
            <a:r>
              <a:rPr lang="zh-CN" altLang="en-US" sz="2800"/>
              <a:t>. Consideration of relationship in larval organisation.</a:t>
            </a:r>
          </a:p>
          <a:p>
            <a:r>
              <a:rPr lang="zh-CN" altLang="en-US" sz="2800"/>
              <a:t>b</a:t>
            </a:r>
            <a:r>
              <a:rPr lang="en-US" altLang="en-US" sz="2800"/>
              <a:t>)</a:t>
            </a:r>
            <a:r>
              <a:rPr lang="zh-CN" altLang="en-US" sz="2800"/>
              <a:t>Evidences deriving from the morphologi­cal studies.</a:t>
            </a:r>
          </a:p>
          <a:p>
            <a:r>
              <a:rPr lang="zh-CN" altLang="en-US" sz="2800"/>
              <a:t>c</a:t>
            </a:r>
            <a:r>
              <a:rPr lang="en-US" altLang="en-US" sz="2800"/>
              <a:t>)</a:t>
            </a:r>
            <a:r>
              <a:rPr lang="zh-CN" altLang="en-US" sz="2800"/>
              <a:t>Supports from the biochemical experi­mentations.</a:t>
            </a:r>
          </a:p>
          <a:p>
            <a:r>
              <a:rPr lang="zh-CN" altLang="en-US" sz="2800"/>
              <a:t>d.</a:t>
            </a:r>
            <a:r>
              <a:rPr lang="en-US" altLang="en-US" sz="2800"/>
              <a:t>)</a:t>
            </a:r>
            <a:r>
              <a:rPr lang="zh-CN" altLang="en-US" sz="2800"/>
              <a:t> By comparing fossil echinoderms with the fossil chordates.</a:t>
            </a:r>
          </a:p>
          <a:p>
            <a:r>
              <a:rPr lang="zh-CN" altLang="en-US" sz="2800"/>
              <a:t>By setting aside the controversies on this issue, it is accepted by many that the dynamic larval forms of echinoderms hold the key of chordate ancestry. Many workers incline to follow Garstang’s view that the free-swimming auricularian larva by paedomorphosis has given origin to the chordates.</a:t>
            </a:r>
          </a:p>
          <a:p>
            <a:endParaRPr lang="zh-CN" altLang="en-US" sz="2800"/>
          </a:p>
          <a:p>
            <a:endParaRPr lang="zh-CN" altLang="en-US" sz="2800"/>
          </a:p>
          <a:p>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9" name="Subtitle 1048668"/>
          <p:cNvSpPr>
            <a:spLocks noGrp="1"/>
          </p:cNvSpPr>
          <p:nvPr>
            <p:ph type="subTitle" idx="1"/>
          </p:nvPr>
        </p:nvSpPr>
        <p:spPr>
          <a:xfrm>
            <a:off x="64943" y="276947"/>
            <a:ext cx="8955665" cy="6584949"/>
          </a:xfrm>
        </p:spPr>
        <p:txBody>
          <a:bodyPr>
            <a:normAutofit fontScale="95833" lnSpcReduction="20000"/>
          </a:bodyPr>
          <a:lstStyle/>
          <a:p>
            <a:pPr marL="457200" indent="-457200">
              <a:buFont typeface="Wingdings" charset="2"/>
              <a:buChar char="n"/>
            </a:pPr>
            <a:r>
              <a:rPr lang="en-US" sz="2800"/>
              <a:t>But no convinc­ing evidence is ready at hand to explain the process of such transformation. Barrington (1965) and many other workers do not accept the emergence of the chordates directly from the echinoderms. </a:t>
            </a:r>
          </a:p>
          <a:p>
            <a:pPr marL="457200" indent="-457200">
              <a:buFont typeface="Wingdings" charset="2"/>
              <a:buChar char="n"/>
            </a:pPr>
            <a:r>
              <a:rPr lang="en-US" sz="2800"/>
              <a:t>According to Barrington the members of the Deuterostomia (Echinodermata, Pogonophora, Invertebrate chordates and Vertebrata) have originated from a com­mon ancestor (Fig. 4.7) having:</a:t>
            </a:r>
          </a:p>
          <a:p>
            <a:r>
              <a:rPr lang="en-US" sz="2800"/>
              <a:t>i. Bilaterally symmetrical body,</a:t>
            </a:r>
          </a:p>
          <a:p>
            <a:r>
              <a:rPr lang="en-US" sz="2800"/>
              <a:t>ii. Sessile or semi-sessile habit,</a:t>
            </a:r>
          </a:p>
          <a:p>
            <a:r>
              <a:rPr lang="en-US" sz="2800"/>
              <a:t>iii. Tripartite body and coelom,</a:t>
            </a:r>
          </a:p>
          <a:p>
            <a:r>
              <a:rPr lang="en-US" sz="2800"/>
              <a:t>iv. Coelom with coelomopores,</a:t>
            </a:r>
          </a:p>
          <a:p>
            <a:r>
              <a:rPr lang="en-US" sz="2800"/>
              <a:t>v. External food collection and</a:t>
            </a:r>
          </a:p>
          <a:p>
            <a:r>
              <a:rPr lang="en-US" sz="2800"/>
              <a:t>vi. Ciliated larval form.</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Picture 2097152"/>
          <p:cNvPicPr>
            <a:picLocks/>
          </p:cNvPicPr>
          <p:nvPr/>
        </p:nvPicPr>
        <p:blipFill>
          <a:blip r:embed="rId2"/>
          <a:stretch>
            <a:fillRect/>
          </a:stretch>
        </p:blipFill>
        <p:spPr>
          <a:xfrm>
            <a:off x="519546" y="1097540"/>
            <a:ext cx="8104908" cy="466292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4" name="Title 1048673"/>
          <p:cNvSpPr>
            <a:spLocks noGrp="1"/>
          </p:cNvSpPr>
          <p:nvPr>
            <p:ph type="ctrTitle"/>
          </p:nvPr>
        </p:nvSpPr>
        <p:spPr/>
        <p:txBody>
          <a:bodyPr/>
          <a:lstStyle/>
          <a:p>
            <a:endParaRPr lang="en-US"/>
          </a:p>
        </p:txBody>
      </p:sp>
      <p:sp>
        <p:nvSpPr>
          <p:cNvPr id="1048675" name="Subtitle 1048674"/>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8" name="Subtitle 1048647"/>
          <p:cNvSpPr>
            <a:spLocks noGrp="1"/>
          </p:cNvSpPr>
          <p:nvPr>
            <p:ph type="subTitle" idx="1"/>
          </p:nvPr>
        </p:nvSpPr>
        <p:spPr>
          <a:xfrm rot="21600000">
            <a:off x="-243305" y="-32621"/>
            <a:ext cx="9293369" cy="6844084"/>
          </a:xfrm>
        </p:spPr>
        <p:txBody>
          <a:bodyPr>
            <a:noAutofit/>
          </a:bodyPr>
          <a:lstStyle/>
          <a:p>
            <a:r>
              <a:rPr lang="en-US" sz="3200" b="1"/>
              <a:t>Biological Organisation</a:t>
            </a:r>
            <a:r>
              <a:rPr lang="en-US" sz="2400"/>
              <a:t>:</a:t>
            </a:r>
          </a:p>
          <a:p>
            <a:r>
              <a:rPr lang="en-US" sz="2400"/>
              <a:t>The chordates constitute a very large group which includes the invertebrate chor­dates and vertebrates. They possess some identifying features. These features are again repeated to draw parallelism between the vertebrates and the non-chordates in the phylogenetic discussion of the vertebrates.</a:t>
            </a:r>
          </a:p>
          <a:p>
            <a:pPr marL="342900" indent="-342900">
              <a:buFont typeface="Wingdings" charset="2"/>
              <a:buChar char="n"/>
            </a:pPr>
            <a:r>
              <a:rPr lang="en-US" sz="2800" b="1"/>
              <a:t>These features :</a:t>
            </a:r>
            <a:endParaRPr lang="en-US" sz="2400"/>
          </a:p>
          <a:p>
            <a:pPr marL="342900" indent="-342900">
              <a:buFont typeface="Wingdings" charset="2"/>
              <a:buChar char="n"/>
            </a:pPr>
            <a:r>
              <a:rPr lang="en-US" sz="2400"/>
              <a:t>     Body is bilaterally symmetrical.</a:t>
            </a:r>
          </a:p>
          <a:p>
            <a:pPr marL="342900" indent="-342900">
              <a:buFont typeface="Wingdings" charset="2"/>
              <a:buChar char="n"/>
            </a:pPr>
            <a:r>
              <a:rPr lang="en-US" sz="2400"/>
              <a:t>. A dorsal tubular nerve cord is present. The anterior part becomes specialised into a brain in the vertebrates.</a:t>
            </a:r>
          </a:p>
          <a:p>
            <a:pPr marL="342900" indent="-342900">
              <a:buFont typeface="Wingdings" charset="2"/>
              <a:buChar char="n"/>
            </a:pPr>
            <a:r>
              <a:rPr lang="en-US" sz="2400"/>
              <a:t> Notochord is present at least in some stage of life-history.</a:t>
            </a:r>
          </a:p>
          <a:p>
            <a:pPr marL="342900" indent="-342900">
              <a:buFont typeface="Wingdings" charset="2"/>
              <a:buChar char="n"/>
            </a:pPr>
            <a:r>
              <a:rPr lang="en-US" sz="2400"/>
              <a:t> The pharynx is perforated by gill-slits.The coelom is enterocoelous in origin.</a:t>
            </a:r>
          </a:p>
          <a:p>
            <a:pPr marL="342900" indent="-342900">
              <a:buFont typeface="Wingdings" charset="2"/>
              <a:buChar char="n"/>
            </a:pPr>
            <a:r>
              <a:rPr lang="en-US" sz="2400"/>
              <a:t>Cephalization is well-marked.Metamerism is present.</a:t>
            </a:r>
          </a:p>
          <a:p>
            <a:pPr marL="342900" indent="-342900">
              <a:buFont typeface="Wingdings" charset="2"/>
              <a:buChar char="n"/>
            </a:pPr>
            <a:r>
              <a:rPr lang="en-US" sz="2400"/>
              <a:t> A pulsating organ or heart is present in the ventral side of the body.</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3" name="Subtitle 1048672"/>
          <p:cNvSpPr>
            <a:spLocks noGrp="1"/>
          </p:cNvSpPr>
          <p:nvPr>
            <p:ph type="subTitle" idx="1"/>
          </p:nvPr>
        </p:nvSpPr>
        <p:spPr>
          <a:xfrm>
            <a:off x="155862" y="127578"/>
            <a:ext cx="8832274" cy="6669289"/>
          </a:xfrm>
        </p:spPr>
        <p:txBody>
          <a:bodyPr>
            <a:normAutofit fontScale="95833" lnSpcReduction="20000"/>
          </a:bodyPr>
          <a:lstStyle/>
          <a:p>
            <a:r>
              <a:rPr lang="en-US" sz="2800" b="1"/>
              <a:t>Branchiostoma ancestry</a:t>
            </a:r>
            <a:r>
              <a:rPr lang="en-US" sz="2800"/>
              <a:t>:</a:t>
            </a:r>
          </a:p>
          <a:p>
            <a:r>
              <a:rPr lang="en-US" sz="2800"/>
              <a:t>The theory of the origin of vertebrates from Branchiostoma appears to be convincing, because it fulfils the theoretical definition of a typical chordate organisation. Special emphasis has been put on the presence of notochord, dorsal tubular nerve cord and the pharyngeal gill-slits.</a:t>
            </a:r>
          </a:p>
          <a:p>
            <a:r>
              <a:rPr lang="en-US" sz="2800"/>
              <a:t>For this reason it was believed that Branchiostoma has channelized the line of vertebrate evolution .</a:t>
            </a:r>
            <a:endParaRPr lang="en-US"/>
          </a:p>
          <a:p>
            <a:r>
              <a:rPr lang="en-US" sz="2800" b="1"/>
              <a:t>Both of them possess the following common characteristics</a:t>
            </a:r>
            <a:endParaRPr lang="en-US" b="1"/>
          </a:p>
          <a:p>
            <a:pPr marL="342900" indent="-342900">
              <a:buFont typeface="Wingdings" charset="2"/>
              <a:buChar char="n"/>
            </a:pPr>
            <a:r>
              <a:rPr lang="en-US" b="1"/>
              <a:t>V’-shaped myotomes.</a:t>
            </a:r>
          </a:p>
          <a:p>
            <a:pPr marL="342900" indent="-342900">
              <a:buFont typeface="Wingdings" charset="2"/>
              <a:buChar char="n"/>
            </a:pPr>
            <a:r>
              <a:rPr lang="en-US" b="1"/>
              <a:t>Oral hood.</a:t>
            </a:r>
          </a:p>
          <a:p>
            <a:pPr marL="342900" indent="-342900">
              <a:buFont typeface="Wingdings" charset="2"/>
              <a:buChar char="n"/>
            </a:pPr>
            <a:r>
              <a:rPr lang="en-US" b="1"/>
              <a:t> Continuous dorsal fin.</a:t>
            </a:r>
          </a:p>
          <a:p>
            <a:pPr marL="342900" indent="-342900">
              <a:buFont typeface="Wingdings" charset="2"/>
              <a:buChar char="n"/>
            </a:pPr>
            <a:r>
              <a:rPr lang="en-US" b="1"/>
              <a:t>Velum and velar tentacles.</a:t>
            </a:r>
          </a:p>
          <a:p>
            <a:pPr marL="342900" indent="-342900">
              <a:buFont typeface="Wingdings" charset="2"/>
              <a:buChar char="n"/>
            </a:pPr>
            <a:r>
              <a:rPr lang="en-US" b="1"/>
              <a:t>Endostyle.</a:t>
            </a:r>
          </a:p>
          <a:p>
            <a:endParaRPr lang="zh-CN" altLang="en-US"/>
          </a:p>
          <a:p>
            <a:endParaRPr lang="zh-CN" altLang="en-US"/>
          </a:p>
          <a:p>
            <a:endParaRPr lang="zh-CN" altLang="en-US"/>
          </a:p>
          <a:p>
            <a:endParaRPr lang="zh-CN"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Title 1048648"/>
          <p:cNvSpPr>
            <a:spLocks noGrp="1"/>
          </p:cNvSpPr>
          <p:nvPr>
            <p:ph type="ctrTitle"/>
          </p:nvPr>
        </p:nvSpPr>
        <p:spPr>
          <a:xfrm>
            <a:off x="685800" y="187181"/>
            <a:ext cx="7772400" cy="738042"/>
          </a:xfrm>
        </p:spPr>
        <p:txBody>
          <a:bodyPr>
            <a:normAutofit fontScale="90000"/>
          </a:bodyPr>
          <a:lstStyle/>
          <a:p>
            <a:r>
              <a:rPr lang="en-US"/>
              <a:t>Ancestry of Vertebrates:</a:t>
            </a:r>
          </a:p>
        </p:txBody>
      </p:sp>
      <p:sp>
        <p:nvSpPr>
          <p:cNvPr id="1048650" name="Subtitle 1048649"/>
          <p:cNvSpPr>
            <a:spLocks noGrp="1"/>
          </p:cNvSpPr>
          <p:nvPr>
            <p:ph type="subTitle" idx="1"/>
          </p:nvPr>
        </p:nvSpPr>
        <p:spPr>
          <a:xfrm>
            <a:off x="139627" y="1396566"/>
            <a:ext cx="8864745" cy="5461433"/>
          </a:xfrm>
        </p:spPr>
        <p:txBody>
          <a:bodyPr/>
          <a:lstStyle/>
          <a:p>
            <a:endParaRPr lang="en-US" sz="2800"/>
          </a:p>
          <a:p>
            <a:endParaRPr lang="en-US" sz="2800"/>
          </a:p>
          <a:p>
            <a:pPr marL="457200" indent="-457200">
              <a:buFont typeface="Wingdings" charset="2"/>
              <a:buChar char="n"/>
            </a:pPr>
            <a:r>
              <a:rPr lang="en-US" sz="2800"/>
              <a:t>Similarities existing between some non­-chordates and the chordates have led to the enunciation of several theories on the origin of vertebrates</a:t>
            </a:r>
            <a:endParaRPr lang="en-US"/>
          </a:p>
          <a:p>
            <a:pPr marL="457200" indent="-457200">
              <a:buFont typeface="Wingdings" charset="2"/>
              <a:buChar char="n"/>
            </a:pPr>
            <a:r>
              <a:rPr lang="en-US" sz="2800"/>
              <a:t>. All these theories postulate that the vertebrates originated either directly from some non-chordates or through the interven­tion of some invertebrate chordates.</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Title 1048650"/>
          <p:cNvSpPr>
            <a:spLocks noGrp="1"/>
          </p:cNvSpPr>
          <p:nvPr>
            <p:ph type="ctrTitle"/>
          </p:nvPr>
        </p:nvSpPr>
        <p:spPr>
          <a:xfrm>
            <a:off x="685800" y="246372"/>
            <a:ext cx="7772400" cy="822741"/>
          </a:xfrm>
        </p:spPr>
        <p:txBody>
          <a:bodyPr>
            <a:normAutofit fontScale="90000"/>
          </a:bodyPr>
          <a:lstStyle/>
          <a:p>
            <a:r>
              <a:rPr lang="en-US"/>
              <a:t>Coelenterate theory:</a:t>
            </a:r>
          </a:p>
        </p:txBody>
      </p:sp>
      <p:sp>
        <p:nvSpPr>
          <p:cNvPr id="1048652" name="Subtitle 1048651"/>
          <p:cNvSpPr>
            <a:spLocks noGrp="1"/>
          </p:cNvSpPr>
          <p:nvPr>
            <p:ph type="subTitle" idx="1"/>
          </p:nvPr>
        </p:nvSpPr>
        <p:spPr>
          <a:xfrm rot="30338">
            <a:off x="207435" y="1497846"/>
            <a:ext cx="8799526" cy="5380801"/>
          </a:xfrm>
        </p:spPr>
        <p:txBody>
          <a:bodyPr/>
          <a:lstStyle/>
          <a:p>
            <a:pPr marL="342900" indent="-342900">
              <a:buFont typeface="Wingdings" charset="2"/>
              <a:buChar char="n"/>
            </a:pPr>
            <a:r>
              <a:rPr lang="en-US" sz="2400"/>
              <a:t>Masterman (1897) has advocated that the bilateral symmetry and the triploblastic condition of the earlier stages of Branchiostoma have been derived from some round coelenterates. Such an idea has yiel­ded no solution to the problem.</a:t>
            </a:r>
          </a:p>
          <a:p>
            <a:endParaRPr lang="en-US" sz="2400"/>
          </a:p>
          <a:p>
            <a:pPr marL="342900" indent="-342900">
              <a:buFont typeface="Wingdings" charset="2"/>
              <a:buChar char="n"/>
            </a:pPr>
            <a:r>
              <a:rPr lang="en-US" sz="2400"/>
              <a:t>The coelen­terates stand at a very lower level of metazoan grade of organisation and the attempt to advocate the emergence of the chordates directly from such a slowly organised group seems to be unjustified</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3" name="Title 1048652"/>
          <p:cNvSpPr>
            <a:spLocks noGrp="1"/>
          </p:cNvSpPr>
          <p:nvPr>
            <p:ph type="ctrTitle"/>
          </p:nvPr>
        </p:nvSpPr>
        <p:spPr>
          <a:xfrm rot="21600000">
            <a:off x="685797" y="75682"/>
            <a:ext cx="7772400" cy="946956"/>
          </a:xfrm>
        </p:spPr>
        <p:txBody>
          <a:bodyPr>
            <a:normAutofit fontScale="90000"/>
          </a:bodyPr>
          <a:lstStyle/>
          <a:p>
            <a:r>
              <a:rPr lang="en-US"/>
              <a:t>Nemertean worm theory:</a:t>
            </a:r>
          </a:p>
        </p:txBody>
      </p:sp>
      <p:sp>
        <p:nvSpPr>
          <p:cNvPr id="1048654" name="Subtitle 1048653"/>
          <p:cNvSpPr>
            <a:spLocks noGrp="1"/>
          </p:cNvSpPr>
          <p:nvPr>
            <p:ph type="subTitle" idx="1"/>
          </p:nvPr>
        </p:nvSpPr>
        <p:spPr>
          <a:xfrm>
            <a:off x="129886" y="1082242"/>
            <a:ext cx="8929688" cy="5721206"/>
          </a:xfrm>
        </p:spPr>
        <p:txBody>
          <a:bodyPr>
            <a:normAutofit fontScale="91667" lnSpcReduction="20000"/>
          </a:bodyPr>
          <a:lstStyle/>
          <a:p>
            <a:pPr marL="457200" indent="-457200">
              <a:buFont typeface="Wingdings" charset="2"/>
              <a:buChar char="n"/>
            </a:pPr>
            <a:r>
              <a:rPr lang="en-US" sz="2800"/>
              <a:t>The idea of the origin of the chordates from the nemertean worm was advanced by Hubrecht in 1887. He put forward the follow­ing arguments in support of his contention.</a:t>
            </a:r>
          </a:p>
          <a:p>
            <a:r>
              <a:rPr lang="en-US" sz="2800" b="1"/>
              <a:t>These are</a:t>
            </a:r>
            <a:r>
              <a:rPr lang="en-US" sz="2800"/>
              <a:t>:</a:t>
            </a:r>
          </a:p>
          <a:p>
            <a:pPr marL="457200" indent="-457200">
              <a:buFont typeface="Wingdings" charset="2"/>
              <a:buChar char="n"/>
            </a:pPr>
            <a:r>
              <a:rPr lang="en-US" sz="2800"/>
              <a:t>The long proboscis with its sheath in nemertean worm can be regarded as the primal source of the notochord.</a:t>
            </a:r>
          </a:p>
          <a:p>
            <a:pPr marL="457200" indent="-457200">
              <a:buFont typeface="Wingdings" charset="2"/>
              <a:buChar char="n"/>
            </a:pPr>
            <a:r>
              <a:rPr lang="en-US" sz="2800"/>
              <a:t> The lateral blood vessels of the nemertean worm have shifted their positions to become the dorsal and ventral vessels of the chordates.</a:t>
            </a:r>
            <a:endParaRPr lang="en-US"/>
          </a:p>
          <a:p>
            <a:pPr marL="457200" indent="-457200">
              <a:buFont typeface="Wingdings" charset="2"/>
              <a:buChar char="n"/>
            </a:pPr>
            <a:r>
              <a:rPr lang="en-US"/>
              <a:t>Few apertures in the nemertean worm are compared with the gill-slits.</a:t>
            </a:r>
          </a:p>
          <a:p>
            <a:pPr marL="457200" indent="-457200">
              <a:buFont typeface="Wingdings" charset="2"/>
              <a:buChar char="n"/>
            </a:pPr>
            <a:r>
              <a:rPr lang="en-US"/>
              <a:t> The mode of development of the photo­sensitive cells is similar.</a:t>
            </a:r>
          </a:p>
          <a:p>
            <a:pPr marL="457200" indent="-457200">
              <a:buFont typeface="Wingdings" charset="2"/>
              <a:buChar char="n"/>
            </a:pPr>
            <a:r>
              <a:rPr lang="en-US" b="1"/>
              <a:t>Remarks:---All the points of homology cannot be proved by scientific studies. Because of the lack of evidences and of the existence of wide struc­tural diversities, the nemertean worm concept on the origin of chordate cannot be approved.</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5" name="Title 1048654"/>
          <p:cNvSpPr>
            <a:spLocks noGrp="1"/>
          </p:cNvSpPr>
          <p:nvPr>
            <p:ph type="ctrTitle"/>
          </p:nvPr>
        </p:nvSpPr>
        <p:spPr>
          <a:xfrm>
            <a:off x="685800" y="284595"/>
            <a:ext cx="7772400" cy="700196"/>
          </a:xfrm>
        </p:spPr>
        <p:txBody>
          <a:bodyPr>
            <a:noAutofit/>
          </a:bodyPr>
          <a:lstStyle/>
          <a:p>
            <a:r>
              <a:rPr lang="en-US" sz="3600"/>
              <a:t>The probable line of ancestry is as follows:</a:t>
            </a:r>
            <a:endParaRPr lang="en-US"/>
          </a:p>
        </p:txBody>
      </p:sp>
      <p:sp>
        <p:nvSpPr>
          <p:cNvPr id="1048656" name="Subtitle 1048655"/>
          <p:cNvSpPr>
            <a:spLocks noGrp="1"/>
          </p:cNvSpPr>
          <p:nvPr>
            <p:ph type="subTitle" idx="1"/>
          </p:nvPr>
        </p:nvSpPr>
        <p:spPr>
          <a:xfrm>
            <a:off x="45459" y="1380981"/>
            <a:ext cx="9085553" cy="5175682"/>
          </a:xfrm>
        </p:spPr>
        <p:txBody>
          <a:bodyPr>
            <a:normAutofit fontScale="91667" lnSpcReduction="20000"/>
          </a:bodyPr>
          <a:lstStyle/>
          <a:p>
            <a:r>
              <a:rPr lang="en-US" sz="2800" b="1">
                <a:solidFill>
                  <a:srgbClr val="0000FF"/>
                </a:solidFill>
              </a:rPr>
              <a:t>Limulus à Eurypterids à Ostracoderms</a:t>
            </a:r>
          </a:p>
          <a:p>
            <a:pPr marL="342900" indent="-342900">
              <a:buFont typeface="Wingdings" charset="2"/>
              <a:buChar char="n"/>
            </a:pPr>
            <a:r>
              <a:rPr lang="en-US" sz="2400"/>
              <a:t>Patten wanted to show striking similari­ties between the heart and the arterial system of Limulus and the vertebrates. </a:t>
            </a:r>
          </a:p>
          <a:p>
            <a:pPr marL="342900" indent="-342900">
              <a:buFont typeface="Wingdings" charset="2"/>
              <a:buChar char="n"/>
            </a:pPr>
            <a:r>
              <a:rPr lang="en-US" sz="2400"/>
              <a:t>The fused cephalothoracic ganglionic mass of arachnid is comparable to the brain and cranial nerves of vertebrates. The ‘endocranium’ (sternum which protects the central ganglionic nerve complex) of Limulus resembles the primitive vertebrate cranium.</a:t>
            </a:r>
          </a:p>
          <a:p>
            <a:pPr marL="342900" indent="-342900">
              <a:buFont typeface="Wingdings" charset="2"/>
              <a:buChar char="n"/>
            </a:pPr>
            <a:r>
              <a:rPr lang="en-US" sz="2400"/>
              <a:t>Special sense organs, specially the eyes, are comparable. </a:t>
            </a:r>
            <a:endParaRPr lang="en-US"/>
          </a:p>
          <a:p>
            <a:pPr marL="342900" indent="-342900">
              <a:buFont typeface="Wingdings" charset="2"/>
              <a:buChar char="n"/>
            </a:pPr>
            <a:r>
              <a:rPr lang="en-US" sz="2400"/>
              <a:t>Gaskell has carried the theory to the extreme by assuming that the original digestive system of arachnid has been converted into the nervous system of the vertebrates and the digestive system has been formed anew. </a:t>
            </a:r>
            <a:endParaRPr lang="en-US"/>
          </a:p>
          <a:p>
            <a:pPr marL="342900" indent="-342900">
              <a:buFont typeface="Wingdings" charset="2"/>
              <a:buChar char="n"/>
            </a:pPr>
            <a:r>
              <a:rPr lang="en-US" sz="2400"/>
              <a:t>The eurypterids and the ostracoderms have many superficial similarities, particularly in the general arrangement of the plates and head</a:t>
            </a:r>
            <a:r>
              <a:rPr lang="en-US"/>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Title 1048656"/>
          <p:cNvSpPr>
            <a:spLocks noGrp="1"/>
          </p:cNvSpPr>
          <p:nvPr>
            <p:ph type="ctrTitle"/>
          </p:nvPr>
        </p:nvSpPr>
        <p:spPr>
          <a:xfrm>
            <a:off x="685800" y="0"/>
            <a:ext cx="7772400" cy="1016571"/>
          </a:xfrm>
        </p:spPr>
        <p:txBody>
          <a:bodyPr/>
          <a:lstStyle/>
          <a:p>
            <a:r>
              <a:rPr lang="en-US"/>
              <a:t>Echinoderm theory:</a:t>
            </a:r>
          </a:p>
        </p:txBody>
      </p:sp>
      <p:sp>
        <p:nvSpPr>
          <p:cNvPr id="1048658" name="Subtitle 1048657"/>
          <p:cNvSpPr>
            <a:spLocks noGrp="1"/>
          </p:cNvSpPr>
          <p:nvPr>
            <p:ph type="subTitle" idx="1"/>
          </p:nvPr>
        </p:nvSpPr>
        <p:spPr>
          <a:xfrm>
            <a:off x="142875" y="1082242"/>
            <a:ext cx="8890388" cy="5751954"/>
          </a:xfrm>
        </p:spPr>
        <p:txBody>
          <a:bodyPr>
            <a:normAutofit fontScale="91667" lnSpcReduction="20000"/>
          </a:bodyPr>
          <a:lstStyle/>
          <a:p>
            <a:pPr marL="342900" indent="-342900">
              <a:buFont typeface="Arial"/>
              <a:buChar char="•"/>
            </a:pPr>
            <a:r>
              <a:rPr lang="en-US"/>
              <a:t>Of all the theories discussed so far, the Echinoderm theory on the origin of chordates needs consideration. Many investigators have put forward the following evidences from various considerations to establish the view that the chordates have originated directly from the echinoderms:</a:t>
            </a:r>
          </a:p>
          <a:p>
            <a:r>
              <a:rPr lang="zh-CN" altLang="en-US" sz="2800" b="1"/>
              <a:t>Anatomical evidences</a:t>
            </a:r>
            <a:r>
              <a:rPr lang="zh-CN" altLang="en-US"/>
              <a:t>:</a:t>
            </a:r>
          </a:p>
          <a:p>
            <a:pPr marL="342900" indent="-342900">
              <a:buFont typeface="Arial"/>
              <a:buChar char="•"/>
            </a:pPr>
            <a:r>
              <a:rPr lang="zh-CN" altLang="en-US"/>
              <a:t>The most impor­tant anatomical similarity lies in the presence of mesodermal skeleton in both the echino­derms and chordates. The nervous system in hemichordates resembles very closely that of the echinoderms. In both the cases the ner­vous layer is present at the basal part of the epidermis.</a:t>
            </a:r>
          </a:p>
          <a:p>
            <a:r>
              <a:rPr lang="zh-CN" altLang="en-US" sz="2800" b="1"/>
              <a:t>Embryological evidences</a:t>
            </a:r>
            <a:r>
              <a:rPr lang="zh-CN" altLang="en-US"/>
              <a:t>:</a:t>
            </a:r>
          </a:p>
          <a:p>
            <a:pPr marL="342900" indent="-342900">
              <a:buFont typeface="Arial"/>
              <a:buChar char="•"/>
            </a:pPr>
            <a:r>
              <a:rPr lang="zh-CN" altLang="en-US"/>
              <a:t>The Tornaria larva of Balanoglossus and the larvae of Echinodermata exhibit close similarity (Fig. 4.5). Because of the resemblances, Johannes Muller and Bateson suggested that the Tornaria larva and the Dipleurula larva have evolved from a common ancestral source.</a:t>
            </a:r>
          </a:p>
          <a:p>
            <a:endParaRPr lang="zh-CN" altLang="en-US"/>
          </a:p>
          <a:p>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2" name="Picture 2097151"/>
          <p:cNvPicPr>
            <a:picLocks/>
          </p:cNvPicPr>
          <p:nvPr/>
        </p:nvPicPr>
        <p:blipFill>
          <a:blip r:embed="rId2"/>
          <a:stretch>
            <a:fillRect/>
          </a:stretch>
        </p:blipFill>
        <p:spPr>
          <a:xfrm>
            <a:off x="1925374" y="0"/>
            <a:ext cx="5747853"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1482</Words>
  <Application>Microsoft Office PowerPoint</Application>
  <PresentationFormat>On-screen Show (4:3)</PresentationFormat>
  <Paragraphs>84</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宋体</vt:lpstr>
      <vt:lpstr>Arial</vt:lpstr>
      <vt:lpstr>Calibri</vt:lpstr>
      <vt:lpstr>Calibri Light</vt:lpstr>
      <vt:lpstr>Wingdings</vt:lpstr>
      <vt:lpstr>Office Theme</vt:lpstr>
      <vt:lpstr>Origin of Vertebrates:</vt:lpstr>
      <vt:lpstr>PowerPoint Presentation</vt:lpstr>
      <vt:lpstr>PowerPoint Presentation</vt:lpstr>
      <vt:lpstr>Ancestry of Vertebrates:</vt:lpstr>
      <vt:lpstr>Coelenterate theory:</vt:lpstr>
      <vt:lpstr>Nemertean worm theory:</vt:lpstr>
      <vt:lpstr>The probable line of ancestry is as follows:</vt:lpstr>
      <vt:lpstr>Echinoderm theory:</vt:lpstr>
      <vt:lpstr>PowerPoint Presentation</vt:lpstr>
      <vt:lpstr>PowerPoint Presentation</vt:lpstr>
      <vt:lpstr>Biochemical evidences</vt:lpstr>
      <vt:lpstr>Ancestry of Chordates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Origin of Vertebrates:</dc:title>
  <dc:creator>RMX1825</dc:creator>
  <cp:lastModifiedBy>hp</cp:lastModifiedBy>
  <cp:revision>1</cp:revision>
  <dcterms:created xsi:type="dcterms:W3CDTF">2015-05-11T22:30:45Z</dcterms:created>
  <dcterms:modified xsi:type="dcterms:W3CDTF">2023-02-24T06:19:59Z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065a92dab1ba42e1b12370e164b867e7</vt:lpwstr>
  </property>
</Properties>
</file>