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8"/>
  </p:notesMasterIdLst>
  <p:sldIdLst>
    <p:sldId id="257" r:id="rId4"/>
    <p:sldId id="259" r:id="rId5"/>
    <p:sldId id="260" r:id="rId6"/>
    <p:sldId id="261" r:id="rId7"/>
    <p:sldId id="283" r:id="rId9"/>
    <p:sldId id="285" r:id="rId10"/>
    <p:sldId id="288" r:id="rId11"/>
    <p:sldId id="286" r:id="rId12"/>
    <p:sldId id="284" r:id="rId13"/>
    <p:sldId id="271" r:id="rId14"/>
    <p:sldId id="262" r:id="rId15"/>
    <p:sldId id="263" r:id="rId16"/>
    <p:sldId id="264" r:id="rId17"/>
    <p:sldId id="265" r:id="rId18"/>
    <p:sldId id="266" r:id="rId19"/>
    <p:sldId id="267" r:id="rId20"/>
    <p:sldId id="269" r:id="rId21"/>
    <p:sldId id="270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919" autoAdjust="0"/>
  </p:normalViewPr>
  <p:slideViewPr>
    <p:cSldViewPr>
      <p:cViewPr varScale="1">
        <p:scale>
          <a:sx n="63" d="100"/>
          <a:sy n="63" d="100"/>
        </p:scale>
        <p:origin x="159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CEACF-80FB-4F63-B2D8-FC1DC405C617}" type="datetimeFigureOut">
              <a:rPr lang="en-IN" smtClean="0"/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96C15-B3E6-44D5-9749-6FE8AA0C15E7}" type="slidenum">
              <a:rPr lang="en-IN" smtClean="0"/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96C15-B3E6-44D5-9749-6FE8AA0C15E7}" type="slidenum">
              <a:rPr lang="en-IN" smtClean="0"/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96C15-B3E6-44D5-9749-6FE8AA0C15E7}" type="slidenum">
              <a:rPr lang="en-IN" smtClean="0"/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96C15-B3E6-44D5-9749-6FE8AA0C15E7}" type="slidenum">
              <a:rPr lang="en-IN" smtClean="0"/>
            </a:fld>
            <a:endParaRPr lang="en-I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96C15-B3E6-44D5-9749-6FE8AA0C15E7}" type="slidenum">
              <a:rPr lang="en-IN" smtClean="0"/>
            </a:fld>
            <a:endParaRPr lang="en-I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96C15-B3E6-44D5-9749-6FE8AA0C15E7}" type="slidenum">
              <a:rPr lang="en-IN" smtClean="0"/>
            </a:fld>
            <a:endParaRPr lang="en-I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96C15-B3E6-44D5-9749-6FE8AA0C15E7}" type="slidenum">
              <a:rPr lang="en-IN" smtClean="0"/>
            </a:fld>
            <a:endParaRPr lang="en-I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96C15-B3E6-44D5-9749-6FE8AA0C15E7}" type="slidenum">
              <a:rPr lang="en-IN" smtClean="0"/>
            </a:fld>
            <a:endParaRPr lang="en-I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96C15-B3E6-44D5-9749-6FE8AA0C15E7}" type="slidenum">
              <a:rPr lang="en-IN" smtClean="0"/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06BBC-6BB0-4D22-AD55-CFB98EAD3AA7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CDE8E-44F2-4884-9A46-4EB6E3931A37}" type="slidenum">
              <a:rPr lang="en-IN" smtClean="0"/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000"/>
    </mc:Choice>
    <mc:Fallback>
      <p:transition spd="slow" advTm="2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06BBC-6BB0-4D22-AD55-CFB98EAD3AA7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CDE8E-44F2-4884-9A46-4EB6E3931A37}" type="slidenum">
              <a:rPr lang="en-IN" smtClean="0"/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000"/>
    </mc:Choice>
    <mc:Fallback>
      <p:transition spd="slow" advTm="2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06BBC-6BB0-4D22-AD55-CFB98EAD3AA7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CDE8E-44F2-4884-9A46-4EB6E3931A37}" type="slidenum">
              <a:rPr lang="en-IN" smtClean="0"/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000"/>
    </mc:Choice>
    <mc:Fallback>
      <p:transition spd="slow" advTm="25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A47FA-3500-4030-8547-8092F0FB9196}" type="slidenum">
              <a:rPr lang="en-GB">
                <a:solidFill>
                  <a:srgbClr val="000000"/>
                </a:solidFill>
              </a:rPr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000"/>
    </mc:Choice>
    <mc:Fallback>
      <p:transition spd="slow" advTm="25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D22029-BC82-4A7E-9C67-92D4B3018C62}" type="slidenum">
              <a:rPr lang="en-GB">
                <a:solidFill>
                  <a:srgbClr val="000000"/>
                </a:solidFill>
              </a:rPr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000"/>
    </mc:Choice>
    <mc:Fallback>
      <p:transition spd="slow" advTm="25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103BC-4800-47B8-B68F-450DC7BB0B5E}" type="slidenum">
              <a:rPr lang="en-GB">
                <a:solidFill>
                  <a:srgbClr val="000000"/>
                </a:solidFill>
              </a:rPr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000"/>
    </mc:Choice>
    <mc:Fallback>
      <p:transition spd="slow" advTm="25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ADB88-4662-43DE-AF98-AF6A781B3396}" type="slidenum">
              <a:rPr lang="en-GB">
                <a:solidFill>
                  <a:srgbClr val="000000"/>
                </a:solidFill>
              </a:rPr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000"/>
    </mc:Choice>
    <mc:Fallback>
      <p:transition spd="slow" advTm="25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533630-7C23-4551-BE09-AED1184C8039}" type="slidenum">
              <a:rPr lang="en-GB">
                <a:solidFill>
                  <a:srgbClr val="000000"/>
                </a:solidFill>
              </a:rPr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000"/>
    </mc:Choice>
    <mc:Fallback>
      <p:transition spd="slow" advTm="25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B30F0B-181D-4BA3-8710-12B0F133FBE4}" type="slidenum">
              <a:rPr lang="en-GB">
                <a:solidFill>
                  <a:srgbClr val="000000"/>
                </a:solidFill>
              </a:rPr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000"/>
    </mc:Choice>
    <mc:Fallback>
      <p:transition spd="slow" advTm="25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A9FC9-906D-460F-8CB2-8D83CF1C61D8}" type="slidenum">
              <a:rPr lang="en-GB">
                <a:solidFill>
                  <a:srgbClr val="000000"/>
                </a:solidFill>
              </a:rPr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000"/>
    </mc:Choice>
    <mc:Fallback>
      <p:transition spd="slow" advTm="25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7FDB2-5298-43AB-B36D-2B103007C025}" type="slidenum">
              <a:rPr lang="en-GB">
                <a:solidFill>
                  <a:srgbClr val="000000"/>
                </a:solidFill>
              </a:rPr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000"/>
    </mc:Choice>
    <mc:Fallback>
      <p:transition spd="slow" advTm="2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06BBC-6BB0-4D22-AD55-CFB98EAD3AA7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CDE8E-44F2-4884-9A46-4EB6E3931A37}" type="slidenum">
              <a:rPr lang="en-IN" smtClean="0"/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000"/>
    </mc:Choice>
    <mc:Fallback>
      <p:transition spd="slow" advTm="25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BBAECE-0C38-43F5-913E-3F183A1CBD01}" type="slidenum">
              <a:rPr lang="en-GB">
                <a:solidFill>
                  <a:srgbClr val="000000"/>
                </a:solidFill>
              </a:rPr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000"/>
    </mc:Choice>
    <mc:Fallback>
      <p:transition spd="slow" advTm="25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A03C3E-2D41-426B-BBAE-9DD06D69DE79}" type="slidenum">
              <a:rPr lang="en-GB">
                <a:solidFill>
                  <a:srgbClr val="000000"/>
                </a:solidFill>
              </a:rPr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000"/>
    </mc:Choice>
    <mc:Fallback>
      <p:transition spd="slow" advTm="25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4FDBF-E423-49ED-BB90-0E0AB4C16AD3}" type="slidenum">
              <a:rPr lang="en-GB">
                <a:solidFill>
                  <a:srgbClr val="000000"/>
                </a:solidFill>
              </a:rPr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000"/>
    </mc:Choice>
    <mc:Fallback>
      <p:transition spd="slow" advTm="25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7F27CFC-5423-454B-AD38-C6F2E8923233}" type="slidenum">
              <a:rPr lang="en-GB">
                <a:solidFill>
                  <a:srgbClr val="000000"/>
                </a:solidFill>
              </a:rPr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000"/>
    </mc:Choice>
    <mc:Fallback>
      <p:transition spd="slow" advTm="2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06BBC-6BB0-4D22-AD55-CFB98EAD3AA7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CDE8E-44F2-4884-9A46-4EB6E3931A37}" type="slidenum">
              <a:rPr lang="en-IN" smtClean="0"/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000"/>
    </mc:Choice>
    <mc:Fallback>
      <p:transition spd="slow" advTm="2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06BBC-6BB0-4D22-AD55-CFB98EAD3AA7}" type="datetimeFigureOut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CDE8E-44F2-4884-9A46-4EB6E3931A37}" type="slidenum">
              <a:rPr lang="en-IN" smtClean="0"/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000"/>
    </mc:Choice>
    <mc:Fallback>
      <p:transition spd="slow" advTm="2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06BBC-6BB0-4D22-AD55-CFB98EAD3AA7}" type="datetimeFigureOut">
              <a:rPr lang="en-IN" smtClean="0"/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CDE8E-44F2-4884-9A46-4EB6E3931A37}" type="slidenum">
              <a:rPr lang="en-IN" smtClean="0"/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000"/>
    </mc:Choice>
    <mc:Fallback>
      <p:transition spd="slow" advTm="2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06BBC-6BB0-4D22-AD55-CFB98EAD3AA7}" type="datetimeFigureOut">
              <a:rPr lang="en-IN" smtClean="0"/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CDE8E-44F2-4884-9A46-4EB6E3931A37}" type="slidenum">
              <a:rPr lang="en-IN" smtClean="0"/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000"/>
    </mc:Choice>
    <mc:Fallback>
      <p:transition spd="slow" advTm="2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06BBC-6BB0-4D22-AD55-CFB98EAD3AA7}" type="datetimeFigureOut">
              <a:rPr lang="en-IN" smtClean="0"/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CDE8E-44F2-4884-9A46-4EB6E3931A37}" type="slidenum">
              <a:rPr lang="en-IN" smtClean="0"/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000"/>
    </mc:Choice>
    <mc:Fallback>
      <p:transition spd="slow" advTm="2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06BBC-6BB0-4D22-AD55-CFB98EAD3AA7}" type="datetimeFigureOut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CDE8E-44F2-4884-9A46-4EB6E3931A37}" type="slidenum">
              <a:rPr lang="en-IN" smtClean="0"/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000"/>
    </mc:Choice>
    <mc:Fallback>
      <p:transition spd="slow" advTm="2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06BBC-6BB0-4D22-AD55-CFB98EAD3AA7}" type="datetimeFigureOut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CDE8E-44F2-4884-9A46-4EB6E3931A37}" type="slidenum">
              <a:rPr lang="en-IN" smtClean="0"/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000"/>
    </mc:Choice>
    <mc:Fallback>
      <p:transition spd="slow" advTm="2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06BBC-6BB0-4D22-AD55-CFB98EAD3AA7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CDE8E-44F2-4884-9A46-4EB6E3931A37}" type="slidenum">
              <a:rPr lang="en-IN" smtClean="0"/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25000"/>
    </mc:Choice>
    <mc:Fallback>
      <p:transition spd="slow" advTm="25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GB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GB" smtClean="0"/>
              <a:t>Click to edit Master text styles</a:t>
            </a:r>
            <a:endParaRPr lang="en-GB" smtClean="0"/>
          </a:p>
          <a:p>
            <a:pPr lvl="1"/>
            <a:r>
              <a:rPr lang="en-GB" smtClean="0"/>
              <a:t>Second level</a:t>
            </a:r>
            <a:endParaRPr lang="en-GB" smtClean="0"/>
          </a:p>
          <a:p>
            <a:pPr lvl="2"/>
            <a:r>
              <a:rPr lang="en-GB" smtClean="0"/>
              <a:t>Third level</a:t>
            </a:r>
            <a:endParaRPr lang="en-GB" smtClean="0"/>
          </a:p>
          <a:p>
            <a:pPr lvl="3"/>
            <a:r>
              <a:rPr lang="en-GB" smtClean="0"/>
              <a:t>Fourth level</a:t>
            </a:r>
            <a:endParaRPr lang="en-GB" smtClean="0"/>
          </a:p>
          <a:p>
            <a:pPr lvl="4"/>
            <a:r>
              <a:rPr lang="en-GB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B62120-A17A-48DB-89B0-3E0A3D942F1C}" type="slidenum">
              <a:rPr lang="en-GB">
                <a:solidFill>
                  <a:srgbClr val="000000"/>
                </a:solidFill>
              </a:rPr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>
    <mc:Choice xmlns:p14="http://schemas.microsoft.com/office/powerpoint/2010/main" Requires="p14">
      <p:transition spd="slow" p14:dur="2000" advTm="25000"/>
    </mc:Choice>
    <mc:Fallback>
      <p:transition spd="slow" advTm="25000"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image" Target="../media/image1.png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2.pn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image" Target="../media/image1.png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image" Target="../media/image1.png"/><Relationship Id="rId1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image" Target="../media/image1.png"/><Relationship Id="rId1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image" Target="../media/image1.png"/><Relationship Id="rId1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3.xml"/><Relationship Id="rId2" Type="http://schemas.openxmlformats.org/officeDocument/2006/relationships/image" Target="../media/image1.png"/><Relationship Id="rId1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image" Target="../media/image1.png"/><Relationship Id="rId1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image" Target="../media/image1.png"/><Relationship Id="rId1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image" Target="../media/image1.png"/><Relationship Id="rId1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image" Target="../media/image1.png"/><Relationship Id="rId1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image" Target="../media/image1.png"/><Relationship Id="rId1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image" Target="../media/image1.png"/><Relationship Id="rId1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3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3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3.xml"/><Relationship Id="rId2" Type="http://schemas.openxmlformats.org/officeDocument/2006/relationships/image" Target="../media/image1.png"/><Relationship Id="rId1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6013" y="836613"/>
            <a:ext cx="7200900" cy="2189162"/>
          </a:xfrm>
        </p:spPr>
        <p:txBody>
          <a:bodyPr/>
          <a:lstStyle/>
          <a:p>
            <a:r>
              <a:rPr lang="en-GB" sz="3600" dirty="0" smtClean="0">
                <a:solidFill>
                  <a:srgbClr val="6600CC"/>
                </a:solidFill>
              </a:rPr>
              <a:t>Fundamental of </a:t>
            </a:r>
            <a:r>
              <a:rPr lang="en-GB" sz="3600" dirty="0">
                <a:solidFill>
                  <a:srgbClr val="6600CC"/>
                </a:solidFill>
              </a:rPr>
              <a:t>C</a:t>
            </a:r>
            <a:r>
              <a:rPr lang="en-GB" sz="3600" dirty="0" smtClean="0">
                <a:solidFill>
                  <a:srgbClr val="6600CC"/>
                </a:solidFill>
              </a:rPr>
              <a:t>omputer</a:t>
            </a:r>
            <a:endParaRPr lang="en-GB" sz="3600" dirty="0">
              <a:solidFill>
                <a:srgbClr val="6600CC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6600CC"/>
                </a:solidFill>
              </a:rPr>
              <a:t>By</a:t>
            </a:r>
            <a:endParaRPr lang="en-US" dirty="0">
              <a:solidFill>
                <a:srgbClr val="6600CC"/>
              </a:solidFill>
            </a:endParaRPr>
          </a:p>
          <a:p>
            <a:endParaRPr lang="en-US" dirty="0">
              <a:solidFill>
                <a:srgbClr val="6600CC"/>
              </a:solidFill>
            </a:endParaRPr>
          </a:p>
          <a:p>
            <a:r>
              <a:rPr lang="en-US" dirty="0" err="1" smtClean="0">
                <a:solidFill>
                  <a:srgbClr val="6600CC"/>
                </a:solidFill>
              </a:rPr>
              <a:t>Asst.Prof</a:t>
            </a:r>
            <a:r>
              <a:rPr lang="en-US" dirty="0" smtClean="0">
                <a:solidFill>
                  <a:srgbClr val="6600CC"/>
                </a:solidFill>
              </a:rPr>
              <a:t> </a:t>
            </a:r>
            <a:r>
              <a:rPr lang="en-IN" altLang="en-US" dirty="0" smtClean="0">
                <a:solidFill>
                  <a:srgbClr val="6600CC"/>
                </a:solidFill>
              </a:rPr>
              <a:t>Dr.</a:t>
            </a:r>
            <a:r>
              <a:rPr lang="en-US" dirty="0" smtClean="0">
                <a:solidFill>
                  <a:srgbClr val="6600CC"/>
                </a:solidFill>
              </a:rPr>
              <a:t>Yogesh </a:t>
            </a:r>
            <a:r>
              <a:rPr lang="en-US" dirty="0" err="1" smtClean="0">
                <a:solidFill>
                  <a:srgbClr val="6600CC"/>
                </a:solidFill>
              </a:rPr>
              <a:t>Somwanshi</a:t>
            </a:r>
            <a:endParaRPr lang="en-US" dirty="0">
              <a:solidFill>
                <a:srgbClr val="6600CC"/>
              </a:solidFill>
            </a:endParaRPr>
          </a:p>
        </p:txBody>
      </p:sp>
      <p:pic>
        <p:nvPicPr>
          <p:cNvPr id="2052" name="Picture 4" descr="siide bar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1288"/>
            <a:ext cx="9144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0" y="6481763"/>
            <a:ext cx="9144000" cy="0"/>
          </a:xfrm>
          <a:prstGeom prst="line">
            <a:avLst/>
          </a:prstGeom>
          <a:noFill/>
          <a:ln w="44450">
            <a:solidFill>
              <a:srgbClr val="006A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6470650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dirty="0" err="1" smtClean="0">
                <a:solidFill>
                  <a:srgbClr val="6600CC"/>
                </a:solidFill>
              </a:rPr>
              <a:t>Asst.Prof</a:t>
            </a:r>
            <a:r>
              <a:rPr lang="en-US" sz="1600" dirty="0" smtClean="0">
                <a:solidFill>
                  <a:srgbClr val="6600CC"/>
                </a:solidFill>
              </a:rPr>
              <a:t> Yogesh </a:t>
            </a:r>
            <a:r>
              <a:rPr lang="en-US" sz="1600" dirty="0" err="1" smtClean="0">
                <a:solidFill>
                  <a:srgbClr val="6600CC"/>
                </a:solidFill>
              </a:rPr>
              <a:t>Somwanshi</a:t>
            </a:r>
            <a:r>
              <a:rPr lang="en-US" sz="1400" b="1" dirty="0" smtClean="0">
                <a:solidFill>
                  <a:srgbClr val="E5E5FF"/>
                </a:solidFill>
                <a:latin typeface="Garamond" panose="02020404030301010803" pitchFamily="18" charset="0"/>
              </a:rPr>
              <a:t>	            			               </a:t>
            </a:r>
            <a:r>
              <a:rPr lang="en-US" sz="1600" b="1" dirty="0" smtClean="0">
                <a:solidFill>
                  <a:srgbClr val="E5E5FF"/>
                </a:solidFill>
                <a:latin typeface="Garamond" panose="02020404030301010803" pitchFamily="18" charset="0"/>
              </a:rPr>
              <a:t>Fundamental of </a:t>
            </a:r>
            <a:r>
              <a:rPr lang="en-US" sz="1600" b="1" dirty="0" smtClean="0">
                <a:solidFill>
                  <a:srgbClr val="E5E5FF"/>
                </a:solidFill>
                <a:latin typeface="Garamond" panose="02020404030301010803" pitchFamily="18" charset="0"/>
              </a:rPr>
              <a:t>Computer</a:t>
            </a:r>
            <a:endParaRPr lang="en-US" sz="1600" b="1" dirty="0">
              <a:solidFill>
                <a:srgbClr val="E5E5FF"/>
              </a:solidFill>
              <a:latin typeface="Garamond" panose="02020404030301010803" pitchFamily="18" charset="0"/>
            </a:endParaRPr>
          </a:p>
        </p:txBody>
      </p:sp>
      <p:pic>
        <p:nvPicPr>
          <p:cNvPr id="2055" name="Picture 7" descr="siide bar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000"/>
    </mc:Choice>
    <mc:Fallback>
      <p:transition spd="slow" advTm="2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1058" y="789649"/>
            <a:ext cx="7812360" cy="4937906"/>
          </a:xfrm>
          <a:prstGeom prst="rect">
            <a:avLst/>
          </a:prstGeom>
        </p:spPr>
      </p:pic>
      <p:sp>
        <p:nvSpPr>
          <p:cNvPr id="162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5763" y="765175"/>
            <a:ext cx="8362950" cy="5289550"/>
          </a:xfrm>
        </p:spPr>
        <p:txBody>
          <a:bodyPr/>
          <a:lstStyle/>
          <a:p>
            <a:pPr marL="609600" indent="-609600"/>
            <a:endParaRPr lang="en-GB" sz="2800" dirty="0">
              <a:solidFill>
                <a:srgbClr val="00B0F0"/>
              </a:solidFill>
            </a:endParaRPr>
          </a:p>
        </p:txBody>
      </p:sp>
      <p:pic>
        <p:nvPicPr>
          <p:cNvPr id="162819" name="Picture 3" descr="siide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1288"/>
            <a:ext cx="9144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820" name="Line 4"/>
          <p:cNvSpPr>
            <a:spLocks noChangeShapeType="1"/>
          </p:cNvSpPr>
          <p:nvPr/>
        </p:nvSpPr>
        <p:spPr bwMode="auto">
          <a:xfrm>
            <a:off x="0" y="6481763"/>
            <a:ext cx="9144000" cy="0"/>
          </a:xfrm>
          <a:prstGeom prst="line">
            <a:avLst/>
          </a:prstGeom>
          <a:noFill/>
          <a:ln w="44450">
            <a:solidFill>
              <a:srgbClr val="006A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62821" name="Text Box 5"/>
          <p:cNvSpPr txBox="1">
            <a:spLocks noChangeArrowheads="1"/>
          </p:cNvSpPr>
          <p:nvPr/>
        </p:nvSpPr>
        <p:spPr bwMode="auto">
          <a:xfrm>
            <a:off x="0" y="6470650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1" dirty="0" err="1" smtClean="0">
                <a:solidFill>
                  <a:srgbClr val="E5E5FF"/>
                </a:solidFill>
                <a:latin typeface="Garamond" panose="02020404030301010803" pitchFamily="18" charset="0"/>
              </a:rPr>
              <a:t>Asst.Prof</a:t>
            </a:r>
            <a:r>
              <a:rPr lang="en-US" sz="1600" b="1" dirty="0" smtClean="0">
                <a:solidFill>
                  <a:srgbClr val="E5E5FF"/>
                </a:solidFill>
                <a:latin typeface="Garamond" panose="02020404030301010803" pitchFamily="18" charset="0"/>
              </a:rPr>
              <a:t> Yogesh </a:t>
            </a:r>
            <a:r>
              <a:rPr lang="en-US" sz="1600" b="1" dirty="0" err="1" smtClean="0">
                <a:solidFill>
                  <a:srgbClr val="E5E5FF"/>
                </a:solidFill>
                <a:latin typeface="Garamond" panose="02020404030301010803" pitchFamily="18" charset="0"/>
              </a:rPr>
              <a:t>Somwanshi</a:t>
            </a:r>
            <a:r>
              <a:rPr lang="en-US" sz="1400" b="1" dirty="0">
                <a:solidFill>
                  <a:srgbClr val="E5E5FF"/>
                </a:solidFill>
                <a:latin typeface="Garamond" panose="02020404030301010803" pitchFamily="18" charset="0"/>
              </a:rPr>
              <a:t>	            			               </a:t>
            </a:r>
            <a:r>
              <a:rPr lang="en-US" sz="1600" b="1" dirty="0" smtClean="0">
                <a:solidFill>
                  <a:srgbClr val="E5E5FF"/>
                </a:solidFill>
                <a:latin typeface="Garamond" panose="02020404030301010803" pitchFamily="18" charset="0"/>
              </a:rPr>
              <a:t> Fundamental of Algorithm</a:t>
            </a:r>
            <a:endParaRPr lang="en-US" sz="1600" b="1" dirty="0">
              <a:solidFill>
                <a:srgbClr val="E5E5FF"/>
              </a:solidFill>
              <a:latin typeface="Garamond" panose="02020404030301010803" pitchFamily="18" charset="0"/>
            </a:endParaRPr>
          </a:p>
        </p:txBody>
      </p:sp>
      <p:pic>
        <p:nvPicPr>
          <p:cNvPr id="162822" name="Picture 6" descr="siide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23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>
                <a:solidFill>
                  <a:schemeClr val="bg1"/>
                </a:solidFill>
              </a:rPr>
              <a:t>INPUT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000"/>
    </mc:Choice>
    <mc:Fallback>
      <p:transition spd="slow" advTm="2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95324"/>
            <a:ext cx="9036496" cy="5686426"/>
          </a:xfrm>
          <a:prstGeom prst="rect">
            <a:avLst/>
          </a:prstGeom>
        </p:spPr>
      </p:pic>
      <p:sp>
        <p:nvSpPr>
          <p:cNvPr id="13619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765175"/>
            <a:ext cx="8604250" cy="5616575"/>
          </a:xfrm>
        </p:spPr>
        <p:txBody>
          <a:bodyPr/>
          <a:lstStyle/>
          <a:p>
            <a:endParaRPr lang="en-GB" sz="2600" dirty="0">
              <a:solidFill>
                <a:schemeClr val="accent2"/>
              </a:solidFill>
            </a:endParaRPr>
          </a:p>
        </p:txBody>
      </p:sp>
      <p:sp>
        <p:nvSpPr>
          <p:cNvPr id="13619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N"/>
          </a:p>
        </p:txBody>
      </p:sp>
      <p:sp>
        <p:nvSpPr>
          <p:cNvPr id="136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N"/>
          </a:p>
        </p:txBody>
      </p:sp>
      <p:sp>
        <p:nvSpPr>
          <p:cNvPr id="136197" name="Rectangle 5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N"/>
          </a:p>
        </p:txBody>
      </p:sp>
      <p:sp>
        <p:nvSpPr>
          <p:cNvPr id="1361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N"/>
          </a:p>
        </p:txBody>
      </p:sp>
      <p:sp>
        <p:nvSpPr>
          <p:cNvPr id="13619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N"/>
          </a:p>
        </p:txBody>
      </p:sp>
      <p:pic>
        <p:nvPicPr>
          <p:cNvPr id="136200" name="Picture 8" descr="siide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1288"/>
            <a:ext cx="9144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201" name="Line 9"/>
          <p:cNvSpPr>
            <a:spLocks noChangeShapeType="1"/>
          </p:cNvSpPr>
          <p:nvPr/>
        </p:nvSpPr>
        <p:spPr bwMode="auto">
          <a:xfrm>
            <a:off x="0" y="6481763"/>
            <a:ext cx="9144000" cy="0"/>
          </a:xfrm>
          <a:prstGeom prst="line">
            <a:avLst/>
          </a:prstGeom>
          <a:noFill/>
          <a:ln w="44450">
            <a:solidFill>
              <a:srgbClr val="006A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36202" name="Text Box 10"/>
          <p:cNvSpPr txBox="1">
            <a:spLocks noChangeArrowheads="1"/>
          </p:cNvSpPr>
          <p:nvPr/>
        </p:nvSpPr>
        <p:spPr bwMode="auto">
          <a:xfrm>
            <a:off x="0" y="6470650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1" dirty="0" err="1" smtClean="0">
                <a:solidFill>
                  <a:srgbClr val="E5E5FF"/>
                </a:solidFill>
                <a:latin typeface="Garamond" panose="02020404030301010803" pitchFamily="18" charset="0"/>
              </a:rPr>
              <a:t>Asst.Prof</a:t>
            </a:r>
            <a:r>
              <a:rPr lang="en-US" sz="1600" b="1" dirty="0" smtClean="0">
                <a:solidFill>
                  <a:srgbClr val="E5E5FF"/>
                </a:solidFill>
                <a:latin typeface="Garamond" panose="02020404030301010803" pitchFamily="18" charset="0"/>
              </a:rPr>
              <a:t> Yogesh </a:t>
            </a:r>
            <a:r>
              <a:rPr lang="en-US" sz="1600" b="1" dirty="0" err="1" smtClean="0">
                <a:solidFill>
                  <a:srgbClr val="E5E5FF"/>
                </a:solidFill>
                <a:latin typeface="Garamond" panose="02020404030301010803" pitchFamily="18" charset="0"/>
              </a:rPr>
              <a:t>Somwanshi</a:t>
            </a:r>
            <a:r>
              <a:rPr lang="en-US" sz="1400" b="1" dirty="0">
                <a:solidFill>
                  <a:srgbClr val="E5E5FF"/>
                </a:solidFill>
                <a:latin typeface="Garamond" panose="02020404030301010803" pitchFamily="18" charset="0"/>
              </a:rPr>
              <a:t>	            			               </a:t>
            </a:r>
            <a:r>
              <a:rPr lang="en-US" sz="1600" b="1" dirty="0" smtClean="0">
                <a:solidFill>
                  <a:srgbClr val="E5E5FF"/>
                </a:solidFill>
                <a:latin typeface="Garamond" panose="02020404030301010803" pitchFamily="18" charset="0"/>
              </a:rPr>
              <a:t> Fundamental of Algorithm</a:t>
            </a:r>
            <a:endParaRPr lang="en-US" sz="1600" b="1" dirty="0">
              <a:solidFill>
                <a:srgbClr val="E5E5FF"/>
              </a:solidFill>
              <a:latin typeface="Garamond" panose="02020404030301010803" pitchFamily="18" charset="0"/>
            </a:endParaRPr>
          </a:p>
        </p:txBody>
      </p:sp>
      <p:sp>
        <p:nvSpPr>
          <p:cNvPr id="13620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N"/>
          </a:p>
        </p:txBody>
      </p:sp>
      <p:sp>
        <p:nvSpPr>
          <p:cNvPr id="13620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N"/>
          </a:p>
        </p:txBody>
      </p:sp>
      <p:sp>
        <p:nvSpPr>
          <p:cNvPr id="13620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N"/>
          </a:p>
        </p:txBody>
      </p:sp>
      <p:sp>
        <p:nvSpPr>
          <p:cNvPr id="13620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N"/>
          </a:p>
        </p:txBody>
      </p:sp>
      <p:pic>
        <p:nvPicPr>
          <p:cNvPr id="136207" name="Picture 15" descr="siide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208" name="Text Box 16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OUT PUT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000"/>
    </mc:Choice>
    <mc:Fallback>
      <p:transition spd="slow" advTm="2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692150"/>
            <a:ext cx="8642350" cy="576103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GB" sz="2800" dirty="0">
                <a:solidFill>
                  <a:srgbClr val="D60093"/>
                </a:solidFill>
              </a:rPr>
              <a:t>Problem</a:t>
            </a:r>
            <a:endParaRPr lang="en-GB" sz="2800" dirty="0">
              <a:solidFill>
                <a:schemeClr val="accent2"/>
              </a:solidFill>
            </a:endParaRPr>
          </a:p>
          <a:p>
            <a:r>
              <a:rPr lang="en-GB" sz="2800" dirty="0">
                <a:solidFill>
                  <a:schemeClr val="accent2"/>
                </a:solidFill>
              </a:rPr>
              <a:t>The statement of the problem specifies, in general terms, the desired </a:t>
            </a:r>
            <a:r>
              <a:rPr lang="en-GB" sz="2800" dirty="0">
                <a:solidFill>
                  <a:srgbClr val="FF00FF"/>
                </a:solidFill>
              </a:rPr>
              <a:t>input/output relationship</a:t>
            </a:r>
            <a:r>
              <a:rPr lang="en-GB" sz="2800" dirty="0">
                <a:solidFill>
                  <a:schemeClr val="accent2"/>
                </a:solidFill>
              </a:rPr>
              <a:t>.</a:t>
            </a:r>
            <a:endParaRPr lang="en-GB" sz="2800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GB" sz="2800" dirty="0">
                <a:solidFill>
                  <a:srgbClr val="D60093"/>
                </a:solidFill>
              </a:rPr>
              <a:t>Algorithm</a:t>
            </a:r>
            <a:endParaRPr lang="en-GB" sz="2800" dirty="0">
              <a:solidFill>
                <a:srgbClr val="D60093"/>
              </a:solidFill>
            </a:endParaRPr>
          </a:p>
          <a:p>
            <a:r>
              <a:rPr lang="en-GB" sz="2800" dirty="0">
                <a:solidFill>
                  <a:schemeClr val="accent2"/>
                </a:solidFill>
              </a:rPr>
              <a:t>The algorithm describes a specific computational procedure for achieving </a:t>
            </a:r>
            <a:r>
              <a:rPr lang="en-GB" sz="2800" dirty="0">
                <a:solidFill>
                  <a:srgbClr val="800080"/>
                </a:solidFill>
              </a:rPr>
              <a:t>input/output relationship</a:t>
            </a:r>
            <a:r>
              <a:rPr lang="en-GB" sz="2800" dirty="0">
                <a:solidFill>
                  <a:schemeClr val="accent2"/>
                </a:solidFill>
              </a:rPr>
              <a:t>.</a:t>
            </a:r>
            <a:endParaRPr lang="en-GB" sz="2800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GB" sz="2800" dirty="0">
                <a:solidFill>
                  <a:srgbClr val="D60093"/>
                </a:solidFill>
              </a:rPr>
              <a:t>Example</a:t>
            </a:r>
            <a:endParaRPr lang="en-GB" sz="2800" dirty="0">
              <a:solidFill>
                <a:srgbClr val="D60093"/>
              </a:solidFill>
            </a:endParaRPr>
          </a:p>
          <a:p>
            <a:r>
              <a:rPr lang="en-GB" sz="2800" dirty="0">
                <a:solidFill>
                  <a:schemeClr val="accent2"/>
                </a:solidFill>
              </a:rPr>
              <a:t>One might need to sort a sequence of numbers into non-decreasing order.</a:t>
            </a:r>
            <a:endParaRPr lang="en-GB" sz="2800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GB" sz="2800" dirty="0">
                <a:solidFill>
                  <a:srgbClr val="D60093"/>
                </a:solidFill>
              </a:rPr>
              <a:t>Algorithms</a:t>
            </a:r>
            <a:endParaRPr lang="en-GB" sz="2800" dirty="0">
              <a:solidFill>
                <a:srgbClr val="D60093"/>
              </a:solidFill>
            </a:endParaRPr>
          </a:p>
          <a:p>
            <a:r>
              <a:rPr lang="en-GB" sz="2800" dirty="0">
                <a:solidFill>
                  <a:schemeClr val="accent2"/>
                </a:solidFill>
              </a:rPr>
              <a:t>Various algorithms e.g. </a:t>
            </a:r>
            <a:r>
              <a:rPr lang="en-GB" sz="2800" dirty="0">
                <a:solidFill>
                  <a:srgbClr val="FF00FF"/>
                </a:solidFill>
              </a:rPr>
              <a:t>merge sort, quick sort, heap sorts etc.</a:t>
            </a:r>
            <a:endParaRPr lang="en-GB" sz="2800" dirty="0">
              <a:solidFill>
                <a:srgbClr val="FF00FF"/>
              </a:solidFill>
            </a:endParaRPr>
          </a:p>
        </p:txBody>
      </p:sp>
      <p:sp>
        <p:nvSpPr>
          <p:cNvPr id="13721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N"/>
          </a:p>
        </p:txBody>
      </p:sp>
      <p:sp>
        <p:nvSpPr>
          <p:cNvPr id="1372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N"/>
          </a:p>
        </p:txBody>
      </p:sp>
      <p:sp>
        <p:nvSpPr>
          <p:cNvPr id="137221" name="Rectangle 5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N"/>
          </a:p>
        </p:txBody>
      </p:sp>
      <p:sp>
        <p:nvSpPr>
          <p:cNvPr id="1372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N"/>
          </a:p>
        </p:txBody>
      </p:sp>
      <p:sp>
        <p:nvSpPr>
          <p:cNvPr id="13722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N"/>
          </a:p>
        </p:txBody>
      </p:sp>
      <p:pic>
        <p:nvPicPr>
          <p:cNvPr id="137224" name="Picture 8" descr="siide bar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1288"/>
            <a:ext cx="9144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5" name="Line 9"/>
          <p:cNvSpPr>
            <a:spLocks noChangeShapeType="1"/>
          </p:cNvSpPr>
          <p:nvPr/>
        </p:nvSpPr>
        <p:spPr bwMode="auto">
          <a:xfrm>
            <a:off x="0" y="6481763"/>
            <a:ext cx="9144000" cy="0"/>
          </a:xfrm>
          <a:prstGeom prst="line">
            <a:avLst/>
          </a:prstGeom>
          <a:noFill/>
          <a:ln w="44450">
            <a:solidFill>
              <a:srgbClr val="006A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37226" name="Text Box 10"/>
          <p:cNvSpPr txBox="1">
            <a:spLocks noChangeArrowheads="1"/>
          </p:cNvSpPr>
          <p:nvPr/>
        </p:nvSpPr>
        <p:spPr bwMode="auto">
          <a:xfrm>
            <a:off x="0" y="6470650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1" dirty="0" err="1" smtClean="0">
                <a:solidFill>
                  <a:srgbClr val="E5E5FF"/>
                </a:solidFill>
                <a:latin typeface="Garamond" panose="02020404030301010803" pitchFamily="18" charset="0"/>
              </a:rPr>
              <a:t>Asst.Prof</a:t>
            </a:r>
            <a:r>
              <a:rPr lang="en-US" sz="1600" b="1" dirty="0" smtClean="0">
                <a:solidFill>
                  <a:srgbClr val="E5E5FF"/>
                </a:solidFill>
                <a:latin typeface="Garamond" panose="02020404030301010803" pitchFamily="18" charset="0"/>
              </a:rPr>
              <a:t> Yogesh </a:t>
            </a:r>
            <a:r>
              <a:rPr lang="en-US" sz="1600" b="1" dirty="0" err="1" smtClean="0">
                <a:solidFill>
                  <a:srgbClr val="E5E5FF"/>
                </a:solidFill>
                <a:latin typeface="Garamond" panose="02020404030301010803" pitchFamily="18" charset="0"/>
              </a:rPr>
              <a:t>Somwanshi</a:t>
            </a:r>
            <a:r>
              <a:rPr lang="en-US" sz="1400" b="1" dirty="0">
                <a:solidFill>
                  <a:srgbClr val="E5E5FF"/>
                </a:solidFill>
                <a:latin typeface="Garamond" panose="02020404030301010803" pitchFamily="18" charset="0"/>
              </a:rPr>
              <a:t>	            			               </a:t>
            </a:r>
            <a:r>
              <a:rPr lang="en-US" sz="1600" b="1" dirty="0" smtClean="0">
                <a:solidFill>
                  <a:srgbClr val="E5E5FF"/>
                </a:solidFill>
                <a:latin typeface="Garamond" panose="02020404030301010803" pitchFamily="18" charset="0"/>
              </a:rPr>
              <a:t> Fundamental of Algorithm</a:t>
            </a:r>
            <a:endParaRPr lang="en-US" sz="1600" b="1" dirty="0">
              <a:solidFill>
                <a:srgbClr val="E5E5FF"/>
              </a:solidFill>
              <a:latin typeface="Garamond" panose="02020404030301010803" pitchFamily="18" charset="0"/>
            </a:endParaRPr>
          </a:p>
        </p:txBody>
      </p:sp>
      <p:sp>
        <p:nvSpPr>
          <p:cNvPr id="13722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N"/>
          </a:p>
        </p:txBody>
      </p:sp>
      <p:sp>
        <p:nvSpPr>
          <p:cNvPr id="13722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N"/>
          </a:p>
        </p:txBody>
      </p:sp>
      <p:sp>
        <p:nvSpPr>
          <p:cNvPr id="13722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N"/>
          </a:p>
        </p:txBody>
      </p:sp>
      <p:sp>
        <p:nvSpPr>
          <p:cNvPr id="13723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N"/>
          </a:p>
        </p:txBody>
      </p:sp>
      <p:pic>
        <p:nvPicPr>
          <p:cNvPr id="137231" name="Picture 15" descr="siide bar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32" name="Text Box 16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dirty="0" smtClean="0">
                <a:solidFill>
                  <a:schemeClr val="bg1"/>
                </a:solidFill>
              </a:rPr>
              <a:t>Computer Memory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2703"/>
            <a:ext cx="9036497" cy="57448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000"/>
    </mc:Choice>
    <mc:Fallback>
      <p:transition spd="slow" advTm="2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692150"/>
            <a:ext cx="8642350" cy="5616575"/>
          </a:xfrm>
        </p:spPr>
        <p:txBody>
          <a:bodyPr/>
          <a:lstStyle/>
          <a:p>
            <a:r>
              <a:rPr lang="en-GB" sz="2400" dirty="0">
                <a:solidFill>
                  <a:srgbClr val="D60093"/>
                </a:solidFill>
              </a:rPr>
              <a:t>Brute Force</a:t>
            </a:r>
            <a:endParaRPr lang="en-GB" sz="2400" dirty="0">
              <a:solidFill>
                <a:srgbClr val="D60093"/>
              </a:solidFill>
            </a:endParaRPr>
          </a:p>
          <a:p>
            <a:pPr lvl="1"/>
            <a:r>
              <a:rPr lang="en-GB" sz="2400" dirty="0">
                <a:solidFill>
                  <a:schemeClr val="accent2"/>
                </a:solidFill>
              </a:rPr>
              <a:t>Straightforward, naive approach</a:t>
            </a:r>
            <a:endParaRPr lang="en-GB" sz="2400" dirty="0">
              <a:solidFill>
                <a:schemeClr val="accent2"/>
              </a:solidFill>
            </a:endParaRPr>
          </a:p>
          <a:p>
            <a:pPr lvl="1"/>
            <a:r>
              <a:rPr lang="en-GB" sz="2400" dirty="0">
                <a:solidFill>
                  <a:schemeClr val="accent2"/>
                </a:solidFill>
              </a:rPr>
              <a:t>Mostly expensive</a:t>
            </a:r>
            <a:endParaRPr lang="en-GB" sz="2400" dirty="0">
              <a:solidFill>
                <a:schemeClr val="accent2"/>
              </a:solidFill>
            </a:endParaRPr>
          </a:p>
          <a:p>
            <a:r>
              <a:rPr lang="en-GB" sz="2400" dirty="0">
                <a:solidFill>
                  <a:srgbClr val="D60093"/>
                </a:solidFill>
              </a:rPr>
              <a:t>Divide-and-Conquer </a:t>
            </a:r>
            <a:endParaRPr lang="en-GB" sz="2400" dirty="0">
              <a:solidFill>
                <a:srgbClr val="D60093"/>
              </a:solidFill>
            </a:endParaRPr>
          </a:p>
          <a:p>
            <a:pPr lvl="1"/>
            <a:r>
              <a:rPr lang="en-GB" sz="2400" dirty="0">
                <a:solidFill>
                  <a:schemeClr val="accent2"/>
                </a:solidFill>
              </a:rPr>
              <a:t>Divide into smaller sub-problems</a:t>
            </a:r>
            <a:endParaRPr lang="en-GB" sz="2400" dirty="0">
              <a:solidFill>
                <a:schemeClr val="accent2"/>
              </a:solidFill>
            </a:endParaRPr>
          </a:p>
          <a:p>
            <a:r>
              <a:rPr lang="en-GB" sz="2400" dirty="0">
                <a:solidFill>
                  <a:srgbClr val="D60093"/>
                </a:solidFill>
              </a:rPr>
              <a:t>Iterative Improvement</a:t>
            </a:r>
            <a:endParaRPr lang="en-GB" sz="2400" dirty="0">
              <a:solidFill>
                <a:srgbClr val="D60093"/>
              </a:solidFill>
            </a:endParaRPr>
          </a:p>
          <a:p>
            <a:pPr lvl="1"/>
            <a:r>
              <a:rPr lang="en-GB" sz="2400" dirty="0">
                <a:solidFill>
                  <a:schemeClr val="accent2"/>
                </a:solidFill>
              </a:rPr>
              <a:t>Improve one change at a time</a:t>
            </a:r>
            <a:endParaRPr lang="en-GB" sz="2400" dirty="0">
              <a:solidFill>
                <a:schemeClr val="accent2"/>
              </a:solidFill>
            </a:endParaRPr>
          </a:p>
          <a:p>
            <a:r>
              <a:rPr lang="en-GB" sz="2400" dirty="0">
                <a:solidFill>
                  <a:srgbClr val="D60093"/>
                </a:solidFill>
              </a:rPr>
              <a:t>Decrease-and-Conquer</a:t>
            </a:r>
            <a:endParaRPr lang="en-GB" sz="2400" dirty="0">
              <a:solidFill>
                <a:srgbClr val="D60093"/>
              </a:solidFill>
            </a:endParaRPr>
          </a:p>
          <a:p>
            <a:pPr lvl="1"/>
            <a:r>
              <a:rPr lang="en-GB" sz="2400" dirty="0">
                <a:solidFill>
                  <a:schemeClr val="accent2"/>
                </a:solidFill>
              </a:rPr>
              <a:t>Decrease instance size</a:t>
            </a:r>
            <a:endParaRPr lang="en-GB" sz="2400" dirty="0">
              <a:solidFill>
                <a:schemeClr val="accent2"/>
              </a:solidFill>
            </a:endParaRPr>
          </a:p>
          <a:p>
            <a:r>
              <a:rPr lang="en-GB" sz="2400" dirty="0">
                <a:solidFill>
                  <a:srgbClr val="D60093"/>
                </a:solidFill>
              </a:rPr>
              <a:t>Transform-and-Conquer</a:t>
            </a:r>
            <a:endParaRPr lang="en-GB" sz="2400" dirty="0">
              <a:solidFill>
                <a:schemeClr val="accent2"/>
              </a:solidFill>
            </a:endParaRPr>
          </a:p>
          <a:p>
            <a:pPr lvl="1"/>
            <a:r>
              <a:rPr lang="en-GB" sz="2400" dirty="0">
                <a:solidFill>
                  <a:schemeClr val="accent2"/>
                </a:solidFill>
              </a:rPr>
              <a:t>Modify problem first and then solve it</a:t>
            </a:r>
            <a:endParaRPr lang="en-GB" sz="2400" dirty="0">
              <a:solidFill>
                <a:schemeClr val="accent2"/>
              </a:solidFill>
            </a:endParaRPr>
          </a:p>
          <a:p>
            <a:r>
              <a:rPr lang="en-GB" sz="2400" dirty="0">
                <a:solidFill>
                  <a:srgbClr val="D60093"/>
                </a:solidFill>
              </a:rPr>
              <a:t>Space and Time </a:t>
            </a:r>
            <a:r>
              <a:rPr lang="en-GB" sz="2400" dirty="0" err="1">
                <a:solidFill>
                  <a:srgbClr val="D60093"/>
                </a:solidFill>
              </a:rPr>
              <a:t>Tradeoffs</a:t>
            </a:r>
            <a:endParaRPr lang="en-GB" sz="2400" dirty="0">
              <a:solidFill>
                <a:srgbClr val="D60093"/>
              </a:solidFill>
            </a:endParaRPr>
          </a:p>
          <a:p>
            <a:pPr lvl="1"/>
            <a:r>
              <a:rPr lang="en-GB" sz="2400" dirty="0">
                <a:solidFill>
                  <a:schemeClr val="accent2"/>
                </a:solidFill>
              </a:rPr>
              <a:t>Use more space now to save time later</a:t>
            </a:r>
            <a:endParaRPr lang="en-GB" sz="2400" dirty="0">
              <a:solidFill>
                <a:schemeClr val="accent2"/>
              </a:solidFill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N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N"/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N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N"/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N"/>
          </a:p>
        </p:txBody>
      </p:sp>
      <p:pic>
        <p:nvPicPr>
          <p:cNvPr id="3108" name="Picture 36" descr="siide bar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1288"/>
            <a:ext cx="9144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9" name="Line 37"/>
          <p:cNvSpPr>
            <a:spLocks noChangeShapeType="1"/>
          </p:cNvSpPr>
          <p:nvPr/>
        </p:nvSpPr>
        <p:spPr bwMode="auto">
          <a:xfrm>
            <a:off x="0" y="6481763"/>
            <a:ext cx="9144000" cy="0"/>
          </a:xfrm>
          <a:prstGeom prst="line">
            <a:avLst/>
          </a:prstGeom>
          <a:noFill/>
          <a:ln w="44450">
            <a:solidFill>
              <a:srgbClr val="006A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auto">
          <a:xfrm>
            <a:off x="0" y="6470650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1" dirty="0" err="1" smtClean="0">
                <a:solidFill>
                  <a:srgbClr val="E5E5FF"/>
                </a:solidFill>
                <a:latin typeface="Garamond" panose="02020404030301010803" pitchFamily="18" charset="0"/>
              </a:rPr>
              <a:t>Asst.Prof</a:t>
            </a:r>
            <a:r>
              <a:rPr lang="en-US" sz="1600" b="1" dirty="0" smtClean="0">
                <a:solidFill>
                  <a:srgbClr val="E5E5FF"/>
                </a:solidFill>
                <a:latin typeface="Garamond" panose="02020404030301010803" pitchFamily="18" charset="0"/>
              </a:rPr>
              <a:t> Yogesh </a:t>
            </a:r>
            <a:r>
              <a:rPr lang="en-US" sz="1600" b="1" dirty="0" err="1" smtClean="0">
                <a:solidFill>
                  <a:srgbClr val="E5E5FF"/>
                </a:solidFill>
                <a:latin typeface="Garamond" panose="02020404030301010803" pitchFamily="18" charset="0"/>
              </a:rPr>
              <a:t>Somwanshi</a:t>
            </a:r>
            <a:r>
              <a:rPr lang="en-US" sz="1400" b="1" dirty="0">
                <a:solidFill>
                  <a:srgbClr val="E5E5FF"/>
                </a:solidFill>
                <a:latin typeface="Garamond" panose="02020404030301010803" pitchFamily="18" charset="0"/>
              </a:rPr>
              <a:t>	            			               </a:t>
            </a:r>
            <a:r>
              <a:rPr lang="en-US" sz="1600" b="1" dirty="0" smtClean="0">
                <a:solidFill>
                  <a:srgbClr val="E5E5FF"/>
                </a:solidFill>
                <a:latin typeface="Garamond" panose="02020404030301010803" pitchFamily="18" charset="0"/>
              </a:rPr>
              <a:t> Fundamental of Algorithm</a:t>
            </a:r>
            <a:endParaRPr lang="en-US" sz="1600" b="1" dirty="0">
              <a:solidFill>
                <a:srgbClr val="E5E5FF"/>
              </a:solidFill>
              <a:latin typeface="Garamond" panose="02020404030301010803" pitchFamily="18" charset="0"/>
            </a:endParaRPr>
          </a:p>
        </p:txBody>
      </p:sp>
      <p:sp>
        <p:nvSpPr>
          <p:cNvPr id="311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N"/>
          </a:p>
        </p:txBody>
      </p:sp>
      <p:sp>
        <p:nvSpPr>
          <p:cNvPr id="3113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N"/>
          </a:p>
        </p:txBody>
      </p:sp>
      <p:sp>
        <p:nvSpPr>
          <p:cNvPr id="3114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N"/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N"/>
          </a:p>
        </p:txBody>
      </p:sp>
      <p:pic>
        <p:nvPicPr>
          <p:cNvPr id="3116" name="Picture 44" descr="siide bar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7" name="Text Box 45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dirty="0" smtClean="0">
                <a:solidFill>
                  <a:schemeClr val="bg1"/>
                </a:solidFill>
              </a:rPr>
              <a:t>Types of Memory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92150"/>
            <a:ext cx="9144001" cy="57991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000"/>
    </mc:Choice>
    <mc:Fallback>
      <p:transition spd="slow" advTm="2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692150"/>
            <a:ext cx="8642350" cy="5832475"/>
          </a:xfrm>
        </p:spPr>
        <p:txBody>
          <a:bodyPr/>
          <a:lstStyle/>
          <a:p>
            <a:r>
              <a:rPr lang="en-GB" sz="2800" dirty="0">
                <a:solidFill>
                  <a:srgbClr val="D60093"/>
                </a:solidFill>
              </a:rPr>
              <a:t>Greedy Approach</a:t>
            </a:r>
            <a:endParaRPr lang="en-GB" sz="2800" dirty="0">
              <a:solidFill>
                <a:srgbClr val="D60093"/>
              </a:solidFill>
            </a:endParaRPr>
          </a:p>
          <a:p>
            <a:pPr lvl="1"/>
            <a:r>
              <a:rPr lang="en-GB" sz="2400" dirty="0">
                <a:solidFill>
                  <a:schemeClr val="accent2"/>
                </a:solidFill>
              </a:rPr>
              <a:t>Locally optimal decisions, can not change once made.</a:t>
            </a:r>
            <a:endParaRPr lang="en-GB" sz="2400" dirty="0">
              <a:solidFill>
                <a:schemeClr val="accent2"/>
              </a:solidFill>
            </a:endParaRPr>
          </a:p>
          <a:p>
            <a:pPr lvl="1"/>
            <a:r>
              <a:rPr lang="en-GB" sz="2400" dirty="0">
                <a:solidFill>
                  <a:schemeClr val="accent2"/>
                </a:solidFill>
              </a:rPr>
              <a:t>Efficient</a:t>
            </a:r>
            <a:endParaRPr lang="en-GB" sz="2400" dirty="0">
              <a:solidFill>
                <a:schemeClr val="accent2"/>
              </a:solidFill>
            </a:endParaRPr>
          </a:p>
          <a:p>
            <a:pPr lvl="1"/>
            <a:r>
              <a:rPr lang="en-GB" sz="2400" dirty="0">
                <a:solidFill>
                  <a:schemeClr val="accent2"/>
                </a:solidFill>
              </a:rPr>
              <a:t>Easy to implement</a:t>
            </a:r>
            <a:endParaRPr lang="en-GB" sz="2400" dirty="0">
              <a:solidFill>
                <a:schemeClr val="accent2"/>
              </a:solidFill>
            </a:endParaRPr>
          </a:p>
          <a:p>
            <a:pPr lvl="1"/>
            <a:r>
              <a:rPr lang="en-GB" sz="2400" dirty="0">
                <a:solidFill>
                  <a:schemeClr val="accent2"/>
                </a:solidFill>
              </a:rPr>
              <a:t>The solution is expected to be optimal</a:t>
            </a:r>
            <a:endParaRPr lang="en-GB" sz="2400" dirty="0">
              <a:solidFill>
                <a:schemeClr val="accent2"/>
              </a:solidFill>
            </a:endParaRPr>
          </a:p>
          <a:p>
            <a:pPr lvl="1"/>
            <a:r>
              <a:rPr lang="en-GB" sz="2400" dirty="0">
                <a:solidFill>
                  <a:schemeClr val="accent2"/>
                </a:solidFill>
              </a:rPr>
              <a:t>Every problem may not have greedy solution</a:t>
            </a:r>
            <a:endParaRPr lang="en-GB" sz="2400" dirty="0">
              <a:solidFill>
                <a:schemeClr val="accent2"/>
              </a:solidFill>
            </a:endParaRPr>
          </a:p>
          <a:p>
            <a:r>
              <a:rPr lang="en-GB" sz="2800" dirty="0">
                <a:solidFill>
                  <a:srgbClr val="D60093"/>
                </a:solidFill>
              </a:rPr>
              <a:t>Dynamic programming</a:t>
            </a:r>
            <a:endParaRPr lang="en-GB" sz="2800" dirty="0">
              <a:solidFill>
                <a:srgbClr val="D60093"/>
              </a:solidFill>
            </a:endParaRPr>
          </a:p>
          <a:p>
            <a:pPr lvl="1"/>
            <a:r>
              <a:rPr lang="en-GB" sz="2400" dirty="0">
                <a:solidFill>
                  <a:schemeClr val="accent2"/>
                </a:solidFill>
              </a:rPr>
              <a:t>Decompose into sub-problems like divide and conquer</a:t>
            </a:r>
            <a:endParaRPr lang="en-GB" sz="2400" dirty="0">
              <a:solidFill>
                <a:schemeClr val="accent2"/>
              </a:solidFill>
            </a:endParaRPr>
          </a:p>
          <a:p>
            <a:pPr lvl="1"/>
            <a:r>
              <a:rPr lang="en-GB" sz="2400" dirty="0">
                <a:solidFill>
                  <a:schemeClr val="accent2"/>
                </a:solidFill>
              </a:rPr>
              <a:t>Sub-problems are dependant</a:t>
            </a:r>
            <a:endParaRPr lang="en-GB" sz="2400" dirty="0">
              <a:solidFill>
                <a:schemeClr val="accent2"/>
              </a:solidFill>
            </a:endParaRPr>
          </a:p>
          <a:p>
            <a:pPr lvl="1"/>
            <a:r>
              <a:rPr lang="en-GB" sz="2400" dirty="0">
                <a:solidFill>
                  <a:schemeClr val="accent2"/>
                </a:solidFill>
              </a:rPr>
              <a:t>Record results of smaller sub-problems</a:t>
            </a:r>
            <a:endParaRPr lang="en-GB" sz="2400" dirty="0">
              <a:solidFill>
                <a:schemeClr val="accent2"/>
              </a:solidFill>
            </a:endParaRPr>
          </a:p>
          <a:p>
            <a:pPr lvl="1"/>
            <a:r>
              <a:rPr lang="en-GB" sz="2400" dirty="0">
                <a:solidFill>
                  <a:schemeClr val="accent2"/>
                </a:solidFill>
              </a:rPr>
              <a:t>Re-use it for further occurrence</a:t>
            </a:r>
            <a:endParaRPr lang="en-GB" sz="2400" dirty="0">
              <a:solidFill>
                <a:schemeClr val="accent2"/>
              </a:solidFill>
            </a:endParaRPr>
          </a:p>
          <a:p>
            <a:pPr lvl="1"/>
            <a:r>
              <a:rPr lang="en-GB" sz="2400" dirty="0">
                <a:solidFill>
                  <a:schemeClr val="accent2"/>
                </a:solidFill>
              </a:rPr>
              <a:t>Mostly reduces complexity exponential to polynomial</a:t>
            </a:r>
            <a:endParaRPr lang="en-GB" sz="2400" dirty="0">
              <a:solidFill>
                <a:schemeClr val="accent2"/>
              </a:solidFill>
            </a:endParaRPr>
          </a:p>
        </p:txBody>
      </p:sp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N"/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N"/>
          </a:p>
        </p:txBody>
      </p:sp>
      <p:sp>
        <p:nvSpPr>
          <p:cNvPr id="139269" name="Rectangle 5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N"/>
          </a:p>
        </p:txBody>
      </p:sp>
      <p:sp>
        <p:nvSpPr>
          <p:cNvPr id="1392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N"/>
          </a:p>
        </p:txBody>
      </p:sp>
      <p:sp>
        <p:nvSpPr>
          <p:cNvPr id="13927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N"/>
          </a:p>
        </p:txBody>
      </p:sp>
      <p:pic>
        <p:nvPicPr>
          <p:cNvPr id="139272" name="Picture 8" descr="siide bar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1288"/>
            <a:ext cx="9144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273" name="Line 9"/>
          <p:cNvSpPr>
            <a:spLocks noChangeShapeType="1"/>
          </p:cNvSpPr>
          <p:nvPr/>
        </p:nvSpPr>
        <p:spPr bwMode="auto">
          <a:xfrm>
            <a:off x="0" y="6481763"/>
            <a:ext cx="9144000" cy="0"/>
          </a:xfrm>
          <a:prstGeom prst="line">
            <a:avLst/>
          </a:prstGeom>
          <a:noFill/>
          <a:ln w="44450">
            <a:solidFill>
              <a:srgbClr val="006A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39274" name="Text Box 10"/>
          <p:cNvSpPr txBox="1">
            <a:spLocks noChangeArrowheads="1"/>
          </p:cNvSpPr>
          <p:nvPr/>
        </p:nvSpPr>
        <p:spPr bwMode="auto">
          <a:xfrm>
            <a:off x="0" y="6470650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1" dirty="0" err="1" smtClean="0">
                <a:solidFill>
                  <a:srgbClr val="E5E5FF"/>
                </a:solidFill>
                <a:latin typeface="Garamond" panose="02020404030301010803" pitchFamily="18" charset="0"/>
              </a:rPr>
              <a:t>Asst.Prof</a:t>
            </a:r>
            <a:r>
              <a:rPr lang="en-US" sz="1600" b="1" dirty="0" smtClean="0">
                <a:solidFill>
                  <a:srgbClr val="E5E5FF"/>
                </a:solidFill>
                <a:latin typeface="Garamond" panose="02020404030301010803" pitchFamily="18" charset="0"/>
              </a:rPr>
              <a:t> Yogesh </a:t>
            </a:r>
            <a:r>
              <a:rPr lang="en-US" sz="1600" b="1" dirty="0" err="1" smtClean="0">
                <a:solidFill>
                  <a:srgbClr val="E5E5FF"/>
                </a:solidFill>
                <a:latin typeface="Garamond" panose="02020404030301010803" pitchFamily="18" charset="0"/>
              </a:rPr>
              <a:t>Somwanshi</a:t>
            </a:r>
            <a:r>
              <a:rPr lang="en-US" sz="1400" b="1" dirty="0">
                <a:solidFill>
                  <a:srgbClr val="E5E5FF"/>
                </a:solidFill>
                <a:latin typeface="Garamond" panose="02020404030301010803" pitchFamily="18" charset="0"/>
              </a:rPr>
              <a:t>	            			               </a:t>
            </a:r>
            <a:r>
              <a:rPr lang="en-US" sz="1600" b="1" dirty="0" smtClean="0">
                <a:solidFill>
                  <a:srgbClr val="E5E5FF"/>
                </a:solidFill>
                <a:latin typeface="Garamond" panose="02020404030301010803" pitchFamily="18" charset="0"/>
              </a:rPr>
              <a:t> Fundamental of Algorithm</a:t>
            </a:r>
            <a:endParaRPr lang="en-US" sz="1600" b="1" dirty="0">
              <a:solidFill>
                <a:srgbClr val="E5E5FF"/>
              </a:solidFill>
              <a:latin typeface="Garamond" panose="02020404030301010803" pitchFamily="18" charset="0"/>
            </a:endParaRPr>
          </a:p>
        </p:txBody>
      </p:sp>
      <p:sp>
        <p:nvSpPr>
          <p:cNvPr id="13927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N"/>
          </a:p>
        </p:txBody>
      </p:sp>
      <p:sp>
        <p:nvSpPr>
          <p:cNvPr id="1392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N"/>
          </a:p>
        </p:txBody>
      </p:sp>
      <p:sp>
        <p:nvSpPr>
          <p:cNvPr id="13927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N"/>
          </a:p>
        </p:txBody>
      </p:sp>
      <p:sp>
        <p:nvSpPr>
          <p:cNvPr id="13927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N"/>
          </a:p>
        </p:txBody>
      </p:sp>
      <p:pic>
        <p:nvPicPr>
          <p:cNvPr id="139279" name="Picture 15" descr="siide bar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80" name="Text Box 16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>
                <a:solidFill>
                  <a:schemeClr val="bg1"/>
                </a:solidFill>
              </a:rPr>
              <a:t>Volatile </a:t>
            </a:r>
            <a:r>
              <a:rPr lang="en-US" sz="3200" dirty="0" smtClean="0">
                <a:solidFill>
                  <a:schemeClr val="bg1"/>
                </a:solidFill>
              </a:rPr>
              <a:t>M</a:t>
            </a:r>
            <a:r>
              <a:rPr lang="en-US" sz="3200" dirty="0" smtClean="0">
                <a:solidFill>
                  <a:schemeClr val="bg1"/>
                </a:solidFill>
              </a:rPr>
              <a:t>emory( Temporary Memory)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92150"/>
            <a:ext cx="9144001" cy="5778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000"/>
    </mc:Choice>
    <mc:Fallback>
      <p:transition spd="slow" advTm="2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9113" y="803275"/>
            <a:ext cx="8229600" cy="528955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D60093"/>
              </a:buClr>
            </a:pPr>
            <a:r>
              <a:rPr lang="en-US" sz="2800" dirty="0">
                <a:solidFill>
                  <a:srgbClr val="D60093"/>
                </a:solidFill>
              </a:rPr>
              <a:t>Analysis</a:t>
            </a:r>
            <a:endParaRPr lang="en-US" sz="2800" dirty="0">
              <a:solidFill>
                <a:srgbClr val="D60093"/>
              </a:solidFill>
            </a:endParaRPr>
          </a:p>
          <a:p>
            <a:pPr lvl="1">
              <a:lnSpc>
                <a:spcPct val="90000"/>
              </a:lnSpc>
              <a:buClr>
                <a:schemeClr val="accent2"/>
              </a:buClr>
            </a:pPr>
            <a:r>
              <a:rPr lang="en-US" sz="2400" dirty="0">
                <a:solidFill>
                  <a:schemeClr val="accent2"/>
                </a:solidFill>
              </a:rPr>
              <a:t>How does system work?</a:t>
            </a:r>
            <a:endParaRPr lang="en-US" sz="2400" dirty="0">
              <a:solidFill>
                <a:schemeClr val="accent2"/>
              </a:solidFill>
            </a:endParaRPr>
          </a:p>
          <a:p>
            <a:pPr lvl="1">
              <a:lnSpc>
                <a:spcPct val="90000"/>
              </a:lnSpc>
              <a:buClr>
                <a:schemeClr val="accent2"/>
              </a:buClr>
            </a:pPr>
            <a:r>
              <a:rPr lang="en-US" sz="2400" dirty="0">
                <a:solidFill>
                  <a:schemeClr val="accent2"/>
                </a:solidFill>
              </a:rPr>
              <a:t>Breaking a system down to known components</a:t>
            </a:r>
            <a:endParaRPr lang="en-US" sz="2400" dirty="0">
              <a:solidFill>
                <a:schemeClr val="accent2"/>
              </a:solidFill>
            </a:endParaRPr>
          </a:p>
          <a:p>
            <a:pPr lvl="1">
              <a:lnSpc>
                <a:spcPct val="90000"/>
              </a:lnSpc>
              <a:buClr>
                <a:schemeClr val="accent2"/>
              </a:buClr>
            </a:pPr>
            <a:r>
              <a:rPr lang="en-US" sz="2400" dirty="0">
                <a:solidFill>
                  <a:schemeClr val="accent2"/>
                </a:solidFill>
              </a:rPr>
              <a:t>How components (processes) relate to each other</a:t>
            </a:r>
            <a:endParaRPr lang="en-US" sz="2400" dirty="0">
              <a:solidFill>
                <a:schemeClr val="accent2"/>
              </a:solidFill>
            </a:endParaRPr>
          </a:p>
          <a:p>
            <a:pPr lvl="1">
              <a:lnSpc>
                <a:spcPct val="90000"/>
              </a:lnSpc>
              <a:buClr>
                <a:schemeClr val="accent2"/>
              </a:buClr>
            </a:pPr>
            <a:r>
              <a:rPr lang="en-US" sz="2400" dirty="0">
                <a:solidFill>
                  <a:schemeClr val="accent2"/>
                </a:solidFill>
              </a:rPr>
              <a:t>Breaking a process down to known functions</a:t>
            </a:r>
            <a:endParaRPr lang="en-US" sz="24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Clr>
                <a:schemeClr val="tx1"/>
              </a:buClr>
            </a:pPr>
            <a:endParaRPr lang="en-US" sz="24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Clr>
                <a:srgbClr val="D60093"/>
              </a:buClr>
            </a:pPr>
            <a:r>
              <a:rPr lang="en-US" sz="2800" dirty="0">
                <a:solidFill>
                  <a:srgbClr val="D60093"/>
                </a:solidFill>
              </a:rPr>
              <a:t>Synthesis</a:t>
            </a:r>
            <a:endParaRPr lang="en-US" sz="2800" dirty="0">
              <a:solidFill>
                <a:srgbClr val="D60093"/>
              </a:solidFill>
            </a:endParaRPr>
          </a:p>
          <a:p>
            <a:pPr lvl="1">
              <a:lnSpc>
                <a:spcPct val="90000"/>
              </a:lnSpc>
              <a:buClr>
                <a:schemeClr val="accent2"/>
              </a:buClr>
            </a:pPr>
            <a:r>
              <a:rPr lang="en-US" sz="2400" dirty="0">
                <a:solidFill>
                  <a:schemeClr val="accent2"/>
                </a:solidFill>
              </a:rPr>
              <a:t>Building tools</a:t>
            </a:r>
            <a:endParaRPr lang="en-US" sz="2400" dirty="0">
              <a:solidFill>
                <a:schemeClr val="accent2"/>
              </a:solidFill>
            </a:endParaRPr>
          </a:p>
          <a:p>
            <a:pPr lvl="1">
              <a:lnSpc>
                <a:spcPct val="90000"/>
              </a:lnSpc>
              <a:buClr>
                <a:schemeClr val="accent2"/>
              </a:buClr>
            </a:pPr>
            <a:r>
              <a:rPr lang="en-US" sz="2400" dirty="0">
                <a:solidFill>
                  <a:schemeClr val="accent2"/>
                </a:solidFill>
              </a:rPr>
              <a:t>Building functions with supporting tools</a:t>
            </a:r>
            <a:endParaRPr lang="en-US" sz="2400" dirty="0">
              <a:solidFill>
                <a:schemeClr val="accent2"/>
              </a:solidFill>
            </a:endParaRPr>
          </a:p>
          <a:p>
            <a:pPr lvl="1">
              <a:lnSpc>
                <a:spcPct val="90000"/>
              </a:lnSpc>
              <a:buClr>
                <a:schemeClr val="accent2"/>
              </a:buClr>
            </a:pPr>
            <a:r>
              <a:rPr lang="en-US" sz="2400" dirty="0">
                <a:solidFill>
                  <a:schemeClr val="accent2"/>
                </a:solidFill>
              </a:rPr>
              <a:t>Composing functions to form a process </a:t>
            </a:r>
            <a:endParaRPr lang="en-US" sz="2400" dirty="0">
              <a:solidFill>
                <a:schemeClr val="accent2"/>
              </a:solidFill>
            </a:endParaRPr>
          </a:p>
          <a:p>
            <a:pPr lvl="1">
              <a:lnSpc>
                <a:spcPct val="90000"/>
              </a:lnSpc>
              <a:buClr>
                <a:schemeClr val="accent2"/>
              </a:buClr>
            </a:pPr>
            <a:r>
              <a:rPr lang="en-US" sz="2400" dirty="0">
                <a:solidFill>
                  <a:schemeClr val="accent2"/>
                </a:solidFill>
              </a:rPr>
              <a:t>How components should be put together?</a:t>
            </a:r>
            <a:endParaRPr lang="en-US" sz="2400" dirty="0">
              <a:solidFill>
                <a:schemeClr val="accent2"/>
              </a:solidFill>
            </a:endParaRPr>
          </a:p>
          <a:p>
            <a:pPr lvl="1">
              <a:lnSpc>
                <a:spcPct val="90000"/>
              </a:lnSpc>
              <a:buClr>
                <a:schemeClr val="accent2"/>
              </a:buClr>
            </a:pPr>
            <a:r>
              <a:rPr lang="en-US" sz="2400" dirty="0">
                <a:solidFill>
                  <a:schemeClr val="accent2"/>
                </a:solidFill>
              </a:rPr>
              <a:t>Final solution </a:t>
            </a:r>
            <a:endParaRPr lang="en-US" sz="2400" dirty="0">
              <a:solidFill>
                <a:schemeClr val="accent2"/>
              </a:solidFill>
            </a:endParaRP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N"/>
          </a:p>
        </p:txBody>
      </p:sp>
      <p:sp>
        <p:nvSpPr>
          <p:cNvPr id="1269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N"/>
          </a:p>
        </p:txBody>
      </p:sp>
      <p:sp>
        <p:nvSpPr>
          <p:cNvPr id="1269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N"/>
          </a:p>
        </p:txBody>
      </p:sp>
      <p:sp>
        <p:nvSpPr>
          <p:cNvPr id="1269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N"/>
          </a:p>
        </p:txBody>
      </p:sp>
      <p:sp>
        <p:nvSpPr>
          <p:cNvPr id="12698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N"/>
          </a:p>
        </p:txBody>
      </p:sp>
      <p:sp>
        <p:nvSpPr>
          <p:cNvPr id="12698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N"/>
          </a:p>
        </p:txBody>
      </p:sp>
      <p:sp>
        <p:nvSpPr>
          <p:cNvPr id="12698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N"/>
          </a:p>
        </p:txBody>
      </p:sp>
      <p:sp>
        <p:nvSpPr>
          <p:cNvPr id="12698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N"/>
          </a:p>
        </p:txBody>
      </p:sp>
      <p:sp>
        <p:nvSpPr>
          <p:cNvPr id="12698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N"/>
          </a:p>
        </p:txBody>
      </p:sp>
      <p:sp>
        <p:nvSpPr>
          <p:cNvPr id="12699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N"/>
          </a:p>
        </p:txBody>
      </p:sp>
      <p:sp>
        <p:nvSpPr>
          <p:cNvPr id="12699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N"/>
          </a:p>
        </p:txBody>
      </p:sp>
      <p:sp>
        <p:nvSpPr>
          <p:cNvPr id="12699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N"/>
          </a:p>
        </p:txBody>
      </p:sp>
      <p:pic>
        <p:nvPicPr>
          <p:cNvPr id="126993" name="Picture 17" descr="siide bar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94" name="Text Box 18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dirty="0" smtClean="0">
                <a:solidFill>
                  <a:schemeClr val="bg1"/>
                </a:solidFill>
              </a:rPr>
              <a:t>RAM/ROM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26995" name="Picture 19" descr="siide bar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1288"/>
            <a:ext cx="9144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996" name="Line 20"/>
          <p:cNvSpPr>
            <a:spLocks noChangeShapeType="1"/>
          </p:cNvSpPr>
          <p:nvPr/>
        </p:nvSpPr>
        <p:spPr bwMode="auto">
          <a:xfrm>
            <a:off x="0" y="6481763"/>
            <a:ext cx="9144000" cy="0"/>
          </a:xfrm>
          <a:prstGeom prst="line">
            <a:avLst/>
          </a:prstGeom>
          <a:noFill/>
          <a:ln w="44450">
            <a:solidFill>
              <a:srgbClr val="006A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26997" name="Text Box 21"/>
          <p:cNvSpPr txBox="1">
            <a:spLocks noChangeArrowheads="1"/>
          </p:cNvSpPr>
          <p:nvPr/>
        </p:nvSpPr>
        <p:spPr bwMode="auto">
          <a:xfrm>
            <a:off x="0" y="6470650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1" dirty="0" err="1" smtClean="0">
                <a:solidFill>
                  <a:srgbClr val="E5E5FF"/>
                </a:solidFill>
                <a:latin typeface="Garamond" panose="02020404030301010803" pitchFamily="18" charset="0"/>
              </a:rPr>
              <a:t>Asst.Prof</a:t>
            </a:r>
            <a:r>
              <a:rPr lang="en-US" sz="1600" b="1" dirty="0" smtClean="0">
                <a:solidFill>
                  <a:srgbClr val="E5E5FF"/>
                </a:solidFill>
                <a:latin typeface="Garamond" panose="02020404030301010803" pitchFamily="18" charset="0"/>
              </a:rPr>
              <a:t> Yogesh </a:t>
            </a:r>
            <a:r>
              <a:rPr lang="en-US" sz="1600" b="1" dirty="0" err="1" smtClean="0">
                <a:solidFill>
                  <a:srgbClr val="E5E5FF"/>
                </a:solidFill>
                <a:latin typeface="Garamond" panose="02020404030301010803" pitchFamily="18" charset="0"/>
              </a:rPr>
              <a:t>Somwanshi</a:t>
            </a:r>
            <a:r>
              <a:rPr lang="en-US" sz="1400" b="1" dirty="0">
                <a:solidFill>
                  <a:srgbClr val="E5E5FF"/>
                </a:solidFill>
                <a:latin typeface="Garamond" panose="02020404030301010803" pitchFamily="18" charset="0"/>
              </a:rPr>
              <a:t>	            			               </a:t>
            </a:r>
            <a:r>
              <a:rPr lang="en-US" sz="1600" b="1" dirty="0" smtClean="0">
                <a:solidFill>
                  <a:srgbClr val="E5E5FF"/>
                </a:solidFill>
                <a:latin typeface="Garamond" panose="02020404030301010803" pitchFamily="18" charset="0"/>
              </a:rPr>
              <a:t> Fundamental of Algorithm</a:t>
            </a:r>
            <a:endParaRPr lang="en-US" sz="1600" b="1" dirty="0">
              <a:solidFill>
                <a:srgbClr val="E5E5FF"/>
              </a:solidFill>
              <a:latin typeface="Garamond" panose="020204040303010108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85800"/>
            <a:ext cx="9144001" cy="58054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000"/>
    </mc:Choice>
    <mc:Fallback>
      <p:transition spd="slow" advTm="25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765175"/>
            <a:ext cx="8424862" cy="5616575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D60093"/>
              </a:buClr>
            </a:pPr>
            <a:r>
              <a:rPr lang="en-US" sz="2800" dirty="0">
                <a:solidFill>
                  <a:srgbClr val="D60093"/>
                </a:solidFill>
              </a:rPr>
              <a:t>Problem</a:t>
            </a:r>
            <a:endParaRPr lang="en-US" sz="2800" dirty="0">
              <a:solidFill>
                <a:srgbClr val="D60093"/>
              </a:solidFill>
            </a:endParaRPr>
          </a:p>
          <a:p>
            <a:pPr>
              <a:lnSpc>
                <a:spcPct val="90000"/>
              </a:lnSpc>
              <a:buClr>
                <a:srgbClr val="D60093"/>
              </a:buClr>
            </a:pPr>
            <a:r>
              <a:rPr lang="en-US" sz="2800" dirty="0">
                <a:solidFill>
                  <a:srgbClr val="D60093"/>
                </a:solidFill>
              </a:rPr>
              <a:t>Strategy</a:t>
            </a:r>
            <a:endParaRPr lang="en-US" sz="2800" dirty="0">
              <a:solidFill>
                <a:srgbClr val="D60093"/>
              </a:solidFill>
            </a:endParaRPr>
          </a:p>
          <a:p>
            <a:pPr>
              <a:lnSpc>
                <a:spcPct val="90000"/>
              </a:lnSpc>
              <a:buClr>
                <a:srgbClr val="D60093"/>
              </a:buClr>
            </a:pPr>
            <a:r>
              <a:rPr lang="en-US" sz="2800" dirty="0">
                <a:solidFill>
                  <a:srgbClr val="D60093"/>
                </a:solidFill>
              </a:rPr>
              <a:t>Algorithm</a:t>
            </a:r>
            <a:endParaRPr lang="en-US" sz="2800" dirty="0">
              <a:solidFill>
                <a:srgbClr val="D60093"/>
              </a:solidFill>
            </a:endParaRPr>
          </a:p>
          <a:p>
            <a:pPr lvl="1">
              <a:lnSpc>
                <a:spcPct val="90000"/>
              </a:lnSpc>
              <a:buClr>
                <a:schemeClr val="accent2"/>
              </a:buClr>
            </a:pPr>
            <a:r>
              <a:rPr lang="en-US" dirty="0">
                <a:solidFill>
                  <a:srgbClr val="6530D0"/>
                </a:solidFill>
              </a:rPr>
              <a:t>Input</a:t>
            </a:r>
            <a:endParaRPr lang="en-US" dirty="0">
              <a:solidFill>
                <a:srgbClr val="6530D0"/>
              </a:solidFill>
            </a:endParaRPr>
          </a:p>
          <a:p>
            <a:pPr lvl="1">
              <a:lnSpc>
                <a:spcPct val="90000"/>
              </a:lnSpc>
              <a:buClr>
                <a:schemeClr val="accent2"/>
              </a:buClr>
            </a:pPr>
            <a:r>
              <a:rPr lang="en-US" dirty="0">
                <a:solidFill>
                  <a:srgbClr val="6530D0"/>
                </a:solidFill>
              </a:rPr>
              <a:t>Output</a:t>
            </a:r>
            <a:endParaRPr lang="en-US" dirty="0">
              <a:solidFill>
                <a:srgbClr val="6530D0"/>
              </a:solidFill>
            </a:endParaRPr>
          </a:p>
          <a:p>
            <a:pPr lvl="1">
              <a:lnSpc>
                <a:spcPct val="90000"/>
              </a:lnSpc>
              <a:buClr>
                <a:schemeClr val="accent2"/>
              </a:buClr>
            </a:pPr>
            <a:r>
              <a:rPr lang="en-US" dirty="0">
                <a:solidFill>
                  <a:srgbClr val="6530D0"/>
                </a:solidFill>
              </a:rPr>
              <a:t>Steps</a:t>
            </a:r>
            <a:endParaRPr lang="en-US" dirty="0">
              <a:solidFill>
                <a:srgbClr val="6530D0"/>
              </a:solidFill>
            </a:endParaRPr>
          </a:p>
          <a:p>
            <a:pPr>
              <a:lnSpc>
                <a:spcPct val="90000"/>
              </a:lnSpc>
              <a:buClr>
                <a:srgbClr val="D60093"/>
              </a:buClr>
            </a:pPr>
            <a:r>
              <a:rPr lang="en-US" sz="2800" dirty="0">
                <a:solidFill>
                  <a:srgbClr val="D60093"/>
                </a:solidFill>
              </a:rPr>
              <a:t>Analysis</a:t>
            </a:r>
            <a:endParaRPr lang="en-US" sz="2800" dirty="0">
              <a:solidFill>
                <a:srgbClr val="D60093"/>
              </a:solidFill>
            </a:endParaRPr>
          </a:p>
          <a:p>
            <a:pPr lvl="1">
              <a:lnSpc>
                <a:spcPct val="90000"/>
              </a:lnSpc>
              <a:buClr>
                <a:schemeClr val="accent2"/>
              </a:buClr>
            </a:pPr>
            <a:r>
              <a:rPr lang="en-US" dirty="0">
                <a:solidFill>
                  <a:srgbClr val="6530D0"/>
                </a:solidFill>
              </a:rPr>
              <a:t>Correctness</a:t>
            </a:r>
            <a:endParaRPr lang="en-US" dirty="0">
              <a:solidFill>
                <a:srgbClr val="6530D0"/>
              </a:solidFill>
            </a:endParaRPr>
          </a:p>
          <a:p>
            <a:pPr lvl="1">
              <a:lnSpc>
                <a:spcPct val="90000"/>
              </a:lnSpc>
              <a:buClr>
                <a:schemeClr val="accent2"/>
              </a:buClr>
            </a:pPr>
            <a:r>
              <a:rPr lang="en-US" dirty="0">
                <a:solidFill>
                  <a:srgbClr val="6530D0"/>
                </a:solidFill>
              </a:rPr>
              <a:t>Time &amp; Space </a:t>
            </a:r>
            <a:endParaRPr lang="en-US" dirty="0">
              <a:solidFill>
                <a:srgbClr val="6530D0"/>
              </a:solidFill>
            </a:endParaRPr>
          </a:p>
          <a:p>
            <a:pPr lvl="1">
              <a:lnSpc>
                <a:spcPct val="90000"/>
              </a:lnSpc>
              <a:buClr>
                <a:schemeClr val="accent2"/>
              </a:buClr>
            </a:pPr>
            <a:r>
              <a:rPr lang="en-US" dirty="0">
                <a:solidFill>
                  <a:srgbClr val="6530D0"/>
                </a:solidFill>
              </a:rPr>
              <a:t>Optimality</a:t>
            </a:r>
            <a:endParaRPr lang="en-US" dirty="0">
              <a:solidFill>
                <a:srgbClr val="6530D0"/>
              </a:solidFill>
            </a:endParaRPr>
          </a:p>
          <a:p>
            <a:pPr>
              <a:lnSpc>
                <a:spcPct val="90000"/>
              </a:lnSpc>
              <a:buClr>
                <a:srgbClr val="D60093"/>
              </a:buClr>
            </a:pPr>
            <a:r>
              <a:rPr lang="en-US" sz="2800" dirty="0">
                <a:solidFill>
                  <a:srgbClr val="D60093"/>
                </a:solidFill>
              </a:rPr>
              <a:t>Implementation</a:t>
            </a:r>
            <a:endParaRPr lang="en-US" sz="2800" dirty="0">
              <a:solidFill>
                <a:srgbClr val="D60093"/>
              </a:solidFill>
            </a:endParaRPr>
          </a:p>
          <a:p>
            <a:pPr>
              <a:lnSpc>
                <a:spcPct val="90000"/>
              </a:lnSpc>
              <a:buClr>
                <a:srgbClr val="D60093"/>
              </a:buClr>
            </a:pPr>
            <a:r>
              <a:rPr lang="en-US" sz="2800" dirty="0">
                <a:solidFill>
                  <a:srgbClr val="D60093"/>
                </a:solidFill>
              </a:rPr>
              <a:t>Verification</a:t>
            </a:r>
            <a:endParaRPr lang="en-US" sz="2800" dirty="0">
              <a:solidFill>
                <a:srgbClr val="D60093"/>
              </a:solidFill>
            </a:endParaRPr>
          </a:p>
        </p:txBody>
      </p:sp>
      <p:pic>
        <p:nvPicPr>
          <p:cNvPr id="128004" name="Picture 4" descr="siide bar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1288"/>
            <a:ext cx="9144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005" name="Line 5"/>
          <p:cNvSpPr>
            <a:spLocks noChangeShapeType="1"/>
          </p:cNvSpPr>
          <p:nvPr/>
        </p:nvSpPr>
        <p:spPr bwMode="auto">
          <a:xfrm>
            <a:off x="0" y="6481763"/>
            <a:ext cx="9144000" cy="0"/>
          </a:xfrm>
          <a:prstGeom prst="line">
            <a:avLst/>
          </a:prstGeom>
          <a:noFill/>
          <a:ln w="44450">
            <a:solidFill>
              <a:srgbClr val="006A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28006" name="Text Box 6"/>
          <p:cNvSpPr txBox="1">
            <a:spLocks noChangeArrowheads="1"/>
          </p:cNvSpPr>
          <p:nvPr/>
        </p:nvSpPr>
        <p:spPr bwMode="auto">
          <a:xfrm>
            <a:off x="0" y="6470650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1" dirty="0" err="1" smtClean="0">
                <a:solidFill>
                  <a:srgbClr val="E5E5FF"/>
                </a:solidFill>
                <a:latin typeface="Garamond" panose="02020404030301010803" pitchFamily="18" charset="0"/>
              </a:rPr>
              <a:t>Asst.Prof</a:t>
            </a:r>
            <a:r>
              <a:rPr lang="en-US" sz="1600" b="1" dirty="0" smtClean="0">
                <a:solidFill>
                  <a:srgbClr val="E5E5FF"/>
                </a:solidFill>
                <a:latin typeface="Garamond" panose="02020404030301010803" pitchFamily="18" charset="0"/>
              </a:rPr>
              <a:t> Yogesh </a:t>
            </a:r>
            <a:r>
              <a:rPr lang="en-US" sz="1600" b="1" dirty="0" err="1" smtClean="0">
                <a:solidFill>
                  <a:srgbClr val="E5E5FF"/>
                </a:solidFill>
                <a:latin typeface="Garamond" panose="02020404030301010803" pitchFamily="18" charset="0"/>
              </a:rPr>
              <a:t>Somwanshi</a:t>
            </a:r>
            <a:r>
              <a:rPr lang="en-US" sz="1400" b="1" dirty="0">
                <a:solidFill>
                  <a:srgbClr val="E5E5FF"/>
                </a:solidFill>
                <a:latin typeface="Garamond" panose="02020404030301010803" pitchFamily="18" charset="0"/>
              </a:rPr>
              <a:t>	            			               </a:t>
            </a:r>
            <a:r>
              <a:rPr lang="en-US" sz="1600" b="1" dirty="0" smtClean="0">
                <a:solidFill>
                  <a:srgbClr val="E5E5FF"/>
                </a:solidFill>
                <a:latin typeface="Garamond" panose="02020404030301010803" pitchFamily="18" charset="0"/>
              </a:rPr>
              <a:t> Fundamental of Algorithm</a:t>
            </a:r>
            <a:endParaRPr lang="en-US" sz="1600" b="1" dirty="0">
              <a:solidFill>
                <a:srgbClr val="E5E5FF"/>
              </a:solidFill>
              <a:latin typeface="Garamond" panose="02020404030301010803" pitchFamily="18" charset="0"/>
            </a:endParaRPr>
          </a:p>
        </p:txBody>
      </p:sp>
      <p:sp>
        <p:nvSpPr>
          <p:cNvPr id="12800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N"/>
          </a:p>
        </p:txBody>
      </p:sp>
      <p:sp>
        <p:nvSpPr>
          <p:cNvPr id="12800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N"/>
          </a:p>
        </p:txBody>
      </p:sp>
      <p:sp>
        <p:nvSpPr>
          <p:cNvPr id="12800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N"/>
          </a:p>
        </p:txBody>
      </p:sp>
      <p:sp>
        <p:nvSpPr>
          <p:cNvPr id="12801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N"/>
          </a:p>
        </p:txBody>
      </p:sp>
      <p:sp>
        <p:nvSpPr>
          <p:cNvPr id="1280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N"/>
          </a:p>
        </p:txBody>
      </p:sp>
      <p:sp>
        <p:nvSpPr>
          <p:cNvPr id="12801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N"/>
          </a:p>
        </p:txBody>
      </p:sp>
      <p:sp>
        <p:nvSpPr>
          <p:cNvPr id="12801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N"/>
          </a:p>
        </p:txBody>
      </p:sp>
      <p:sp>
        <p:nvSpPr>
          <p:cNvPr id="12801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N"/>
          </a:p>
        </p:txBody>
      </p:sp>
      <p:sp>
        <p:nvSpPr>
          <p:cNvPr id="1280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N"/>
          </a:p>
        </p:txBody>
      </p:sp>
      <p:sp>
        <p:nvSpPr>
          <p:cNvPr id="12801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N"/>
          </a:p>
        </p:txBody>
      </p:sp>
      <p:sp>
        <p:nvSpPr>
          <p:cNvPr id="12801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N"/>
          </a:p>
        </p:txBody>
      </p:sp>
      <p:sp>
        <p:nvSpPr>
          <p:cNvPr id="12801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N"/>
          </a:p>
        </p:txBody>
      </p:sp>
      <p:pic>
        <p:nvPicPr>
          <p:cNvPr id="128019" name="Picture 19" descr="siide bar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20" name="Text Box 20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dirty="0" smtClean="0">
                <a:solidFill>
                  <a:schemeClr val="bg1"/>
                </a:solidFill>
              </a:rPr>
              <a:t>Permanent Memory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95324"/>
            <a:ext cx="9144001" cy="57658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000"/>
    </mc:Choice>
    <mc:Fallback>
      <p:transition spd="slow" advTm="2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765175"/>
            <a:ext cx="8424862" cy="5616575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D60093"/>
              </a:buClr>
            </a:pPr>
            <a:r>
              <a:rPr lang="en-US" sz="2800" dirty="0" smtClean="0">
                <a:solidFill>
                  <a:srgbClr val="D60093"/>
                </a:solidFill>
              </a:rPr>
              <a:t>The fact is that many of the courses in computer science deal with efficient algorithm and data structure.</a:t>
            </a:r>
            <a:endParaRPr lang="en-US" sz="2800" dirty="0" smtClean="0">
              <a:solidFill>
                <a:srgbClr val="D60093"/>
              </a:solidFill>
            </a:endParaRPr>
          </a:p>
          <a:p>
            <a:pPr>
              <a:lnSpc>
                <a:spcPct val="90000"/>
              </a:lnSpc>
              <a:buClr>
                <a:srgbClr val="D60093"/>
              </a:buClr>
            </a:pPr>
            <a:r>
              <a:rPr lang="en-US" sz="2800" dirty="0" smtClean="0">
                <a:solidFill>
                  <a:srgbClr val="D60093"/>
                </a:solidFill>
              </a:rPr>
              <a:t>A good understanding of algorithm design is a central to a good understanding of computer science and computer programming. </a:t>
            </a:r>
            <a:endParaRPr lang="en-US" sz="2800" dirty="0" smtClean="0">
              <a:solidFill>
                <a:srgbClr val="D60093"/>
              </a:solidFill>
            </a:endParaRPr>
          </a:p>
          <a:p>
            <a:pPr marL="457200" lvl="1" indent="0">
              <a:lnSpc>
                <a:spcPct val="90000"/>
              </a:lnSpc>
              <a:buClr>
                <a:srgbClr val="D60093"/>
              </a:buClr>
              <a:buNone/>
            </a:pPr>
            <a:endParaRPr lang="en-US" sz="2400" dirty="0" smtClean="0">
              <a:solidFill>
                <a:srgbClr val="D60093"/>
              </a:solidFill>
            </a:endParaRPr>
          </a:p>
          <a:p>
            <a:pPr marL="0" indent="0">
              <a:lnSpc>
                <a:spcPct val="90000"/>
              </a:lnSpc>
              <a:buClr>
                <a:srgbClr val="D60093"/>
              </a:buClr>
              <a:buNone/>
            </a:pPr>
            <a:endParaRPr lang="en-US" sz="2800" dirty="0">
              <a:solidFill>
                <a:srgbClr val="D60093"/>
              </a:solidFill>
            </a:endParaRPr>
          </a:p>
        </p:txBody>
      </p:sp>
      <p:pic>
        <p:nvPicPr>
          <p:cNvPr id="128004" name="Picture 4" descr="siide bar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1288"/>
            <a:ext cx="9144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005" name="Line 5"/>
          <p:cNvSpPr>
            <a:spLocks noChangeShapeType="1"/>
          </p:cNvSpPr>
          <p:nvPr/>
        </p:nvSpPr>
        <p:spPr bwMode="auto">
          <a:xfrm>
            <a:off x="0" y="6481763"/>
            <a:ext cx="9144000" cy="0"/>
          </a:xfrm>
          <a:prstGeom prst="line">
            <a:avLst/>
          </a:prstGeom>
          <a:noFill/>
          <a:ln w="44450">
            <a:solidFill>
              <a:srgbClr val="006A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28006" name="Text Box 6"/>
          <p:cNvSpPr txBox="1">
            <a:spLocks noChangeArrowheads="1"/>
          </p:cNvSpPr>
          <p:nvPr/>
        </p:nvSpPr>
        <p:spPr bwMode="auto">
          <a:xfrm>
            <a:off x="0" y="6470650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1" dirty="0" err="1" smtClean="0">
                <a:solidFill>
                  <a:srgbClr val="E5E5FF"/>
                </a:solidFill>
                <a:latin typeface="Garamond" panose="02020404030301010803" pitchFamily="18" charset="0"/>
              </a:rPr>
              <a:t>Asst.Prof</a:t>
            </a:r>
            <a:r>
              <a:rPr lang="en-US" sz="1600" b="1" dirty="0" smtClean="0">
                <a:solidFill>
                  <a:srgbClr val="E5E5FF"/>
                </a:solidFill>
                <a:latin typeface="Garamond" panose="02020404030301010803" pitchFamily="18" charset="0"/>
              </a:rPr>
              <a:t> Yogesh </a:t>
            </a:r>
            <a:r>
              <a:rPr lang="en-US" sz="1600" b="1" dirty="0" err="1" smtClean="0">
                <a:solidFill>
                  <a:srgbClr val="E5E5FF"/>
                </a:solidFill>
                <a:latin typeface="Garamond" panose="02020404030301010803" pitchFamily="18" charset="0"/>
              </a:rPr>
              <a:t>Somwanshi</a:t>
            </a:r>
            <a:r>
              <a:rPr lang="en-US" sz="1400" b="1" dirty="0">
                <a:solidFill>
                  <a:srgbClr val="E5E5FF"/>
                </a:solidFill>
                <a:latin typeface="Garamond" panose="02020404030301010803" pitchFamily="18" charset="0"/>
              </a:rPr>
              <a:t>	            			               </a:t>
            </a:r>
            <a:r>
              <a:rPr lang="en-US" sz="1600" b="1" dirty="0" smtClean="0">
                <a:solidFill>
                  <a:srgbClr val="E5E5FF"/>
                </a:solidFill>
                <a:latin typeface="Garamond" panose="02020404030301010803" pitchFamily="18" charset="0"/>
              </a:rPr>
              <a:t> Fundamental of Algorithm</a:t>
            </a:r>
            <a:endParaRPr lang="en-US" sz="1600" b="1" dirty="0">
              <a:solidFill>
                <a:srgbClr val="E5E5FF"/>
              </a:solidFill>
              <a:latin typeface="Garamond" panose="02020404030301010803" pitchFamily="18" charset="0"/>
            </a:endParaRPr>
          </a:p>
        </p:txBody>
      </p:sp>
      <p:sp>
        <p:nvSpPr>
          <p:cNvPr id="12800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N"/>
          </a:p>
        </p:txBody>
      </p:sp>
      <p:sp>
        <p:nvSpPr>
          <p:cNvPr id="12800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N"/>
          </a:p>
        </p:txBody>
      </p:sp>
      <p:sp>
        <p:nvSpPr>
          <p:cNvPr id="12800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N"/>
          </a:p>
        </p:txBody>
      </p:sp>
      <p:sp>
        <p:nvSpPr>
          <p:cNvPr id="12801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N"/>
          </a:p>
        </p:txBody>
      </p:sp>
      <p:sp>
        <p:nvSpPr>
          <p:cNvPr id="1280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N"/>
          </a:p>
        </p:txBody>
      </p:sp>
      <p:sp>
        <p:nvSpPr>
          <p:cNvPr id="12801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N"/>
          </a:p>
        </p:txBody>
      </p:sp>
      <p:sp>
        <p:nvSpPr>
          <p:cNvPr id="12801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N"/>
          </a:p>
        </p:txBody>
      </p:sp>
      <p:sp>
        <p:nvSpPr>
          <p:cNvPr id="12801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N"/>
          </a:p>
        </p:txBody>
      </p:sp>
      <p:sp>
        <p:nvSpPr>
          <p:cNvPr id="1280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N"/>
          </a:p>
        </p:txBody>
      </p:sp>
      <p:sp>
        <p:nvSpPr>
          <p:cNvPr id="12801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N"/>
          </a:p>
        </p:txBody>
      </p:sp>
      <p:sp>
        <p:nvSpPr>
          <p:cNvPr id="12801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N"/>
          </a:p>
        </p:txBody>
      </p:sp>
      <p:sp>
        <p:nvSpPr>
          <p:cNvPr id="12801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N"/>
          </a:p>
        </p:txBody>
      </p:sp>
      <p:pic>
        <p:nvPicPr>
          <p:cNvPr id="128019" name="Picture 19" descr="siide bar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20" name="Text Box 20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dirty="0" smtClean="0">
                <a:solidFill>
                  <a:schemeClr val="bg1"/>
                </a:solidFill>
              </a:rPr>
              <a:t>Example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68338"/>
            <a:ext cx="9144001" cy="57927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000"/>
    </mc:Choice>
    <mc:Fallback>
      <p:transition spd="slow" advTm="2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765175"/>
            <a:ext cx="8424862" cy="5616575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D60093"/>
              </a:buClr>
            </a:pPr>
            <a:endParaRPr lang="en-US" sz="2800" dirty="0">
              <a:solidFill>
                <a:srgbClr val="D60093"/>
              </a:solidFill>
            </a:endParaRPr>
          </a:p>
        </p:txBody>
      </p:sp>
      <p:pic>
        <p:nvPicPr>
          <p:cNvPr id="128004" name="Picture 4" descr="siide bar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1288"/>
            <a:ext cx="9144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005" name="Line 5"/>
          <p:cNvSpPr>
            <a:spLocks noChangeShapeType="1"/>
          </p:cNvSpPr>
          <p:nvPr/>
        </p:nvSpPr>
        <p:spPr bwMode="auto">
          <a:xfrm>
            <a:off x="0" y="6481763"/>
            <a:ext cx="9144000" cy="0"/>
          </a:xfrm>
          <a:prstGeom prst="line">
            <a:avLst/>
          </a:prstGeom>
          <a:noFill/>
          <a:ln w="44450">
            <a:solidFill>
              <a:srgbClr val="006A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28006" name="Text Box 6"/>
          <p:cNvSpPr txBox="1">
            <a:spLocks noChangeArrowheads="1"/>
          </p:cNvSpPr>
          <p:nvPr/>
        </p:nvSpPr>
        <p:spPr bwMode="auto">
          <a:xfrm>
            <a:off x="0" y="6470650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1" dirty="0" err="1" smtClean="0">
                <a:solidFill>
                  <a:srgbClr val="E5E5FF"/>
                </a:solidFill>
                <a:latin typeface="Garamond" panose="02020404030301010803" pitchFamily="18" charset="0"/>
              </a:rPr>
              <a:t>Asst.Prof</a:t>
            </a:r>
            <a:r>
              <a:rPr lang="en-US" sz="1600" b="1" dirty="0" smtClean="0">
                <a:solidFill>
                  <a:srgbClr val="E5E5FF"/>
                </a:solidFill>
                <a:latin typeface="Garamond" panose="02020404030301010803" pitchFamily="18" charset="0"/>
              </a:rPr>
              <a:t> Yogesh </a:t>
            </a:r>
            <a:r>
              <a:rPr lang="en-US" sz="1600" b="1" dirty="0" err="1" smtClean="0">
                <a:solidFill>
                  <a:srgbClr val="E5E5FF"/>
                </a:solidFill>
                <a:latin typeface="Garamond" panose="02020404030301010803" pitchFamily="18" charset="0"/>
              </a:rPr>
              <a:t>Somwanshi</a:t>
            </a:r>
            <a:r>
              <a:rPr lang="en-US" sz="1400" b="1" dirty="0">
                <a:solidFill>
                  <a:srgbClr val="E5E5FF"/>
                </a:solidFill>
                <a:latin typeface="Garamond" panose="02020404030301010803" pitchFamily="18" charset="0"/>
              </a:rPr>
              <a:t>	            			               </a:t>
            </a:r>
            <a:r>
              <a:rPr lang="en-US" sz="1600" b="1" dirty="0" smtClean="0">
                <a:solidFill>
                  <a:srgbClr val="E5E5FF"/>
                </a:solidFill>
                <a:latin typeface="Garamond" panose="02020404030301010803" pitchFamily="18" charset="0"/>
              </a:rPr>
              <a:t> Fundamental of Algorithm</a:t>
            </a:r>
            <a:endParaRPr lang="en-US" sz="1600" b="1" dirty="0">
              <a:solidFill>
                <a:srgbClr val="E5E5FF"/>
              </a:solidFill>
              <a:latin typeface="Garamond" panose="02020404030301010803" pitchFamily="18" charset="0"/>
            </a:endParaRPr>
          </a:p>
        </p:txBody>
      </p:sp>
      <p:sp>
        <p:nvSpPr>
          <p:cNvPr id="12800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N"/>
          </a:p>
        </p:txBody>
      </p:sp>
      <p:sp>
        <p:nvSpPr>
          <p:cNvPr id="12800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N"/>
          </a:p>
        </p:txBody>
      </p:sp>
      <p:sp>
        <p:nvSpPr>
          <p:cNvPr id="12800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N"/>
          </a:p>
        </p:txBody>
      </p:sp>
      <p:sp>
        <p:nvSpPr>
          <p:cNvPr id="12801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N"/>
          </a:p>
        </p:txBody>
      </p:sp>
      <p:sp>
        <p:nvSpPr>
          <p:cNvPr id="1280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N"/>
          </a:p>
        </p:txBody>
      </p:sp>
      <p:sp>
        <p:nvSpPr>
          <p:cNvPr id="12801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N"/>
          </a:p>
        </p:txBody>
      </p:sp>
      <p:sp>
        <p:nvSpPr>
          <p:cNvPr id="12801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N"/>
          </a:p>
        </p:txBody>
      </p:sp>
      <p:sp>
        <p:nvSpPr>
          <p:cNvPr id="12801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N"/>
          </a:p>
        </p:txBody>
      </p:sp>
      <p:sp>
        <p:nvSpPr>
          <p:cNvPr id="1280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N"/>
          </a:p>
        </p:txBody>
      </p:sp>
      <p:sp>
        <p:nvSpPr>
          <p:cNvPr id="12801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N"/>
          </a:p>
        </p:txBody>
      </p:sp>
      <p:sp>
        <p:nvSpPr>
          <p:cNvPr id="12801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N"/>
          </a:p>
        </p:txBody>
      </p:sp>
      <p:sp>
        <p:nvSpPr>
          <p:cNvPr id="12801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N"/>
          </a:p>
        </p:txBody>
      </p:sp>
      <p:pic>
        <p:nvPicPr>
          <p:cNvPr id="128019" name="Picture 19" descr="siide bar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20" name="Text Box 20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dirty="0" smtClean="0">
                <a:solidFill>
                  <a:schemeClr val="bg1"/>
                </a:solidFill>
              </a:rPr>
              <a:t>New Type of Memory</a:t>
            </a:r>
            <a:r>
              <a:rPr lang="en-GB" sz="3200" dirty="0" smtClean="0">
                <a:solidFill>
                  <a:schemeClr val="bg1"/>
                </a:solidFill>
              </a:rPr>
              <a:t>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rgbClr val="D60093"/>
              </a:buClr>
            </a:pPr>
            <a:r>
              <a:rPr lang="en-US" sz="2800" dirty="0" smtClean="0">
                <a:solidFill>
                  <a:srgbClr val="D60093"/>
                </a:solidFill>
              </a:rPr>
              <a:t>They apply these to various application :</a:t>
            </a:r>
            <a:endParaRPr lang="en-US" sz="2800" dirty="0" smtClean="0">
              <a:solidFill>
                <a:srgbClr val="D60093"/>
              </a:solidFill>
            </a:endParaRPr>
          </a:p>
          <a:p>
            <a:pPr lvl="1">
              <a:lnSpc>
                <a:spcPct val="90000"/>
              </a:lnSpc>
              <a:buClr>
                <a:srgbClr val="D60093"/>
              </a:buClr>
            </a:pPr>
            <a:r>
              <a:rPr lang="en-US" sz="2400" dirty="0" smtClean="0">
                <a:solidFill>
                  <a:srgbClr val="D60093"/>
                </a:solidFill>
              </a:rPr>
              <a:t>Compilers ,</a:t>
            </a:r>
            <a:endParaRPr lang="en-US" sz="2400" dirty="0" smtClean="0">
              <a:solidFill>
                <a:srgbClr val="D60093"/>
              </a:solidFill>
            </a:endParaRPr>
          </a:p>
          <a:p>
            <a:pPr lvl="1">
              <a:lnSpc>
                <a:spcPct val="90000"/>
              </a:lnSpc>
              <a:buClr>
                <a:srgbClr val="D60093"/>
              </a:buClr>
            </a:pPr>
            <a:r>
              <a:rPr lang="en-US" sz="2400" dirty="0" smtClean="0">
                <a:solidFill>
                  <a:srgbClr val="D60093"/>
                </a:solidFill>
              </a:rPr>
              <a:t>Operating systems,</a:t>
            </a:r>
            <a:endParaRPr lang="en-US" sz="2400" dirty="0" smtClean="0">
              <a:solidFill>
                <a:srgbClr val="D60093"/>
              </a:solidFill>
            </a:endParaRPr>
          </a:p>
          <a:p>
            <a:pPr lvl="1">
              <a:lnSpc>
                <a:spcPct val="90000"/>
              </a:lnSpc>
              <a:buClr>
                <a:srgbClr val="D60093"/>
              </a:buClr>
            </a:pPr>
            <a:r>
              <a:rPr lang="en-US" sz="2400" dirty="0" smtClean="0">
                <a:solidFill>
                  <a:srgbClr val="D60093"/>
                </a:solidFill>
              </a:rPr>
              <a:t>Database,</a:t>
            </a:r>
            <a:endParaRPr lang="en-US" sz="2400" dirty="0" smtClean="0">
              <a:solidFill>
                <a:srgbClr val="D60093"/>
              </a:solidFill>
            </a:endParaRPr>
          </a:p>
          <a:p>
            <a:pPr lvl="1">
              <a:lnSpc>
                <a:spcPct val="90000"/>
              </a:lnSpc>
              <a:buClr>
                <a:srgbClr val="D60093"/>
              </a:buClr>
            </a:pPr>
            <a:r>
              <a:rPr lang="en-US" sz="2400" dirty="0" smtClean="0">
                <a:solidFill>
                  <a:srgbClr val="D60093"/>
                </a:solidFill>
              </a:rPr>
              <a:t>Artificial intelligence,</a:t>
            </a:r>
            <a:endParaRPr lang="en-US" sz="2400" dirty="0" smtClean="0">
              <a:solidFill>
                <a:srgbClr val="D60093"/>
              </a:solidFill>
            </a:endParaRPr>
          </a:p>
          <a:p>
            <a:pPr lvl="1">
              <a:lnSpc>
                <a:spcPct val="90000"/>
              </a:lnSpc>
              <a:buClr>
                <a:srgbClr val="D60093"/>
              </a:buClr>
            </a:pPr>
            <a:r>
              <a:rPr lang="en-US" sz="2400" dirty="0" smtClean="0">
                <a:solidFill>
                  <a:srgbClr val="D60093"/>
                </a:solidFill>
              </a:rPr>
              <a:t>Computer Graphics and vision,</a:t>
            </a:r>
            <a:endParaRPr lang="en-US" sz="2400" dirty="0" smtClean="0">
              <a:solidFill>
                <a:srgbClr val="D60093"/>
              </a:solidFill>
            </a:endParaRPr>
          </a:p>
          <a:p>
            <a:pPr lvl="1">
              <a:lnSpc>
                <a:spcPct val="90000"/>
              </a:lnSpc>
              <a:buClr>
                <a:srgbClr val="D60093"/>
              </a:buClr>
            </a:pPr>
            <a:r>
              <a:rPr lang="en-US" sz="2400" dirty="0" smtClean="0">
                <a:solidFill>
                  <a:srgbClr val="D60093"/>
                </a:solidFill>
              </a:rPr>
              <a:t>Networks, etc.</a:t>
            </a:r>
            <a:endParaRPr lang="en-US" sz="2400" dirty="0" smtClean="0">
              <a:solidFill>
                <a:srgbClr val="D60093"/>
              </a:solidFill>
            </a:endParaRPr>
          </a:p>
          <a:p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68338"/>
            <a:ext cx="9144001" cy="57134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000"/>
    </mc:Choice>
    <mc:Fallback>
      <p:transition spd="slow" advTm="25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95324"/>
            <a:ext cx="9144000" cy="5775326"/>
          </a:xfrm>
          <a:prstGeom prst="rect">
            <a:avLst/>
          </a:prstGeom>
        </p:spPr>
      </p:pic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765175"/>
            <a:ext cx="8713787" cy="5832475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</a:pPr>
            <a:endParaRPr lang="en-GB" sz="2000" dirty="0"/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8807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pic>
        <p:nvPicPr>
          <p:cNvPr id="88079" name="Picture 15" descr="siide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1288"/>
            <a:ext cx="9144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80" name="Line 16"/>
          <p:cNvSpPr>
            <a:spLocks noChangeShapeType="1"/>
          </p:cNvSpPr>
          <p:nvPr/>
        </p:nvSpPr>
        <p:spPr bwMode="auto">
          <a:xfrm>
            <a:off x="0" y="6481763"/>
            <a:ext cx="9144000" cy="0"/>
          </a:xfrm>
          <a:prstGeom prst="line">
            <a:avLst/>
          </a:prstGeom>
          <a:noFill/>
          <a:ln w="44450">
            <a:solidFill>
              <a:srgbClr val="006A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88081" name="Text Box 17"/>
          <p:cNvSpPr txBox="1">
            <a:spLocks noChangeArrowheads="1"/>
          </p:cNvSpPr>
          <p:nvPr/>
        </p:nvSpPr>
        <p:spPr bwMode="auto">
          <a:xfrm>
            <a:off x="0" y="6470650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 smtClean="0">
                <a:solidFill>
                  <a:srgbClr val="E5E5FF"/>
                </a:solidFill>
                <a:latin typeface="Garamond" panose="02020404030301010803" pitchFamily="18" charset="0"/>
              </a:rPr>
              <a:t>Asst.Prof</a:t>
            </a:r>
            <a:r>
              <a:rPr lang="en-US" sz="1600" b="1" dirty="0" smtClean="0">
                <a:solidFill>
                  <a:srgbClr val="E5E5FF"/>
                </a:solidFill>
                <a:latin typeface="Garamond" panose="02020404030301010803" pitchFamily="18" charset="0"/>
              </a:rPr>
              <a:t> Yogesh </a:t>
            </a:r>
            <a:r>
              <a:rPr lang="en-US" sz="1600" b="1" dirty="0" err="1" smtClean="0">
                <a:solidFill>
                  <a:srgbClr val="E5E5FF"/>
                </a:solidFill>
                <a:latin typeface="Garamond" panose="02020404030301010803" pitchFamily="18" charset="0"/>
              </a:rPr>
              <a:t>Somwanshi</a:t>
            </a:r>
            <a:r>
              <a:rPr lang="en-US" sz="1400" b="1" dirty="0">
                <a:solidFill>
                  <a:srgbClr val="E5E5FF"/>
                </a:solidFill>
                <a:latin typeface="Garamond" panose="02020404030301010803" pitchFamily="18" charset="0"/>
              </a:rPr>
              <a:t>	            			               </a:t>
            </a:r>
            <a:r>
              <a:rPr lang="en-US" sz="1600" b="1" dirty="0" smtClean="0">
                <a:solidFill>
                  <a:srgbClr val="E5E5FF"/>
                </a:solidFill>
                <a:latin typeface="Garamond" panose="02020404030301010803" pitchFamily="18" charset="0"/>
              </a:rPr>
              <a:t> Fundamental of Algorithm</a:t>
            </a:r>
            <a:endParaRPr lang="en-US" sz="1600" b="1" dirty="0">
              <a:solidFill>
                <a:srgbClr val="E5E5FF"/>
              </a:solidFill>
              <a:latin typeface="Garamond" panose="02020404030301010803" pitchFamily="18" charset="0"/>
            </a:endParaRPr>
          </a:p>
        </p:txBody>
      </p:sp>
      <p:pic>
        <p:nvPicPr>
          <p:cNvPr id="88082" name="Picture 18" descr="siide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83" name="Text Box 19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3200" dirty="0" smtClean="0">
                <a:solidFill>
                  <a:srgbClr val="FFFFFF"/>
                </a:solidFill>
              </a:rPr>
              <a:t>Memory </a:t>
            </a:r>
            <a:r>
              <a:rPr lang="en-GB" sz="3200" dirty="0" err="1" smtClean="0">
                <a:solidFill>
                  <a:srgbClr val="FFFFFF"/>
                </a:solidFill>
              </a:rPr>
              <a:t>Acess</a:t>
            </a:r>
            <a:r>
              <a:rPr lang="en-GB" sz="3200" dirty="0" smtClean="0">
                <a:solidFill>
                  <a:srgbClr val="FFFFFF"/>
                </a:solidFill>
              </a:rPr>
              <a:t>?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000"/>
    </mc:Choice>
    <mc:Fallback>
      <p:transition spd="slow" advTm="2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836613"/>
            <a:ext cx="8820150" cy="4392612"/>
          </a:xfrm>
        </p:spPr>
        <p:txBody>
          <a:bodyPr/>
          <a:lstStyle/>
          <a:p>
            <a:pPr algn="l"/>
            <a:r>
              <a:rPr lang="en-GB" sz="3600" dirty="0">
                <a:solidFill>
                  <a:srgbClr val="6600CC"/>
                </a:solidFill>
              </a:rPr>
              <a:t>Lecture No 1</a:t>
            </a:r>
            <a:br>
              <a:rPr lang="en-GB" sz="3600" dirty="0">
                <a:solidFill>
                  <a:srgbClr val="6600CC"/>
                </a:solidFill>
              </a:rPr>
            </a:br>
            <a:br>
              <a:rPr lang="en-GB" sz="3600" dirty="0">
                <a:solidFill>
                  <a:srgbClr val="6600CC"/>
                </a:solidFill>
              </a:rPr>
            </a:br>
            <a:br>
              <a:rPr lang="en-GB" sz="3600" dirty="0">
                <a:solidFill>
                  <a:srgbClr val="6600CC"/>
                </a:solidFill>
              </a:rPr>
            </a:br>
            <a:br>
              <a:rPr lang="en-GB" sz="3600" dirty="0">
                <a:solidFill>
                  <a:srgbClr val="6600CC"/>
                </a:solidFill>
              </a:rPr>
            </a:br>
            <a:r>
              <a:rPr lang="en-GB" sz="3600" dirty="0">
                <a:solidFill>
                  <a:srgbClr val="6600CC"/>
                </a:solidFill>
              </a:rPr>
              <a:t>		   </a:t>
            </a:r>
            <a:r>
              <a:rPr lang="en-GB" sz="3600" dirty="0">
                <a:solidFill>
                  <a:srgbClr val="333399"/>
                </a:solidFill>
              </a:rPr>
              <a:t>      </a:t>
            </a:r>
            <a:r>
              <a:rPr lang="en-GB" sz="3600" dirty="0">
                <a:solidFill>
                  <a:srgbClr val="FF00FF"/>
                </a:solidFill>
              </a:rPr>
              <a:t>Introduction</a:t>
            </a:r>
            <a:br>
              <a:rPr lang="en-GB" sz="3600" dirty="0">
                <a:solidFill>
                  <a:srgbClr val="FF00FF"/>
                </a:solidFill>
              </a:rPr>
            </a:br>
            <a:r>
              <a:rPr lang="en-GB" sz="3600" dirty="0">
                <a:solidFill>
                  <a:srgbClr val="333399"/>
                </a:solidFill>
              </a:rPr>
              <a:t>    </a:t>
            </a:r>
            <a:br>
              <a:rPr lang="en-GB" sz="3600" dirty="0">
                <a:solidFill>
                  <a:srgbClr val="333399"/>
                </a:solidFill>
              </a:rPr>
            </a:br>
            <a:r>
              <a:rPr lang="en-GB" sz="3600" dirty="0">
                <a:solidFill>
                  <a:srgbClr val="333399"/>
                </a:solidFill>
              </a:rPr>
              <a:t>     </a:t>
            </a:r>
            <a:r>
              <a:rPr lang="en-GB" sz="3200" dirty="0">
                <a:solidFill>
                  <a:srgbClr val="CC00FF"/>
                </a:solidFill>
              </a:rPr>
              <a:t>(What, Why and Where </a:t>
            </a:r>
            <a:r>
              <a:rPr lang="en-GB" sz="3200" dirty="0">
                <a:solidFill>
                  <a:srgbClr val="CC00FF"/>
                </a:solidFill>
              </a:rPr>
              <a:t>C</a:t>
            </a:r>
            <a:r>
              <a:rPr lang="en-GB" sz="3200" dirty="0" smtClean="0">
                <a:solidFill>
                  <a:srgbClr val="CC00FF"/>
                </a:solidFill>
              </a:rPr>
              <a:t>omputer</a:t>
            </a:r>
            <a:r>
              <a:rPr lang="en-GB" sz="3200" dirty="0" smtClean="0">
                <a:solidFill>
                  <a:srgbClr val="CC00FF"/>
                </a:solidFill>
              </a:rPr>
              <a:t>. </a:t>
            </a:r>
            <a:r>
              <a:rPr lang="en-GB" sz="3200" dirty="0">
                <a:solidFill>
                  <a:srgbClr val="CC00FF"/>
                </a:solidFill>
              </a:rPr>
              <a:t>. .)</a:t>
            </a:r>
            <a:endParaRPr lang="en-GB" sz="3200" dirty="0">
              <a:solidFill>
                <a:srgbClr val="CC00FF"/>
              </a:solidFill>
            </a:endParaRPr>
          </a:p>
        </p:txBody>
      </p:sp>
      <p:pic>
        <p:nvPicPr>
          <p:cNvPr id="130051" name="Picture 3" descr="siide bar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1288"/>
            <a:ext cx="9144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052" name="Line 4"/>
          <p:cNvSpPr>
            <a:spLocks noChangeShapeType="1"/>
          </p:cNvSpPr>
          <p:nvPr/>
        </p:nvSpPr>
        <p:spPr bwMode="auto">
          <a:xfrm>
            <a:off x="0" y="6481763"/>
            <a:ext cx="9144000" cy="0"/>
          </a:xfrm>
          <a:prstGeom prst="line">
            <a:avLst/>
          </a:prstGeom>
          <a:noFill/>
          <a:ln w="44450">
            <a:solidFill>
              <a:srgbClr val="006A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0" y="6470650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1" dirty="0" err="1" smtClean="0">
                <a:solidFill>
                  <a:srgbClr val="E5E5FF"/>
                </a:solidFill>
                <a:latin typeface="Garamond" panose="02020404030301010803" pitchFamily="18" charset="0"/>
              </a:rPr>
              <a:t>Asst.Prof</a:t>
            </a:r>
            <a:r>
              <a:rPr lang="en-US" sz="1600" b="1" dirty="0" smtClean="0">
                <a:solidFill>
                  <a:srgbClr val="E5E5FF"/>
                </a:solidFill>
                <a:latin typeface="Garamond" panose="02020404030301010803" pitchFamily="18" charset="0"/>
              </a:rPr>
              <a:t> Yogesh </a:t>
            </a:r>
            <a:r>
              <a:rPr lang="en-US" sz="1600" b="1" dirty="0" err="1" smtClean="0">
                <a:solidFill>
                  <a:srgbClr val="E5E5FF"/>
                </a:solidFill>
                <a:latin typeface="Garamond" panose="02020404030301010803" pitchFamily="18" charset="0"/>
              </a:rPr>
              <a:t>Somwanshi</a:t>
            </a:r>
            <a:r>
              <a:rPr lang="en-US" sz="1400" b="1" dirty="0">
                <a:solidFill>
                  <a:srgbClr val="E5E5FF"/>
                </a:solidFill>
                <a:latin typeface="Garamond" panose="02020404030301010803" pitchFamily="18" charset="0"/>
              </a:rPr>
              <a:t>	            			               </a:t>
            </a:r>
            <a:r>
              <a:rPr lang="en-US" sz="1600" b="1" dirty="0" smtClean="0">
                <a:solidFill>
                  <a:srgbClr val="E5E5FF"/>
                </a:solidFill>
                <a:latin typeface="Garamond" panose="02020404030301010803" pitchFamily="18" charset="0"/>
              </a:rPr>
              <a:t> Fundamental of </a:t>
            </a:r>
            <a:r>
              <a:rPr lang="en-US" sz="1600" b="1" dirty="0" smtClean="0">
                <a:solidFill>
                  <a:srgbClr val="E5E5FF"/>
                </a:solidFill>
                <a:latin typeface="Garamond" panose="02020404030301010803" pitchFamily="18" charset="0"/>
              </a:rPr>
              <a:t>Computer</a:t>
            </a:r>
            <a:endParaRPr lang="en-US" sz="1600" b="1" dirty="0">
              <a:solidFill>
                <a:srgbClr val="E5E5FF"/>
              </a:solidFill>
              <a:latin typeface="Garamond" panose="02020404030301010803" pitchFamily="18" charset="0"/>
            </a:endParaRPr>
          </a:p>
        </p:txBody>
      </p:sp>
      <p:pic>
        <p:nvPicPr>
          <p:cNvPr id="130054" name="Picture 6" descr="siide bar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5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000"/>
    </mc:Choice>
    <mc:Fallback>
      <p:transition spd="slow" advTm="2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85800"/>
            <a:ext cx="9144000" cy="5805488"/>
          </a:xfrm>
          <a:prstGeom prst="rect">
            <a:avLst/>
          </a:prstGeom>
        </p:spPr>
      </p:pic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765175"/>
            <a:ext cx="8713787" cy="5832475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</a:pPr>
            <a:endParaRPr lang="en-GB" sz="2000" dirty="0"/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8807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pic>
        <p:nvPicPr>
          <p:cNvPr id="88079" name="Picture 15" descr="siide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1288"/>
            <a:ext cx="9144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80" name="Line 16"/>
          <p:cNvSpPr>
            <a:spLocks noChangeShapeType="1"/>
          </p:cNvSpPr>
          <p:nvPr/>
        </p:nvSpPr>
        <p:spPr bwMode="auto">
          <a:xfrm>
            <a:off x="0" y="6481763"/>
            <a:ext cx="9144000" cy="0"/>
          </a:xfrm>
          <a:prstGeom prst="line">
            <a:avLst/>
          </a:prstGeom>
          <a:noFill/>
          <a:ln w="44450">
            <a:solidFill>
              <a:srgbClr val="006A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88081" name="Text Box 17"/>
          <p:cNvSpPr txBox="1">
            <a:spLocks noChangeArrowheads="1"/>
          </p:cNvSpPr>
          <p:nvPr/>
        </p:nvSpPr>
        <p:spPr bwMode="auto">
          <a:xfrm>
            <a:off x="0" y="6470650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 smtClean="0">
                <a:solidFill>
                  <a:srgbClr val="E5E5FF"/>
                </a:solidFill>
                <a:latin typeface="Garamond" panose="02020404030301010803" pitchFamily="18" charset="0"/>
              </a:rPr>
              <a:t>Asst.Prof</a:t>
            </a:r>
            <a:r>
              <a:rPr lang="en-US" sz="1600" b="1" dirty="0" smtClean="0">
                <a:solidFill>
                  <a:srgbClr val="E5E5FF"/>
                </a:solidFill>
                <a:latin typeface="Garamond" panose="02020404030301010803" pitchFamily="18" charset="0"/>
              </a:rPr>
              <a:t> Yogesh </a:t>
            </a:r>
            <a:r>
              <a:rPr lang="en-US" sz="1600" b="1" dirty="0" err="1" smtClean="0">
                <a:solidFill>
                  <a:srgbClr val="E5E5FF"/>
                </a:solidFill>
                <a:latin typeface="Garamond" panose="02020404030301010803" pitchFamily="18" charset="0"/>
              </a:rPr>
              <a:t>Somwanshi</a:t>
            </a:r>
            <a:r>
              <a:rPr lang="en-US" sz="1400" b="1" dirty="0">
                <a:solidFill>
                  <a:srgbClr val="E5E5FF"/>
                </a:solidFill>
                <a:latin typeface="Garamond" panose="02020404030301010803" pitchFamily="18" charset="0"/>
              </a:rPr>
              <a:t>	            			               </a:t>
            </a:r>
            <a:r>
              <a:rPr lang="en-US" sz="1600" b="1" dirty="0" smtClean="0">
                <a:solidFill>
                  <a:srgbClr val="E5E5FF"/>
                </a:solidFill>
                <a:latin typeface="Garamond" panose="02020404030301010803" pitchFamily="18" charset="0"/>
              </a:rPr>
              <a:t> Fundamental of Algorithm</a:t>
            </a:r>
            <a:endParaRPr lang="en-US" sz="1600" b="1" dirty="0">
              <a:solidFill>
                <a:srgbClr val="E5E5FF"/>
              </a:solidFill>
              <a:latin typeface="Garamond" panose="02020404030301010803" pitchFamily="18" charset="0"/>
            </a:endParaRPr>
          </a:p>
        </p:txBody>
      </p:sp>
      <p:pic>
        <p:nvPicPr>
          <p:cNvPr id="88082" name="Picture 18" descr="siide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83" name="Text Box 19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3200" dirty="0" smtClean="0">
                <a:solidFill>
                  <a:srgbClr val="FFFFFF"/>
                </a:solidFill>
              </a:rPr>
              <a:t>CPU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000"/>
    </mc:Choice>
    <mc:Fallback>
      <p:transition spd="slow" advTm="25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85800"/>
            <a:ext cx="9144000" cy="5784850"/>
          </a:xfrm>
          <a:prstGeom prst="rect">
            <a:avLst/>
          </a:prstGeom>
        </p:spPr>
      </p:pic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765175"/>
            <a:ext cx="8713787" cy="5832475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</a:pPr>
            <a:endParaRPr lang="en-GB" sz="2000" dirty="0"/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8807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pic>
        <p:nvPicPr>
          <p:cNvPr id="88079" name="Picture 15" descr="siide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1288"/>
            <a:ext cx="9144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80" name="Line 16"/>
          <p:cNvSpPr>
            <a:spLocks noChangeShapeType="1"/>
          </p:cNvSpPr>
          <p:nvPr/>
        </p:nvSpPr>
        <p:spPr bwMode="auto">
          <a:xfrm>
            <a:off x="0" y="6481763"/>
            <a:ext cx="9144000" cy="0"/>
          </a:xfrm>
          <a:prstGeom prst="line">
            <a:avLst/>
          </a:prstGeom>
          <a:noFill/>
          <a:ln w="44450">
            <a:solidFill>
              <a:srgbClr val="006A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88081" name="Text Box 17"/>
          <p:cNvSpPr txBox="1">
            <a:spLocks noChangeArrowheads="1"/>
          </p:cNvSpPr>
          <p:nvPr/>
        </p:nvSpPr>
        <p:spPr bwMode="auto">
          <a:xfrm>
            <a:off x="0" y="6470650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 smtClean="0">
                <a:solidFill>
                  <a:srgbClr val="E5E5FF"/>
                </a:solidFill>
                <a:latin typeface="Garamond" panose="02020404030301010803" pitchFamily="18" charset="0"/>
              </a:rPr>
              <a:t>Asst.Prof</a:t>
            </a:r>
            <a:r>
              <a:rPr lang="en-US" sz="1600" b="1" dirty="0" smtClean="0">
                <a:solidFill>
                  <a:srgbClr val="E5E5FF"/>
                </a:solidFill>
                <a:latin typeface="Garamond" panose="02020404030301010803" pitchFamily="18" charset="0"/>
              </a:rPr>
              <a:t> Yogesh </a:t>
            </a:r>
            <a:r>
              <a:rPr lang="en-US" sz="1600" b="1" dirty="0" err="1" smtClean="0">
                <a:solidFill>
                  <a:srgbClr val="E5E5FF"/>
                </a:solidFill>
                <a:latin typeface="Garamond" panose="02020404030301010803" pitchFamily="18" charset="0"/>
              </a:rPr>
              <a:t>Somwanshi</a:t>
            </a:r>
            <a:r>
              <a:rPr lang="en-US" sz="1400" b="1" dirty="0">
                <a:solidFill>
                  <a:srgbClr val="E5E5FF"/>
                </a:solidFill>
                <a:latin typeface="Garamond" panose="02020404030301010803" pitchFamily="18" charset="0"/>
              </a:rPr>
              <a:t>	            			               </a:t>
            </a:r>
            <a:r>
              <a:rPr lang="en-US" sz="1600" b="1" dirty="0" smtClean="0">
                <a:solidFill>
                  <a:srgbClr val="E5E5FF"/>
                </a:solidFill>
                <a:latin typeface="Garamond" panose="02020404030301010803" pitchFamily="18" charset="0"/>
              </a:rPr>
              <a:t> Fundamental of Algorithm</a:t>
            </a:r>
            <a:endParaRPr lang="en-US" sz="1600" b="1" dirty="0">
              <a:solidFill>
                <a:srgbClr val="E5E5FF"/>
              </a:solidFill>
              <a:latin typeface="Garamond" panose="02020404030301010803" pitchFamily="18" charset="0"/>
            </a:endParaRPr>
          </a:p>
        </p:txBody>
      </p:sp>
      <p:pic>
        <p:nvPicPr>
          <p:cNvPr id="88082" name="Picture 18" descr="siide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83" name="Text Box 19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3200" dirty="0" smtClean="0">
                <a:solidFill>
                  <a:srgbClr val="FFFFFF"/>
                </a:solidFill>
              </a:rPr>
              <a:t>CPU</a:t>
            </a:r>
            <a:r>
              <a:rPr lang="en-GB" sz="3200" dirty="0" smtClean="0">
                <a:solidFill>
                  <a:srgbClr val="FFFFFF"/>
                </a:solidFill>
              </a:rPr>
              <a:t>?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000"/>
    </mc:Choice>
    <mc:Fallback>
      <p:transition spd="slow" advTm="25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95324"/>
            <a:ext cx="9144000" cy="5765802"/>
          </a:xfrm>
          <a:prstGeom prst="rect">
            <a:avLst/>
          </a:prstGeom>
        </p:spPr>
      </p:pic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912093"/>
            <a:ext cx="8713787" cy="5685557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</a:pPr>
            <a:endParaRPr lang="en-GB" sz="2000" dirty="0"/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8807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pic>
        <p:nvPicPr>
          <p:cNvPr id="88079" name="Picture 15" descr="siide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1288"/>
            <a:ext cx="9144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80" name="Line 16"/>
          <p:cNvSpPr>
            <a:spLocks noChangeShapeType="1"/>
          </p:cNvSpPr>
          <p:nvPr/>
        </p:nvSpPr>
        <p:spPr bwMode="auto">
          <a:xfrm>
            <a:off x="0" y="6481763"/>
            <a:ext cx="9144000" cy="0"/>
          </a:xfrm>
          <a:prstGeom prst="line">
            <a:avLst/>
          </a:prstGeom>
          <a:noFill/>
          <a:ln w="44450">
            <a:solidFill>
              <a:srgbClr val="006A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88081" name="Text Box 17"/>
          <p:cNvSpPr txBox="1">
            <a:spLocks noChangeArrowheads="1"/>
          </p:cNvSpPr>
          <p:nvPr/>
        </p:nvSpPr>
        <p:spPr bwMode="auto">
          <a:xfrm>
            <a:off x="0" y="6470650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 smtClean="0">
                <a:solidFill>
                  <a:srgbClr val="E5E5FF"/>
                </a:solidFill>
                <a:latin typeface="Garamond" panose="02020404030301010803" pitchFamily="18" charset="0"/>
              </a:rPr>
              <a:t>Asst.Prof</a:t>
            </a:r>
            <a:r>
              <a:rPr lang="en-US" sz="1600" b="1" dirty="0" smtClean="0">
                <a:solidFill>
                  <a:srgbClr val="E5E5FF"/>
                </a:solidFill>
                <a:latin typeface="Garamond" panose="02020404030301010803" pitchFamily="18" charset="0"/>
              </a:rPr>
              <a:t> Yogesh </a:t>
            </a:r>
            <a:r>
              <a:rPr lang="en-US" sz="1600" b="1" dirty="0" err="1" smtClean="0">
                <a:solidFill>
                  <a:srgbClr val="E5E5FF"/>
                </a:solidFill>
                <a:latin typeface="Garamond" panose="02020404030301010803" pitchFamily="18" charset="0"/>
              </a:rPr>
              <a:t>Somwanshi</a:t>
            </a:r>
            <a:r>
              <a:rPr lang="en-US" sz="1400" b="1" dirty="0">
                <a:solidFill>
                  <a:srgbClr val="E5E5FF"/>
                </a:solidFill>
                <a:latin typeface="Garamond" panose="02020404030301010803" pitchFamily="18" charset="0"/>
              </a:rPr>
              <a:t>	            			               </a:t>
            </a:r>
            <a:r>
              <a:rPr lang="en-US" sz="1600" b="1" dirty="0" smtClean="0">
                <a:solidFill>
                  <a:srgbClr val="E5E5FF"/>
                </a:solidFill>
                <a:latin typeface="Garamond" panose="02020404030301010803" pitchFamily="18" charset="0"/>
              </a:rPr>
              <a:t> Fundamental of Algorithm</a:t>
            </a:r>
            <a:endParaRPr lang="en-US" sz="1600" b="1" dirty="0">
              <a:solidFill>
                <a:srgbClr val="E5E5FF"/>
              </a:solidFill>
              <a:latin typeface="Garamond" panose="02020404030301010803" pitchFamily="18" charset="0"/>
            </a:endParaRPr>
          </a:p>
        </p:txBody>
      </p:sp>
      <p:pic>
        <p:nvPicPr>
          <p:cNvPr id="88082" name="Picture 18" descr="siide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83" name="Text Box 19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3200" dirty="0" smtClean="0">
                <a:solidFill>
                  <a:srgbClr val="FFFFFF"/>
                </a:solidFill>
              </a:rPr>
              <a:t>I/O Ports</a:t>
            </a:r>
            <a:r>
              <a:rPr lang="en-GB" sz="3200" dirty="0" smtClean="0">
                <a:solidFill>
                  <a:srgbClr val="FFFFFF"/>
                </a:solidFill>
              </a:rPr>
              <a:t>?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000"/>
    </mc:Choice>
    <mc:Fallback>
      <p:transition spd="slow" advTm="25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95324"/>
            <a:ext cx="9144000" cy="5775326"/>
          </a:xfrm>
          <a:prstGeom prst="rect">
            <a:avLst/>
          </a:prstGeom>
        </p:spPr>
      </p:pic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765175"/>
            <a:ext cx="8713787" cy="5705475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</a:pPr>
            <a:endParaRPr lang="en-GB" sz="2000" dirty="0"/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8807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pic>
        <p:nvPicPr>
          <p:cNvPr id="88079" name="Picture 15" descr="siide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1288"/>
            <a:ext cx="9144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80" name="Line 16"/>
          <p:cNvSpPr>
            <a:spLocks noChangeShapeType="1"/>
          </p:cNvSpPr>
          <p:nvPr/>
        </p:nvSpPr>
        <p:spPr bwMode="auto">
          <a:xfrm>
            <a:off x="0" y="6481763"/>
            <a:ext cx="9144000" cy="0"/>
          </a:xfrm>
          <a:prstGeom prst="line">
            <a:avLst/>
          </a:prstGeom>
          <a:noFill/>
          <a:ln w="44450">
            <a:solidFill>
              <a:srgbClr val="006A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88081" name="Text Box 17"/>
          <p:cNvSpPr txBox="1">
            <a:spLocks noChangeArrowheads="1"/>
          </p:cNvSpPr>
          <p:nvPr/>
        </p:nvSpPr>
        <p:spPr bwMode="auto">
          <a:xfrm>
            <a:off x="0" y="6470650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 smtClean="0">
                <a:solidFill>
                  <a:srgbClr val="E5E5FF"/>
                </a:solidFill>
                <a:latin typeface="Garamond" panose="02020404030301010803" pitchFamily="18" charset="0"/>
              </a:rPr>
              <a:t>Asst.Prof</a:t>
            </a:r>
            <a:r>
              <a:rPr lang="en-US" sz="1600" b="1" dirty="0" smtClean="0">
                <a:solidFill>
                  <a:srgbClr val="E5E5FF"/>
                </a:solidFill>
                <a:latin typeface="Garamond" panose="02020404030301010803" pitchFamily="18" charset="0"/>
              </a:rPr>
              <a:t> Yogesh </a:t>
            </a:r>
            <a:r>
              <a:rPr lang="en-US" sz="1600" b="1" dirty="0" err="1" smtClean="0">
                <a:solidFill>
                  <a:srgbClr val="E5E5FF"/>
                </a:solidFill>
                <a:latin typeface="Garamond" panose="02020404030301010803" pitchFamily="18" charset="0"/>
              </a:rPr>
              <a:t>Somwanshi</a:t>
            </a:r>
            <a:r>
              <a:rPr lang="en-US" sz="1400" b="1" dirty="0">
                <a:solidFill>
                  <a:srgbClr val="E5E5FF"/>
                </a:solidFill>
                <a:latin typeface="Garamond" panose="02020404030301010803" pitchFamily="18" charset="0"/>
              </a:rPr>
              <a:t>	            			               </a:t>
            </a:r>
            <a:r>
              <a:rPr lang="en-US" sz="1600" b="1" dirty="0" smtClean="0">
                <a:solidFill>
                  <a:srgbClr val="E5E5FF"/>
                </a:solidFill>
                <a:latin typeface="Garamond" panose="02020404030301010803" pitchFamily="18" charset="0"/>
              </a:rPr>
              <a:t> Fundamental of </a:t>
            </a:r>
            <a:r>
              <a:rPr lang="en-US" sz="1600" b="1" dirty="0" smtClean="0">
                <a:solidFill>
                  <a:srgbClr val="E5E5FF"/>
                </a:solidFill>
                <a:latin typeface="Garamond" panose="02020404030301010803" pitchFamily="18" charset="0"/>
              </a:rPr>
              <a:t>Computer</a:t>
            </a:r>
            <a:endParaRPr lang="en-US" sz="1600" b="1" dirty="0">
              <a:solidFill>
                <a:srgbClr val="E5E5FF"/>
              </a:solidFill>
              <a:latin typeface="Garamond" panose="02020404030301010803" pitchFamily="18" charset="0"/>
            </a:endParaRPr>
          </a:p>
        </p:txBody>
      </p:sp>
      <p:pic>
        <p:nvPicPr>
          <p:cNvPr id="88082" name="Picture 18" descr="siide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83" name="Text Box 19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3200" dirty="0" smtClean="0">
                <a:solidFill>
                  <a:srgbClr val="FFFFFF"/>
                </a:solidFill>
              </a:rPr>
              <a:t>Types of Ports</a:t>
            </a:r>
            <a:r>
              <a:rPr lang="en-GB" sz="3200" dirty="0" smtClean="0">
                <a:solidFill>
                  <a:srgbClr val="FFFFFF"/>
                </a:solidFill>
              </a:rPr>
              <a:t>?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000"/>
    </mc:Choice>
    <mc:Fallback>
      <p:transition spd="slow" advTm="25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95324"/>
            <a:ext cx="9144000" cy="5775326"/>
          </a:xfrm>
          <a:prstGeom prst="rect">
            <a:avLst/>
          </a:prstGeom>
        </p:spPr>
      </p:pic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765175"/>
            <a:ext cx="8713787" cy="5832475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</a:pPr>
            <a:endParaRPr lang="en-GB" sz="2000" dirty="0"/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8807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pic>
        <p:nvPicPr>
          <p:cNvPr id="88079" name="Picture 15" descr="siide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1288"/>
            <a:ext cx="9144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80" name="Line 16"/>
          <p:cNvSpPr>
            <a:spLocks noChangeShapeType="1"/>
          </p:cNvSpPr>
          <p:nvPr/>
        </p:nvSpPr>
        <p:spPr bwMode="auto">
          <a:xfrm>
            <a:off x="0" y="6481763"/>
            <a:ext cx="9144000" cy="0"/>
          </a:xfrm>
          <a:prstGeom prst="line">
            <a:avLst/>
          </a:prstGeom>
          <a:noFill/>
          <a:ln w="44450">
            <a:solidFill>
              <a:srgbClr val="006A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88081" name="Text Box 17"/>
          <p:cNvSpPr txBox="1">
            <a:spLocks noChangeArrowheads="1"/>
          </p:cNvSpPr>
          <p:nvPr/>
        </p:nvSpPr>
        <p:spPr bwMode="auto">
          <a:xfrm>
            <a:off x="0" y="6470650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 smtClean="0">
                <a:solidFill>
                  <a:srgbClr val="E5E5FF"/>
                </a:solidFill>
                <a:latin typeface="Garamond" panose="02020404030301010803" pitchFamily="18" charset="0"/>
              </a:rPr>
              <a:t>Asst.Prof</a:t>
            </a:r>
            <a:r>
              <a:rPr lang="en-US" sz="1600" b="1" dirty="0" smtClean="0">
                <a:solidFill>
                  <a:srgbClr val="E5E5FF"/>
                </a:solidFill>
                <a:latin typeface="Garamond" panose="02020404030301010803" pitchFamily="18" charset="0"/>
              </a:rPr>
              <a:t> Yogesh </a:t>
            </a:r>
            <a:r>
              <a:rPr lang="en-US" sz="1600" b="1" dirty="0" err="1" smtClean="0">
                <a:solidFill>
                  <a:srgbClr val="E5E5FF"/>
                </a:solidFill>
                <a:latin typeface="Garamond" panose="02020404030301010803" pitchFamily="18" charset="0"/>
              </a:rPr>
              <a:t>Somwanshi</a:t>
            </a:r>
            <a:r>
              <a:rPr lang="en-US" sz="1400" b="1" dirty="0">
                <a:solidFill>
                  <a:srgbClr val="E5E5FF"/>
                </a:solidFill>
                <a:latin typeface="Garamond" panose="02020404030301010803" pitchFamily="18" charset="0"/>
              </a:rPr>
              <a:t>	            			</a:t>
            </a:r>
            <a:r>
              <a:rPr lang="en-US" sz="1400" b="1" dirty="0" smtClean="0">
                <a:solidFill>
                  <a:srgbClr val="E5E5FF"/>
                </a:solidFill>
                <a:latin typeface="Garamond" panose="02020404030301010803" pitchFamily="18" charset="0"/>
              </a:rPr>
              <a:t>                        Fundamental </a:t>
            </a:r>
            <a:r>
              <a:rPr lang="en-US" sz="1400" b="1" dirty="0">
                <a:solidFill>
                  <a:srgbClr val="E5E5FF"/>
                </a:solidFill>
                <a:latin typeface="Garamond" panose="02020404030301010803" pitchFamily="18" charset="0"/>
              </a:rPr>
              <a:t>of Computer</a:t>
            </a:r>
            <a:endParaRPr lang="en-US" sz="1400" b="1" dirty="0">
              <a:solidFill>
                <a:srgbClr val="E5E5FF"/>
              </a:solidFill>
              <a:latin typeface="Garamond" panose="02020404030301010803" pitchFamily="18" charset="0"/>
            </a:endParaRPr>
          </a:p>
        </p:txBody>
      </p:sp>
      <p:pic>
        <p:nvPicPr>
          <p:cNvPr id="88082" name="Picture 18" descr="siide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83" name="Text Box 19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3200" dirty="0" smtClean="0">
                <a:solidFill>
                  <a:srgbClr val="FFFFFF"/>
                </a:solidFill>
              </a:rPr>
              <a:t>Serial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000"/>
    </mc:Choice>
    <mc:Fallback>
      <p:transition spd="slow" advTm="25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85800"/>
            <a:ext cx="9144000" cy="5775326"/>
          </a:xfrm>
          <a:prstGeom prst="rect">
            <a:avLst/>
          </a:prstGeom>
        </p:spPr>
      </p:pic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765175"/>
            <a:ext cx="8713787" cy="5832475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</a:pPr>
            <a:endParaRPr lang="en-GB" sz="2000" dirty="0"/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8807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pic>
        <p:nvPicPr>
          <p:cNvPr id="88079" name="Picture 15" descr="siide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1288"/>
            <a:ext cx="9144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80" name="Line 16"/>
          <p:cNvSpPr>
            <a:spLocks noChangeShapeType="1"/>
          </p:cNvSpPr>
          <p:nvPr/>
        </p:nvSpPr>
        <p:spPr bwMode="auto">
          <a:xfrm>
            <a:off x="0" y="6481763"/>
            <a:ext cx="9144000" cy="0"/>
          </a:xfrm>
          <a:prstGeom prst="line">
            <a:avLst/>
          </a:prstGeom>
          <a:noFill/>
          <a:ln w="44450">
            <a:solidFill>
              <a:srgbClr val="006A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88081" name="Text Box 17"/>
          <p:cNvSpPr txBox="1">
            <a:spLocks noChangeArrowheads="1"/>
          </p:cNvSpPr>
          <p:nvPr/>
        </p:nvSpPr>
        <p:spPr bwMode="auto">
          <a:xfrm>
            <a:off x="0" y="6470650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 smtClean="0">
                <a:solidFill>
                  <a:srgbClr val="E5E5FF"/>
                </a:solidFill>
                <a:latin typeface="Garamond" panose="02020404030301010803" pitchFamily="18" charset="0"/>
              </a:rPr>
              <a:t>Asst.Prof</a:t>
            </a:r>
            <a:r>
              <a:rPr lang="en-US" sz="1600" b="1" dirty="0" smtClean="0">
                <a:solidFill>
                  <a:srgbClr val="E5E5FF"/>
                </a:solidFill>
                <a:latin typeface="Garamond" panose="02020404030301010803" pitchFamily="18" charset="0"/>
              </a:rPr>
              <a:t> Yogesh </a:t>
            </a:r>
            <a:r>
              <a:rPr lang="en-US" sz="1600" b="1" dirty="0" err="1" smtClean="0">
                <a:solidFill>
                  <a:srgbClr val="E5E5FF"/>
                </a:solidFill>
                <a:latin typeface="Garamond" panose="02020404030301010803" pitchFamily="18" charset="0"/>
              </a:rPr>
              <a:t>Somwanshi</a:t>
            </a:r>
            <a:r>
              <a:rPr lang="en-US" sz="1400" b="1" dirty="0">
                <a:solidFill>
                  <a:srgbClr val="E5E5FF"/>
                </a:solidFill>
                <a:latin typeface="Garamond" panose="02020404030301010803" pitchFamily="18" charset="0"/>
              </a:rPr>
              <a:t>	            			               </a:t>
            </a:r>
            <a:r>
              <a:rPr lang="en-US" sz="1600" b="1" dirty="0" smtClean="0">
                <a:solidFill>
                  <a:srgbClr val="E5E5FF"/>
                </a:solidFill>
                <a:latin typeface="Garamond" panose="02020404030301010803" pitchFamily="18" charset="0"/>
              </a:rPr>
              <a:t> Fundamental of Algorithm</a:t>
            </a:r>
            <a:endParaRPr lang="en-US" sz="1600" b="1" dirty="0">
              <a:solidFill>
                <a:srgbClr val="E5E5FF"/>
              </a:solidFill>
              <a:latin typeface="Garamond" panose="02020404030301010803" pitchFamily="18" charset="0"/>
            </a:endParaRPr>
          </a:p>
        </p:txBody>
      </p:sp>
      <p:pic>
        <p:nvPicPr>
          <p:cNvPr id="88082" name="Picture 18" descr="siide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83" name="Text Box 19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3200" dirty="0">
                <a:solidFill>
                  <a:srgbClr val="FFFFFF"/>
                </a:solidFill>
              </a:rPr>
              <a:t>P</a:t>
            </a:r>
            <a:r>
              <a:rPr lang="en-GB" sz="3200" dirty="0" smtClean="0">
                <a:solidFill>
                  <a:srgbClr val="FFFFFF"/>
                </a:solidFill>
              </a:rPr>
              <a:t>arallel</a:t>
            </a:r>
            <a:r>
              <a:rPr lang="en-GB" sz="3200" dirty="0" smtClean="0">
                <a:solidFill>
                  <a:srgbClr val="FFFFFF"/>
                </a:solidFill>
              </a:rPr>
              <a:t>?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000"/>
    </mc:Choice>
    <mc:Fallback>
      <p:transition spd="slow" advTm="25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85800"/>
            <a:ext cx="9144000" cy="5795963"/>
          </a:xfrm>
          <a:prstGeom prst="rect">
            <a:avLst/>
          </a:prstGeom>
        </p:spPr>
      </p:pic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765175"/>
            <a:ext cx="8713787" cy="5832475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</a:pPr>
            <a:endParaRPr lang="en-GB" sz="2000" dirty="0"/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8807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pic>
        <p:nvPicPr>
          <p:cNvPr id="88079" name="Picture 15" descr="siide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1288"/>
            <a:ext cx="9144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80" name="Line 16"/>
          <p:cNvSpPr>
            <a:spLocks noChangeShapeType="1"/>
          </p:cNvSpPr>
          <p:nvPr/>
        </p:nvSpPr>
        <p:spPr bwMode="auto">
          <a:xfrm>
            <a:off x="0" y="6481763"/>
            <a:ext cx="9144000" cy="0"/>
          </a:xfrm>
          <a:prstGeom prst="line">
            <a:avLst/>
          </a:prstGeom>
          <a:noFill/>
          <a:ln w="44450">
            <a:solidFill>
              <a:srgbClr val="006A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88081" name="Text Box 17"/>
          <p:cNvSpPr txBox="1">
            <a:spLocks noChangeArrowheads="1"/>
          </p:cNvSpPr>
          <p:nvPr/>
        </p:nvSpPr>
        <p:spPr bwMode="auto">
          <a:xfrm>
            <a:off x="0" y="6470650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 smtClean="0">
                <a:solidFill>
                  <a:srgbClr val="E5E5FF"/>
                </a:solidFill>
                <a:latin typeface="Garamond" panose="02020404030301010803" pitchFamily="18" charset="0"/>
              </a:rPr>
              <a:t>Asst.Prof</a:t>
            </a:r>
            <a:r>
              <a:rPr lang="en-US" sz="1600" b="1" dirty="0" smtClean="0">
                <a:solidFill>
                  <a:srgbClr val="E5E5FF"/>
                </a:solidFill>
                <a:latin typeface="Garamond" panose="02020404030301010803" pitchFamily="18" charset="0"/>
              </a:rPr>
              <a:t> Yogesh </a:t>
            </a:r>
            <a:r>
              <a:rPr lang="en-US" sz="1600" b="1" dirty="0" err="1" smtClean="0">
                <a:solidFill>
                  <a:srgbClr val="E5E5FF"/>
                </a:solidFill>
                <a:latin typeface="Garamond" panose="02020404030301010803" pitchFamily="18" charset="0"/>
              </a:rPr>
              <a:t>Somwanshi</a:t>
            </a:r>
            <a:r>
              <a:rPr lang="en-US" sz="1400" b="1" dirty="0">
                <a:solidFill>
                  <a:srgbClr val="E5E5FF"/>
                </a:solidFill>
                <a:latin typeface="Garamond" panose="02020404030301010803" pitchFamily="18" charset="0"/>
              </a:rPr>
              <a:t>	            			               </a:t>
            </a:r>
            <a:r>
              <a:rPr lang="en-US" sz="1600" b="1" dirty="0" smtClean="0">
                <a:solidFill>
                  <a:srgbClr val="E5E5FF"/>
                </a:solidFill>
                <a:latin typeface="Garamond" panose="02020404030301010803" pitchFamily="18" charset="0"/>
              </a:rPr>
              <a:t> Fundamental of </a:t>
            </a:r>
            <a:r>
              <a:rPr lang="en-US" sz="1600" b="1" dirty="0" smtClean="0">
                <a:solidFill>
                  <a:srgbClr val="E5E5FF"/>
                </a:solidFill>
                <a:latin typeface="Garamond" panose="02020404030301010803" pitchFamily="18" charset="0"/>
              </a:rPr>
              <a:t>Computer</a:t>
            </a:r>
            <a:endParaRPr lang="en-US" sz="1600" b="1" dirty="0">
              <a:solidFill>
                <a:srgbClr val="E5E5FF"/>
              </a:solidFill>
              <a:latin typeface="Garamond" panose="02020404030301010803" pitchFamily="18" charset="0"/>
            </a:endParaRPr>
          </a:p>
        </p:txBody>
      </p:sp>
      <p:pic>
        <p:nvPicPr>
          <p:cNvPr id="88082" name="Picture 18" descr="siide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83" name="Text Box 19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3200" dirty="0" smtClean="0">
                <a:solidFill>
                  <a:srgbClr val="FFFFFF"/>
                </a:solidFill>
              </a:rPr>
              <a:t>USB</a:t>
            </a:r>
            <a:r>
              <a:rPr lang="en-GB" sz="3200" dirty="0" smtClean="0">
                <a:solidFill>
                  <a:srgbClr val="FFFFFF"/>
                </a:solidFill>
              </a:rPr>
              <a:t>?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000"/>
    </mc:Choice>
    <mc:Fallback>
      <p:transition spd="slow" advTm="25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02090"/>
            <a:ext cx="9144000" cy="5789197"/>
          </a:xfrm>
          <a:prstGeom prst="rect">
            <a:avLst/>
          </a:prstGeom>
        </p:spPr>
      </p:pic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765175"/>
            <a:ext cx="8713787" cy="5832475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</a:pPr>
            <a:endParaRPr lang="en-GB" sz="2000" dirty="0"/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8807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pic>
        <p:nvPicPr>
          <p:cNvPr id="88079" name="Picture 15" descr="siide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1288"/>
            <a:ext cx="9144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80" name="Line 16"/>
          <p:cNvSpPr>
            <a:spLocks noChangeShapeType="1"/>
          </p:cNvSpPr>
          <p:nvPr/>
        </p:nvSpPr>
        <p:spPr bwMode="auto">
          <a:xfrm>
            <a:off x="0" y="6481763"/>
            <a:ext cx="9144000" cy="0"/>
          </a:xfrm>
          <a:prstGeom prst="line">
            <a:avLst/>
          </a:prstGeom>
          <a:noFill/>
          <a:ln w="44450">
            <a:solidFill>
              <a:srgbClr val="006A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88081" name="Text Box 17"/>
          <p:cNvSpPr txBox="1">
            <a:spLocks noChangeArrowheads="1"/>
          </p:cNvSpPr>
          <p:nvPr/>
        </p:nvSpPr>
        <p:spPr bwMode="auto">
          <a:xfrm>
            <a:off x="0" y="6470650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 smtClean="0">
                <a:solidFill>
                  <a:srgbClr val="E5E5FF"/>
                </a:solidFill>
                <a:latin typeface="Garamond" panose="02020404030301010803" pitchFamily="18" charset="0"/>
              </a:rPr>
              <a:t>Asst.Prof</a:t>
            </a:r>
            <a:r>
              <a:rPr lang="en-US" sz="1600" b="1" dirty="0" smtClean="0">
                <a:solidFill>
                  <a:srgbClr val="E5E5FF"/>
                </a:solidFill>
                <a:latin typeface="Garamond" panose="02020404030301010803" pitchFamily="18" charset="0"/>
              </a:rPr>
              <a:t> Yogesh </a:t>
            </a:r>
            <a:r>
              <a:rPr lang="en-US" sz="1600" b="1" dirty="0" err="1" smtClean="0">
                <a:solidFill>
                  <a:srgbClr val="E5E5FF"/>
                </a:solidFill>
                <a:latin typeface="Garamond" panose="02020404030301010803" pitchFamily="18" charset="0"/>
              </a:rPr>
              <a:t>Somwanshi</a:t>
            </a:r>
            <a:r>
              <a:rPr lang="en-US" sz="1400" b="1" dirty="0">
                <a:solidFill>
                  <a:srgbClr val="E5E5FF"/>
                </a:solidFill>
                <a:latin typeface="Garamond" panose="02020404030301010803" pitchFamily="18" charset="0"/>
              </a:rPr>
              <a:t>	            			               </a:t>
            </a:r>
            <a:r>
              <a:rPr lang="en-US" sz="1600" b="1" dirty="0" smtClean="0">
                <a:solidFill>
                  <a:srgbClr val="E5E5FF"/>
                </a:solidFill>
                <a:latin typeface="Garamond" panose="02020404030301010803" pitchFamily="18" charset="0"/>
              </a:rPr>
              <a:t> Fundamental of </a:t>
            </a:r>
            <a:r>
              <a:rPr lang="en-US" sz="1600" b="1" dirty="0" smtClean="0">
                <a:solidFill>
                  <a:srgbClr val="E5E5FF"/>
                </a:solidFill>
                <a:latin typeface="Garamond" panose="02020404030301010803" pitchFamily="18" charset="0"/>
              </a:rPr>
              <a:t>Computer</a:t>
            </a:r>
            <a:endParaRPr lang="en-US" sz="1600" b="1" dirty="0">
              <a:solidFill>
                <a:srgbClr val="E5E5FF"/>
              </a:solidFill>
              <a:latin typeface="Garamond" panose="02020404030301010803" pitchFamily="18" charset="0"/>
            </a:endParaRPr>
          </a:p>
        </p:txBody>
      </p:sp>
      <p:pic>
        <p:nvPicPr>
          <p:cNvPr id="88082" name="Picture 18" descr="siide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83" name="Text Box 19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3200" dirty="0" smtClean="0">
                <a:solidFill>
                  <a:srgbClr val="FFFFFF"/>
                </a:solidFill>
              </a:rPr>
              <a:t>PS/2 </a:t>
            </a:r>
            <a:r>
              <a:rPr lang="en-GB" sz="3200" dirty="0" smtClean="0">
                <a:solidFill>
                  <a:srgbClr val="FFFFFF"/>
                </a:solidFill>
              </a:rPr>
              <a:t>?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000"/>
    </mc:Choice>
    <mc:Fallback>
      <p:transition spd="slow" advTm="25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65174"/>
            <a:ext cx="9144000" cy="5695951"/>
          </a:xfrm>
          <a:prstGeom prst="rect">
            <a:avLst/>
          </a:prstGeom>
        </p:spPr>
      </p:pic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765175"/>
            <a:ext cx="8713787" cy="5832475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</a:pPr>
            <a:endParaRPr lang="en-GB" sz="2000" dirty="0"/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8807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pic>
        <p:nvPicPr>
          <p:cNvPr id="88079" name="Picture 15" descr="siide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1288"/>
            <a:ext cx="9144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80" name="Line 16"/>
          <p:cNvSpPr>
            <a:spLocks noChangeShapeType="1"/>
          </p:cNvSpPr>
          <p:nvPr/>
        </p:nvSpPr>
        <p:spPr bwMode="auto">
          <a:xfrm>
            <a:off x="0" y="6481763"/>
            <a:ext cx="9144000" cy="0"/>
          </a:xfrm>
          <a:prstGeom prst="line">
            <a:avLst/>
          </a:prstGeom>
          <a:noFill/>
          <a:ln w="44450">
            <a:solidFill>
              <a:srgbClr val="006A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88081" name="Text Box 17"/>
          <p:cNvSpPr txBox="1">
            <a:spLocks noChangeArrowheads="1"/>
          </p:cNvSpPr>
          <p:nvPr/>
        </p:nvSpPr>
        <p:spPr bwMode="auto">
          <a:xfrm>
            <a:off x="0" y="6470650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 smtClean="0">
                <a:solidFill>
                  <a:srgbClr val="E5E5FF"/>
                </a:solidFill>
                <a:latin typeface="Garamond" panose="02020404030301010803" pitchFamily="18" charset="0"/>
              </a:rPr>
              <a:t>Asst.Prof</a:t>
            </a:r>
            <a:r>
              <a:rPr lang="en-US" sz="1600" b="1" dirty="0" smtClean="0">
                <a:solidFill>
                  <a:srgbClr val="E5E5FF"/>
                </a:solidFill>
                <a:latin typeface="Garamond" panose="02020404030301010803" pitchFamily="18" charset="0"/>
              </a:rPr>
              <a:t> Yogesh </a:t>
            </a:r>
            <a:r>
              <a:rPr lang="en-US" sz="1600" b="1" dirty="0" err="1" smtClean="0">
                <a:solidFill>
                  <a:srgbClr val="E5E5FF"/>
                </a:solidFill>
                <a:latin typeface="Garamond" panose="02020404030301010803" pitchFamily="18" charset="0"/>
              </a:rPr>
              <a:t>Somwanshi</a:t>
            </a:r>
            <a:r>
              <a:rPr lang="en-US" sz="1400" b="1" dirty="0">
                <a:solidFill>
                  <a:srgbClr val="E5E5FF"/>
                </a:solidFill>
                <a:latin typeface="Garamond" panose="02020404030301010803" pitchFamily="18" charset="0"/>
              </a:rPr>
              <a:t>	            			               </a:t>
            </a:r>
            <a:r>
              <a:rPr lang="en-US" sz="1600" b="1" dirty="0" smtClean="0">
                <a:solidFill>
                  <a:srgbClr val="E5E5FF"/>
                </a:solidFill>
                <a:latin typeface="Garamond" panose="02020404030301010803" pitchFamily="18" charset="0"/>
              </a:rPr>
              <a:t> Fundamental of </a:t>
            </a:r>
            <a:r>
              <a:rPr lang="en-US" sz="1600" b="1" dirty="0" smtClean="0">
                <a:solidFill>
                  <a:srgbClr val="E5E5FF"/>
                </a:solidFill>
                <a:latin typeface="Garamond" panose="02020404030301010803" pitchFamily="18" charset="0"/>
              </a:rPr>
              <a:t>Computer</a:t>
            </a:r>
            <a:endParaRPr lang="en-US" sz="1600" b="1" dirty="0">
              <a:solidFill>
                <a:srgbClr val="E5E5FF"/>
              </a:solidFill>
              <a:latin typeface="Garamond" panose="02020404030301010803" pitchFamily="18" charset="0"/>
            </a:endParaRPr>
          </a:p>
        </p:txBody>
      </p:sp>
      <p:pic>
        <p:nvPicPr>
          <p:cNvPr id="88082" name="Picture 18" descr="siide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83" name="Text Box 19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3200">
                <a:solidFill>
                  <a:srgbClr val="FFFFFF"/>
                </a:solidFill>
              </a:rPr>
              <a:t>What is Algorithm?</a:t>
            </a:r>
            <a:endParaRPr lang="en-US" sz="320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000"/>
    </mc:Choice>
    <mc:Fallback>
      <p:transition spd="slow" advTm="25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85800"/>
            <a:ext cx="9144000" cy="5784850"/>
          </a:xfrm>
          <a:prstGeom prst="rect">
            <a:avLst/>
          </a:prstGeom>
        </p:spPr>
      </p:pic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765175"/>
            <a:ext cx="8713787" cy="5832475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</a:pPr>
            <a:endParaRPr lang="en-GB" sz="2000" dirty="0"/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8807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pic>
        <p:nvPicPr>
          <p:cNvPr id="88079" name="Picture 15" descr="siide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1288"/>
            <a:ext cx="9144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80" name="Line 16"/>
          <p:cNvSpPr>
            <a:spLocks noChangeShapeType="1"/>
          </p:cNvSpPr>
          <p:nvPr/>
        </p:nvSpPr>
        <p:spPr bwMode="auto">
          <a:xfrm>
            <a:off x="0" y="6481763"/>
            <a:ext cx="9144000" cy="0"/>
          </a:xfrm>
          <a:prstGeom prst="line">
            <a:avLst/>
          </a:prstGeom>
          <a:noFill/>
          <a:ln w="44450">
            <a:solidFill>
              <a:srgbClr val="006A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88081" name="Text Box 17"/>
          <p:cNvSpPr txBox="1">
            <a:spLocks noChangeArrowheads="1"/>
          </p:cNvSpPr>
          <p:nvPr/>
        </p:nvSpPr>
        <p:spPr bwMode="auto">
          <a:xfrm>
            <a:off x="0" y="6470650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 smtClean="0">
                <a:solidFill>
                  <a:srgbClr val="E5E5FF"/>
                </a:solidFill>
                <a:latin typeface="Garamond" panose="02020404030301010803" pitchFamily="18" charset="0"/>
              </a:rPr>
              <a:t>Asst.Prof</a:t>
            </a:r>
            <a:r>
              <a:rPr lang="en-US" sz="1600" b="1" dirty="0" smtClean="0">
                <a:solidFill>
                  <a:srgbClr val="E5E5FF"/>
                </a:solidFill>
                <a:latin typeface="Garamond" panose="02020404030301010803" pitchFamily="18" charset="0"/>
              </a:rPr>
              <a:t> Yogesh </a:t>
            </a:r>
            <a:r>
              <a:rPr lang="en-US" sz="1600" b="1" dirty="0" err="1" smtClean="0">
                <a:solidFill>
                  <a:srgbClr val="E5E5FF"/>
                </a:solidFill>
                <a:latin typeface="Garamond" panose="02020404030301010803" pitchFamily="18" charset="0"/>
              </a:rPr>
              <a:t>Somwanshi</a:t>
            </a:r>
            <a:r>
              <a:rPr lang="en-US" sz="1400" b="1" dirty="0">
                <a:solidFill>
                  <a:srgbClr val="E5E5FF"/>
                </a:solidFill>
                <a:latin typeface="Garamond" panose="02020404030301010803" pitchFamily="18" charset="0"/>
              </a:rPr>
              <a:t>	            			               </a:t>
            </a:r>
            <a:r>
              <a:rPr lang="en-US" sz="1600" b="1" dirty="0" smtClean="0">
                <a:solidFill>
                  <a:srgbClr val="E5E5FF"/>
                </a:solidFill>
                <a:latin typeface="Garamond" panose="02020404030301010803" pitchFamily="18" charset="0"/>
              </a:rPr>
              <a:t> Fundamental of </a:t>
            </a:r>
            <a:r>
              <a:rPr lang="en-US" sz="1600" b="1" dirty="0" smtClean="0">
                <a:solidFill>
                  <a:srgbClr val="E5E5FF"/>
                </a:solidFill>
                <a:latin typeface="Garamond" panose="02020404030301010803" pitchFamily="18" charset="0"/>
              </a:rPr>
              <a:t>Computer</a:t>
            </a:r>
            <a:endParaRPr lang="en-US" sz="1600" b="1" dirty="0">
              <a:solidFill>
                <a:srgbClr val="E5E5FF"/>
              </a:solidFill>
              <a:latin typeface="Garamond" panose="02020404030301010803" pitchFamily="18" charset="0"/>
            </a:endParaRPr>
          </a:p>
        </p:txBody>
      </p:sp>
      <p:pic>
        <p:nvPicPr>
          <p:cNvPr id="88082" name="Picture 18" descr="siide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83" name="Text Box 19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3200" dirty="0" smtClean="0">
                <a:solidFill>
                  <a:srgbClr val="FFFFFF"/>
                </a:solidFill>
              </a:rPr>
              <a:t>Bluetooth</a:t>
            </a:r>
            <a:r>
              <a:rPr lang="en-GB" sz="3200" dirty="0" smtClean="0">
                <a:solidFill>
                  <a:srgbClr val="FFFFFF"/>
                </a:solidFill>
              </a:rPr>
              <a:t>?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000"/>
    </mc:Choice>
    <mc:Fallback>
      <p:transition spd="slow" advTm="2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5763" y="765175"/>
            <a:ext cx="8362950" cy="528955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GB" sz="2800" dirty="0">
                <a:solidFill>
                  <a:srgbClr val="00B0F0"/>
                </a:solidFill>
              </a:rPr>
              <a:t>In this lecture we will cover the following</a:t>
            </a:r>
            <a:endParaRPr lang="en-GB" sz="2800" dirty="0">
              <a:solidFill>
                <a:srgbClr val="00B0F0"/>
              </a:solidFill>
            </a:endParaRPr>
          </a:p>
          <a:p>
            <a:pPr marL="609600" indent="-609600"/>
            <a:r>
              <a:rPr lang="en-GB" sz="2800" dirty="0">
                <a:solidFill>
                  <a:srgbClr val="00B0F0"/>
                </a:solidFill>
              </a:rPr>
              <a:t>What is </a:t>
            </a:r>
            <a:r>
              <a:rPr lang="en-GB" sz="2800" dirty="0" smtClean="0">
                <a:solidFill>
                  <a:srgbClr val="00B0F0"/>
                </a:solidFill>
              </a:rPr>
              <a:t>Computer</a:t>
            </a:r>
            <a:r>
              <a:rPr lang="en-GB" sz="2800" dirty="0" smtClean="0">
                <a:solidFill>
                  <a:srgbClr val="00B0F0"/>
                </a:solidFill>
              </a:rPr>
              <a:t>?</a:t>
            </a:r>
            <a:endParaRPr lang="en-GB" sz="2800" dirty="0" smtClean="0">
              <a:solidFill>
                <a:srgbClr val="00B0F0"/>
              </a:solidFill>
            </a:endParaRPr>
          </a:p>
          <a:p>
            <a:pPr marL="609600" indent="-609600"/>
            <a:r>
              <a:rPr lang="en-GB" sz="2800" dirty="0" smtClean="0">
                <a:solidFill>
                  <a:srgbClr val="00B0F0"/>
                </a:solidFill>
              </a:rPr>
              <a:t>Block diagram of Computer.</a:t>
            </a:r>
            <a:endParaRPr lang="en-GB" sz="2800" dirty="0" smtClean="0">
              <a:solidFill>
                <a:srgbClr val="00B0F0"/>
              </a:solidFill>
            </a:endParaRPr>
          </a:p>
          <a:p>
            <a:pPr marL="609600" indent="-609600"/>
            <a:r>
              <a:rPr lang="en-GB" sz="2800" dirty="0" smtClean="0">
                <a:solidFill>
                  <a:srgbClr val="00B0F0"/>
                </a:solidFill>
              </a:rPr>
              <a:t>Characteristics of Computer </a:t>
            </a:r>
            <a:endParaRPr lang="en-GB" sz="2800" dirty="0" smtClean="0">
              <a:solidFill>
                <a:srgbClr val="00B0F0"/>
              </a:solidFill>
            </a:endParaRPr>
          </a:p>
          <a:p>
            <a:pPr marL="609600" indent="-609600"/>
            <a:endParaRPr lang="en-GB" sz="2800" dirty="0">
              <a:solidFill>
                <a:srgbClr val="00B0F0"/>
              </a:solidFill>
            </a:endParaRPr>
          </a:p>
        </p:txBody>
      </p:sp>
      <p:pic>
        <p:nvPicPr>
          <p:cNvPr id="162819" name="Picture 3" descr="siide bar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1288"/>
            <a:ext cx="9144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820" name="Line 4"/>
          <p:cNvSpPr>
            <a:spLocks noChangeShapeType="1"/>
          </p:cNvSpPr>
          <p:nvPr/>
        </p:nvSpPr>
        <p:spPr bwMode="auto">
          <a:xfrm>
            <a:off x="0" y="6481763"/>
            <a:ext cx="9144000" cy="0"/>
          </a:xfrm>
          <a:prstGeom prst="line">
            <a:avLst/>
          </a:prstGeom>
          <a:noFill/>
          <a:ln w="44450">
            <a:solidFill>
              <a:srgbClr val="006A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62821" name="Text Box 5"/>
          <p:cNvSpPr txBox="1">
            <a:spLocks noChangeArrowheads="1"/>
          </p:cNvSpPr>
          <p:nvPr/>
        </p:nvSpPr>
        <p:spPr bwMode="auto">
          <a:xfrm>
            <a:off x="0" y="6470650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1" dirty="0" err="1" smtClean="0">
                <a:solidFill>
                  <a:srgbClr val="E5E5FF"/>
                </a:solidFill>
                <a:latin typeface="Garamond" panose="02020404030301010803" pitchFamily="18" charset="0"/>
              </a:rPr>
              <a:t>Asst.Prof</a:t>
            </a:r>
            <a:r>
              <a:rPr lang="en-US" sz="1600" b="1" dirty="0" smtClean="0">
                <a:solidFill>
                  <a:srgbClr val="E5E5FF"/>
                </a:solidFill>
                <a:latin typeface="Garamond" panose="02020404030301010803" pitchFamily="18" charset="0"/>
              </a:rPr>
              <a:t> Yogesh </a:t>
            </a:r>
            <a:r>
              <a:rPr lang="en-US" sz="1600" b="1" dirty="0" err="1" smtClean="0">
                <a:solidFill>
                  <a:srgbClr val="E5E5FF"/>
                </a:solidFill>
                <a:latin typeface="Garamond" panose="02020404030301010803" pitchFamily="18" charset="0"/>
              </a:rPr>
              <a:t>Somwanshi</a:t>
            </a:r>
            <a:r>
              <a:rPr lang="en-US" sz="1400" b="1" dirty="0">
                <a:solidFill>
                  <a:srgbClr val="E5E5FF"/>
                </a:solidFill>
                <a:latin typeface="Garamond" panose="02020404030301010803" pitchFamily="18" charset="0"/>
              </a:rPr>
              <a:t>	            			               </a:t>
            </a:r>
            <a:r>
              <a:rPr lang="en-US" sz="1600" b="1" dirty="0" smtClean="0">
                <a:solidFill>
                  <a:srgbClr val="E5E5FF"/>
                </a:solidFill>
                <a:latin typeface="Garamond" panose="02020404030301010803" pitchFamily="18" charset="0"/>
              </a:rPr>
              <a:t> Fundamental of Algorithm</a:t>
            </a:r>
            <a:endParaRPr lang="en-US" sz="1600" b="1" dirty="0">
              <a:solidFill>
                <a:srgbClr val="E5E5FF"/>
              </a:solidFill>
              <a:latin typeface="Garamond" panose="02020404030301010803" pitchFamily="18" charset="0"/>
            </a:endParaRPr>
          </a:p>
        </p:txBody>
      </p:sp>
      <p:pic>
        <p:nvPicPr>
          <p:cNvPr id="162822" name="Picture 6" descr="siide bar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23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</a:rPr>
              <a:t>Today Covered</a:t>
            </a:r>
            <a:endParaRPr lang="en-US" sz="32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000"/>
    </mc:Choice>
    <mc:Fallback>
      <p:transition spd="slow" advTm="2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765175"/>
            <a:ext cx="8713787" cy="5832475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IN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word computer comes from the word “compute</a:t>
            </a:r>
            <a:r>
              <a:rPr lang="en-IN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which </a:t>
            </a:r>
            <a:r>
              <a:rPr lang="en-IN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means, “to </a:t>
            </a:r>
            <a:r>
              <a:rPr lang="en-IN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calculate”</a:t>
            </a:r>
            <a:endParaRPr lang="en-IN" sz="28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endParaRPr lang="en-IN" sz="28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IN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Thereby</a:t>
            </a:r>
            <a:r>
              <a:rPr lang="en-IN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computer is an electronic device that </a:t>
            </a:r>
            <a:r>
              <a:rPr lang="en-IN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perform </a:t>
            </a:r>
            <a:r>
              <a:rPr lang="en-IN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arithmetic operations at high </a:t>
            </a:r>
            <a:r>
              <a:rPr lang="en-IN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speed</a:t>
            </a:r>
            <a:endParaRPr lang="en-IN" sz="28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endParaRPr lang="en-IN" sz="28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IN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IN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computer is also called a data processor because it </a:t>
            </a:r>
            <a:r>
              <a:rPr lang="en-IN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store</a:t>
            </a:r>
            <a:r>
              <a:rPr lang="en-IN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process, and retrieve data whenever desired</a:t>
            </a:r>
            <a:endParaRPr lang="en-IN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endParaRPr lang="en-GB" sz="2000" dirty="0" smtClean="0">
              <a:solidFill>
                <a:srgbClr val="00B0F0"/>
              </a:solidFill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GB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Definition: </a:t>
            </a:r>
            <a:r>
              <a:rPr lang="en-GB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“Computer is an electronic device it takes input(Data) from users , process on it, and give the desire out put (Information)”</a:t>
            </a: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8807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pic>
        <p:nvPicPr>
          <p:cNvPr id="88079" name="Picture 15" descr="siide bar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1288"/>
            <a:ext cx="9144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80" name="Line 16"/>
          <p:cNvSpPr>
            <a:spLocks noChangeShapeType="1"/>
          </p:cNvSpPr>
          <p:nvPr/>
        </p:nvSpPr>
        <p:spPr bwMode="auto">
          <a:xfrm>
            <a:off x="0" y="6481763"/>
            <a:ext cx="9144000" cy="0"/>
          </a:xfrm>
          <a:prstGeom prst="line">
            <a:avLst/>
          </a:prstGeom>
          <a:noFill/>
          <a:ln w="44450">
            <a:solidFill>
              <a:srgbClr val="006A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88081" name="Text Box 17"/>
          <p:cNvSpPr txBox="1">
            <a:spLocks noChangeArrowheads="1"/>
          </p:cNvSpPr>
          <p:nvPr/>
        </p:nvSpPr>
        <p:spPr bwMode="auto">
          <a:xfrm>
            <a:off x="0" y="6470650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 smtClean="0">
                <a:solidFill>
                  <a:srgbClr val="E5E5FF"/>
                </a:solidFill>
                <a:latin typeface="Garamond" panose="02020404030301010803" pitchFamily="18" charset="0"/>
              </a:rPr>
              <a:t>Asst.Prof</a:t>
            </a:r>
            <a:r>
              <a:rPr lang="en-US" sz="1600" b="1" dirty="0" smtClean="0">
                <a:solidFill>
                  <a:srgbClr val="E5E5FF"/>
                </a:solidFill>
                <a:latin typeface="Garamond" panose="02020404030301010803" pitchFamily="18" charset="0"/>
              </a:rPr>
              <a:t> Yogesh </a:t>
            </a:r>
            <a:r>
              <a:rPr lang="en-US" sz="1600" b="1" dirty="0" err="1" smtClean="0">
                <a:solidFill>
                  <a:srgbClr val="E5E5FF"/>
                </a:solidFill>
                <a:latin typeface="Garamond" panose="02020404030301010803" pitchFamily="18" charset="0"/>
              </a:rPr>
              <a:t>Somwanshi</a:t>
            </a:r>
            <a:r>
              <a:rPr lang="en-US" sz="1400" b="1" dirty="0">
                <a:solidFill>
                  <a:srgbClr val="E5E5FF"/>
                </a:solidFill>
                <a:latin typeface="Garamond" panose="02020404030301010803" pitchFamily="18" charset="0"/>
              </a:rPr>
              <a:t>	            			               </a:t>
            </a:r>
            <a:r>
              <a:rPr lang="en-US" sz="1600" b="1" dirty="0" smtClean="0">
                <a:solidFill>
                  <a:srgbClr val="E5E5FF"/>
                </a:solidFill>
                <a:latin typeface="Garamond" panose="02020404030301010803" pitchFamily="18" charset="0"/>
              </a:rPr>
              <a:t> Fundamental of </a:t>
            </a:r>
            <a:r>
              <a:rPr lang="en-US" sz="1600" b="1" dirty="0" smtClean="0">
                <a:solidFill>
                  <a:srgbClr val="E5E5FF"/>
                </a:solidFill>
                <a:latin typeface="Garamond" panose="02020404030301010803" pitchFamily="18" charset="0"/>
              </a:rPr>
              <a:t>Computer</a:t>
            </a:r>
            <a:endParaRPr lang="en-US" sz="1600" b="1" dirty="0">
              <a:solidFill>
                <a:srgbClr val="E5E5FF"/>
              </a:solidFill>
              <a:latin typeface="Garamond" panose="02020404030301010803" pitchFamily="18" charset="0"/>
            </a:endParaRPr>
          </a:p>
        </p:txBody>
      </p:sp>
      <p:pic>
        <p:nvPicPr>
          <p:cNvPr id="88082" name="Picture 18" descr="siide bar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83" name="Text Box 19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3200" dirty="0">
                <a:solidFill>
                  <a:srgbClr val="FFFFFF"/>
                </a:solidFill>
              </a:rPr>
              <a:t>What is </a:t>
            </a:r>
            <a:r>
              <a:rPr lang="en-GB" sz="3200" dirty="0" smtClean="0">
                <a:solidFill>
                  <a:srgbClr val="FFFFFF"/>
                </a:solidFill>
              </a:rPr>
              <a:t>A Computer</a:t>
            </a:r>
            <a:r>
              <a:rPr lang="en-GB" sz="3200" dirty="0" smtClean="0">
                <a:solidFill>
                  <a:srgbClr val="FFFFFF"/>
                </a:solidFill>
              </a:rPr>
              <a:t>?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000"/>
    </mc:Choice>
    <mc:Fallback>
      <p:transition spd="slow" advTm="2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765175"/>
            <a:ext cx="8713787" cy="5832475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</a:pP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8807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pic>
        <p:nvPicPr>
          <p:cNvPr id="88079" name="Picture 15" descr="siide bar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1288"/>
            <a:ext cx="9144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80" name="Line 16"/>
          <p:cNvSpPr>
            <a:spLocks noChangeShapeType="1"/>
          </p:cNvSpPr>
          <p:nvPr/>
        </p:nvSpPr>
        <p:spPr bwMode="auto">
          <a:xfrm>
            <a:off x="0" y="6481763"/>
            <a:ext cx="9144000" cy="0"/>
          </a:xfrm>
          <a:prstGeom prst="line">
            <a:avLst/>
          </a:prstGeom>
          <a:noFill/>
          <a:ln w="44450">
            <a:solidFill>
              <a:srgbClr val="006A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88081" name="Text Box 17"/>
          <p:cNvSpPr txBox="1">
            <a:spLocks noChangeArrowheads="1"/>
          </p:cNvSpPr>
          <p:nvPr/>
        </p:nvSpPr>
        <p:spPr bwMode="auto">
          <a:xfrm>
            <a:off x="0" y="6470650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 smtClean="0">
                <a:solidFill>
                  <a:srgbClr val="E5E5FF"/>
                </a:solidFill>
                <a:latin typeface="Garamond" panose="02020404030301010803" pitchFamily="18" charset="0"/>
              </a:rPr>
              <a:t>Asst.Prof</a:t>
            </a:r>
            <a:r>
              <a:rPr lang="en-US" sz="1600" b="1" dirty="0" smtClean="0">
                <a:solidFill>
                  <a:srgbClr val="E5E5FF"/>
                </a:solidFill>
                <a:latin typeface="Garamond" panose="02020404030301010803" pitchFamily="18" charset="0"/>
              </a:rPr>
              <a:t> Yogesh </a:t>
            </a:r>
            <a:r>
              <a:rPr lang="en-US" sz="1600" b="1" dirty="0" err="1" smtClean="0">
                <a:solidFill>
                  <a:srgbClr val="E5E5FF"/>
                </a:solidFill>
                <a:latin typeface="Garamond" panose="02020404030301010803" pitchFamily="18" charset="0"/>
              </a:rPr>
              <a:t>Somwanshi</a:t>
            </a:r>
            <a:r>
              <a:rPr lang="en-US" sz="1400" b="1" dirty="0">
                <a:solidFill>
                  <a:srgbClr val="E5E5FF"/>
                </a:solidFill>
                <a:latin typeface="Garamond" panose="02020404030301010803" pitchFamily="18" charset="0"/>
              </a:rPr>
              <a:t>	            			               </a:t>
            </a:r>
            <a:r>
              <a:rPr lang="en-US" sz="1600" b="1" dirty="0" smtClean="0">
                <a:solidFill>
                  <a:srgbClr val="E5E5FF"/>
                </a:solidFill>
                <a:latin typeface="Garamond" panose="02020404030301010803" pitchFamily="18" charset="0"/>
              </a:rPr>
              <a:t> Fundamental of </a:t>
            </a:r>
            <a:r>
              <a:rPr lang="en-US" sz="1600" b="1" dirty="0" smtClean="0">
                <a:solidFill>
                  <a:srgbClr val="E5E5FF"/>
                </a:solidFill>
                <a:latin typeface="Garamond" panose="02020404030301010803" pitchFamily="18" charset="0"/>
              </a:rPr>
              <a:t>Computer</a:t>
            </a:r>
            <a:endParaRPr lang="en-US" sz="1600" b="1" dirty="0">
              <a:solidFill>
                <a:srgbClr val="E5E5FF"/>
              </a:solidFill>
              <a:latin typeface="Garamond" panose="02020404030301010803" pitchFamily="18" charset="0"/>
            </a:endParaRPr>
          </a:p>
        </p:txBody>
      </p:sp>
      <p:pic>
        <p:nvPicPr>
          <p:cNvPr id="88082" name="Picture 18" descr="siide bar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83" name="Text Box 19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3200" dirty="0">
                <a:solidFill>
                  <a:srgbClr val="FFFFFF"/>
                </a:solidFill>
              </a:rPr>
              <a:t>What is </a:t>
            </a:r>
            <a:r>
              <a:rPr lang="en-GB" sz="3200" dirty="0" smtClean="0">
                <a:solidFill>
                  <a:srgbClr val="FFFFFF"/>
                </a:solidFill>
              </a:rPr>
              <a:t>A Computer</a:t>
            </a:r>
            <a:r>
              <a:rPr lang="en-GB" sz="3200" dirty="0" smtClean="0">
                <a:solidFill>
                  <a:srgbClr val="FFFFFF"/>
                </a:solidFill>
              </a:rPr>
              <a:t>?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268760"/>
            <a:ext cx="6466788" cy="43294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000"/>
    </mc:Choice>
    <mc:Fallback>
      <p:transition spd="slow" advTm="2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765175"/>
            <a:ext cx="8713787" cy="5832475"/>
          </a:xfrm>
        </p:spPr>
        <p:txBody>
          <a:bodyPr/>
          <a:lstStyle/>
          <a:p>
            <a:pPr marL="457200" indent="-457200" algn="just">
              <a:lnSpc>
                <a:spcPct val="8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I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Automatic</a:t>
            </a:r>
            <a:r>
              <a:rPr lang="en-I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en-IN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Given   a   job,   computer   can   work   on   </a:t>
            </a:r>
            <a:r>
              <a:rPr lang="en-IN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automatically </a:t>
            </a:r>
            <a:r>
              <a:rPr lang="en-IN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 human </a:t>
            </a:r>
            <a:r>
              <a:rPr lang="en-IN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interventions</a:t>
            </a:r>
            <a:endParaRPr lang="en-IN" sz="24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buClr>
                <a:schemeClr val="tx1"/>
              </a:buClr>
              <a:buNone/>
            </a:pPr>
            <a:endParaRPr lang="en-IN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8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I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Speed</a:t>
            </a:r>
            <a:r>
              <a:rPr lang="en-I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en-IN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Computer   can   perform   data </a:t>
            </a:r>
            <a:r>
              <a:rPr lang="en-IN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processing   jobs very   </a:t>
            </a:r>
            <a:r>
              <a:rPr lang="en-IN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fast,  usually   measured   in   microseconds  (10-6</a:t>
            </a:r>
            <a:r>
              <a:rPr lang="en-IN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nanoseconds </a:t>
            </a:r>
            <a:r>
              <a:rPr lang="en-IN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(10-9), and picoseconds (10-12</a:t>
            </a:r>
            <a:r>
              <a:rPr lang="en-IN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N" sz="24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80000"/>
              </a:lnSpc>
              <a:buClr>
                <a:schemeClr val="tx1"/>
              </a:buClr>
              <a:buFont typeface="+mj-lt"/>
              <a:buAutoNum type="arabicPeriod"/>
            </a:pPr>
            <a:endParaRPr lang="en-I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8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I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Accuracy</a:t>
            </a:r>
            <a:r>
              <a:rPr lang="en-I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IN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Accuracy  of  a  computer  is  </a:t>
            </a:r>
            <a:r>
              <a:rPr lang="en-IN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consistently  high and </a:t>
            </a:r>
            <a:r>
              <a:rPr lang="en-IN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degree of its accuracy depends upon its design</a:t>
            </a:r>
            <a:r>
              <a:rPr lang="en-IN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Computer  </a:t>
            </a:r>
            <a:r>
              <a:rPr lang="en-IN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errors  caused  due  to  incorrect  input  data  </a:t>
            </a:r>
            <a:r>
              <a:rPr lang="en-IN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IN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unreliable  programs  are  often  referred  to  as  </a:t>
            </a:r>
            <a:r>
              <a:rPr lang="en-IN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Garbage- In-Garbage-Out </a:t>
            </a:r>
            <a:r>
              <a:rPr lang="en-IN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(GIGO</a:t>
            </a:r>
            <a:r>
              <a:rPr lang="en-IN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N" sz="24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buClr>
                <a:schemeClr val="tx1"/>
              </a:buClr>
              <a:buNone/>
            </a:pPr>
            <a:endParaRPr lang="en-I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8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I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Diligence: </a:t>
            </a:r>
            <a:r>
              <a:rPr lang="en-IN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Computer  </a:t>
            </a:r>
            <a:r>
              <a:rPr lang="en-IN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 free  from  monotony,  tiredness</a:t>
            </a:r>
            <a:r>
              <a:rPr lang="en-IN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 </a:t>
            </a:r>
            <a:r>
              <a:rPr lang="en-IN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lack  of  concentration.  It  can  continuously  work  </a:t>
            </a:r>
            <a:r>
              <a:rPr lang="en-IN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hours </a:t>
            </a:r>
            <a:r>
              <a:rPr lang="en-IN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 creating any error and without grumbling</a:t>
            </a:r>
            <a:endParaRPr lang="en-IN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80000"/>
              </a:lnSpc>
              <a:buClr>
                <a:schemeClr val="tx1"/>
              </a:buClr>
              <a:buFont typeface="+mj-lt"/>
              <a:buAutoNum type="arabicPeriod"/>
            </a:pPr>
            <a:endParaRPr lang="en-GB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8807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pic>
        <p:nvPicPr>
          <p:cNvPr id="88079" name="Picture 15" descr="siide bar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1288"/>
            <a:ext cx="9144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80" name="Line 16"/>
          <p:cNvSpPr>
            <a:spLocks noChangeShapeType="1"/>
          </p:cNvSpPr>
          <p:nvPr/>
        </p:nvSpPr>
        <p:spPr bwMode="auto">
          <a:xfrm>
            <a:off x="0" y="6481763"/>
            <a:ext cx="9144000" cy="0"/>
          </a:xfrm>
          <a:prstGeom prst="line">
            <a:avLst/>
          </a:prstGeom>
          <a:noFill/>
          <a:ln w="44450">
            <a:solidFill>
              <a:srgbClr val="006A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88081" name="Text Box 17"/>
          <p:cNvSpPr txBox="1">
            <a:spLocks noChangeArrowheads="1"/>
          </p:cNvSpPr>
          <p:nvPr/>
        </p:nvSpPr>
        <p:spPr bwMode="auto">
          <a:xfrm>
            <a:off x="0" y="6470650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 smtClean="0">
                <a:solidFill>
                  <a:srgbClr val="E5E5FF"/>
                </a:solidFill>
                <a:latin typeface="Garamond" panose="02020404030301010803" pitchFamily="18" charset="0"/>
              </a:rPr>
              <a:t>Asst.Prof</a:t>
            </a:r>
            <a:r>
              <a:rPr lang="en-US" sz="1600" b="1" dirty="0" smtClean="0">
                <a:solidFill>
                  <a:srgbClr val="E5E5FF"/>
                </a:solidFill>
                <a:latin typeface="Garamond" panose="02020404030301010803" pitchFamily="18" charset="0"/>
              </a:rPr>
              <a:t> Yogesh </a:t>
            </a:r>
            <a:r>
              <a:rPr lang="en-US" sz="1600" b="1" dirty="0" err="1" smtClean="0">
                <a:solidFill>
                  <a:srgbClr val="E5E5FF"/>
                </a:solidFill>
                <a:latin typeface="Garamond" panose="02020404030301010803" pitchFamily="18" charset="0"/>
              </a:rPr>
              <a:t>Somwanshi</a:t>
            </a:r>
            <a:r>
              <a:rPr lang="en-US" sz="1400" b="1" dirty="0">
                <a:solidFill>
                  <a:srgbClr val="E5E5FF"/>
                </a:solidFill>
                <a:latin typeface="Garamond" panose="02020404030301010803" pitchFamily="18" charset="0"/>
              </a:rPr>
              <a:t>	            			               </a:t>
            </a:r>
            <a:r>
              <a:rPr lang="en-US" sz="1600" b="1" dirty="0" smtClean="0">
                <a:solidFill>
                  <a:srgbClr val="E5E5FF"/>
                </a:solidFill>
                <a:latin typeface="Garamond" panose="02020404030301010803" pitchFamily="18" charset="0"/>
              </a:rPr>
              <a:t> Fundamental of </a:t>
            </a:r>
            <a:r>
              <a:rPr lang="en-US" sz="1600" b="1" dirty="0" smtClean="0">
                <a:solidFill>
                  <a:srgbClr val="E5E5FF"/>
                </a:solidFill>
                <a:latin typeface="Garamond" panose="02020404030301010803" pitchFamily="18" charset="0"/>
              </a:rPr>
              <a:t>Computer</a:t>
            </a:r>
            <a:endParaRPr lang="en-US" sz="1600" b="1" dirty="0">
              <a:solidFill>
                <a:srgbClr val="E5E5FF"/>
              </a:solidFill>
              <a:latin typeface="Garamond" panose="02020404030301010803" pitchFamily="18" charset="0"/>
            </a:endParaRPr>
          </a:p>
        </p:txBody>
      </p:sp>
      <p:pic>
        <p:nvPicPr>
          <p:cNvPr id="88082" name="Picture 18" descr="siide bar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83" name="Text Box 19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3200" dirty="0">
                <a:solidFill>
                  <a:srgbClr val="FFFFFF"/>
                </a:solidFill>
              </a:rPr>
              <a:t>Characteristics of Computers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000"/>
    </mc:Choice>
    <mc:Fallback>
      <p:transition spd="slow" advTm="2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765175"/>
            <a:ext cx="8964612" cy="5832475"/>
          </a:xfrm>
        </p:spPr>
        <p:txBody>
          <a:bodyPr/>
          <a:lstStyle/>
          <a:p>
            <a:pPr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tabLst>
                <a:tab pos="381000" algn="l"/>
                <a:tab pos="812800" algn="l"/>
                <a:tab pos="1270000" algn="l"/>
                <a:tab pos="3759200" algn="l"/>
                <a:tab pos="6807200" algn="l"/>
              </a:tabLst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Versatility:</a:t>
            </a:r>
            <a:r>
              <a:rPr lang="en-US" altLang="zh-CN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Computer  is  capable  of  performing  </a:t>
            </a:r>
            <a:r>
              <a:rPr lang="en-US" altLang="zh-CN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almost </a:t>
            </a:r>
            <a:r>
              <a:rPr lang="en-US" altLang="zh-CN" sz="2400" dirty="0">
                <a:solidFill>
                  <a:srgbClr val="00B0F0"/>
                </a:solidFill>
              </a:rPr>
              <a:t>	</a:t>
            </a:r>
            <a:r>
              <a:rPr lang="en-US" altLang="zh-CN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 </a:t>
            </a:r>
            <a:r>
              <a:rPr lang="en-US" altLang="zh-CN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task,  if  the  task  can  be  reduced  to  a  finite  series  </a:t>
            </a:r>
            <a:r>
              <a:rPr lang="en-US" altLang="zh-CN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logical </a:t>
            </a:r>
            <a:r>
              <a:rPr lang="en-US" altLang="zh-CN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steps</a:t>
            </a:r>
            <a:endParaRPr lang="en-US" altLang="zh-CN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>
              <a:solidFill>
                <a:srgbClr val="00B0F0"/>
              </a:solidFill>
            </a:endParaRP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>
              <a:solidFill>
                <a:srgbClr val="00B0F0"/>
              </a:solidFill>
            </a:endParaRP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>
              <a:solidFill>
                <a:srgbClr val="00B0F0"/>
              </a:solidFill>
            </a:endParaRP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>
              <a:solidFill>
                <a:srgbClr val="00B0F0"/>
              </a:solidFill>
            </a:endParaRPr>
          </a:p>
          <a:p>
            <a:pPr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tabLst>
                <a:tab pos="381000" algn="l"/>
                <a:tab pos="812800" algn="l"/>
                <a:tab pos="1270000" algn="l"/>
                <a:tab pos="3759200" algn="l"/>
                <a:tab pos="6807200" algn="l"/>
              </a:tabLst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Remembering</a:t>
            </a:r>
            <a:r>
              <a:rPr lang="en-US" altLang="zh-CN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Computer    can    store    </a:t>
            </a:r>
            <a:r>
              <a:rPr lang="en-US" altLang="zh-CN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recall     </a:t>
            </a:r>
            <a:r>
              <a:rPr lang="en-US" altLang="zh-CN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    amount     of     information     because     of     </a:t>
            </a:r>
            <a:r>
              <a:rPr lang="en-US" altLang="zh-CN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 secondary  </a:t>
            </a:r>
            <a:r>
              <a:rPr lang="en-US" altLang="zh-CN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storage  capability.  It  forgets  or  looses  </a:t>
            </a:r>
            <a:r>
              <a:rPr lang="en-US" altLang="zh-CN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certain information </a:t>
            </a:r>
            <a:r>
              <a:rPr lang="en-US" altLang="zh-CN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</a:t>
            </a:r>
            <a:r>
              <a:rPr lang="en-US" altLang="zh-CN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altLang="zh-CN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asked to do </a:t>
            </a:r>
            <a:r>
              <a:rPr lang="en-US" altLang="zh-CN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endParaRPr lang="en-US" altLang="zh-CN" sz="24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tabLst>
                <a:tab pos="381000" algn="l"/>
                <a:tab pos="812800" algn="l"/>
                <a:tab pos="1270000" algn="l"/>
                <a:tab pos="3759200" algn="l"/>
                <a:tab pos="6807200" algn="l"/>
              </a:tabLst>
              <a:defRPr/>
            </a:pPr>
            <a:endParaRPr lang="en-US" altLang="zh-CN" sz="24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tabLst>
                <a:tab pos="381000" algn="l"/>
                <a:tab pos="812800" algn="l"/>
                <a:tab pos="1270000" algn="l"/>
                <a:tab pos="3759200" algn="l"/>
                <a:tab pos="6807200" algn="l"/>
              </a:tabLst>
              <a:defRPr/>
            </a:pPr>
            <a:r>
              <a:rPr lang="en-I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I.Q.:   </a:t>
            </a:r>
            <a:r>
              <a:rPr lang="en-IN" altLang="zh-CN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computer does  only what it is </a:t>
            </a:r>
            <a:r>
              <a:rPr lang="en-IN" altLang="zh-CN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programmed to </a:t>
            </a:r>
            <a:r>
              <a:rPr lang="en-IN" altLang="zh-CN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do. It cannot take its own decision in this regard</a:t>
            </a:r>
            <a:endParaRPr lang="en-IN" altLang="zh-CN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tabLst>
                <a:tab pos="381000" algn="l"/>
                <a:tab pos="812800" algn="l"/>
                <a:tab pos="1270000" algn="l"/>
                <a:tab pos="3759200" algn="l"/>
                <a:tab pos="6807200" algn="l"/>
              </a:tabLst>
              <a:defRPr/>
            </a:pPr>
            <a:endParaRPr lang="en-IN" altLang="zh-C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tabLst>
                <a:tab pos="381000" algn="l"/>
                <a:tab pos="812800" algn="l"/>
                <a:tab pos="1270000" algn="l"/>
                <a:tab pos="3759200" algn="l"/>
                <a:tab pos="6807200" algn="l"/>
              </a:tabLst>
              <a:defRPr/>
            </a:pPr>
            <a:r>
              <a:rPr lang="en-IN" altLang="zh-CN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Feelings</a:t>
            </a:r>
            <a:r>
              <a:rPr lang="en-IN" altLang="zh-CN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Computers are devoid  of emotions. </a:t>
            </a:r>
            <a:r>
              <a:rPr lang="en-IN" altLang="zh-CN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judgement </a:t>
            </a:r>
            <a:r>
              <a:rPr lang="en-IN" altLang="zh-CN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based on the instructions given to them </a:t>
            </a:r>
            <a:r>
              <a:rPr lang="en-IN" altLang="zh-CN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 </a:t>
            </a:r>
            <a:r>
              <a:rPr lang="en-IN" altLang="zh-CN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  of  </a:t>
            </a:r>
            <a:r>
              <a:rPr lang="en-IN" altLang="zh-CN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Programs  </a:t>
            </a:r>
            <a:r>
              <a:rPr lang="en-IN" altLang="zh-CN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 are  written  by  us  (</a:t>
            </a:r>
            <a:r>
              <a:rPr lang="en-IN" altLang="zh-CN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 beings</a:t>
            </a:r>
            <a:r>
              <a:rPr lang="en-IN" altLang="zh-CN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N" altLang="zh-CN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tabLst>
                <a:tab pos="381000" algn="l"/>
                <a:tab pos="812800" algn="l"/>
                <a:tab pos="1270000" algn="l"/>
                <a:tab pos="3759200" algn="l"/>
                <a:tab pos="6807200" algn="l"/>
              </a:tabLst>
              <a:defRPr/>
            </a:pPr>
            <a:endParaRPr lang="en-US" altLang="zh-CN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8807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pic>
        <p:nvPicPr>
          <p:cNvPr id="88079" name="Picture 15" descr="siide bar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1288"/>
            <a:ext cx="9144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80" name="Line 16"/>
          <p:cNvSpPr>
            <a:spLocks noChangeShapeType="1"/>
          </p:cNvSpPr>
          <p:nvPr/>
        </p:nvSpPr>
        <p:spPr bwMode="auto">
          <a:xfrm>
            <a:off x="0" y="6481763"/>
            <a:ext cx="9144000" cy="0"/>
          </a:xfrm>
          <a:prstGeom prst="line">
            <a:avLst/>
          </a:prstGeom>
          <a:noFill/>
          <a:ln w="44450">
            <a:solidFill>
              <a:srgbClr val="006A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88081" name="Text Box 17"/>
          <p:cNvSpPr txBox="1">
            <a:spLocks noChangeArrowheads="1"/>
          </p:cNvSpPr>
          <p:nvPr/>
        </p:nvSpPr>
        <p:spPr bwMode="auto">
          <a:xfrm>
            <a:off x="0" y="6470650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 smtClean="0">
                <a:solidFill>
                  <a:srgbClr val="E5E5FF"/>
                </a:solidFill>
                <a:latin typeface="Garamond" panose="02020404030301010803" pitchFamily="18" charset="0"/>
              </a:rPr>
              <a:t>Asst.Prof</a:t>
            </a:r>
            <a:r>
              <a:rPr lang="en-US" sz="1600" b="1" dirty="0" smtClean="0">
                <a:solidFill>
                  <a:srgbClr val="E5E5FF"/>
                </a:solidFill>
                <a:latin typeface="Garamond" panose="02020404030301010803" pitchFamily="18" charset="0"/>
              </a:rPr>
              <a:t> Yogesh </a:t>
            </a:r>
            <a:r>
              <a:rPr lang="en-US" sz="1600" b="1" dirty="0" err="1" smtClean="0">
                <a:solidFill>
                  <a:srgbClr val="E5E5FF"/>
                </a:solidFill>
                <a:latin typeface="Garamond" panose="02020404030301010803" pitchFamily="18" charset="0"/>
              </a:rPr>
              <a:t>Somwanshi</a:t>
            </a:r>
            <a:r>
              <a:rPr lang="en-US" sz="1400" b="1" dirty="0">
                <a:solidFill>
                  <a:srgbClr val="E5E5FF"/>
                </a:solidFill>
                <a:latin typeface="Garamond" panose="02020404030301010803" pitchFamily="18" charset="0"/>
              </a:rPr>
              <a:t>	            			               </a:t>
            </a:r>
            <a:r>
              <a:rPr lang="en-US" sz="1600" b="1" dirty="0" smtClean="0">
                <a:solidFill>
                  <a:srgbClr val="E5E5FF"/>
                </a:solidFill>
                <a:latin typeface="Garamond" panose="02020404030301010803" pitchFamily="18" charset="0"/>
              </a:rPr>
              <a:t> Fundamental of </a:t>
            </a:r>
            <a:r>
              <a:rPr lang="en-US" sz="1600" b="1" dirty="0" smtClean="0">
                <a:solidFill>
                  <a:srgbClr val="E5E5FF"/>
                </a:solidFill>
                <a:latin typeface="Garamond" panose="02020404030301010803" pitchFamily="18" charset="0"/>
              </a:rPr>
              <a:t>Computer</a:t>
            </a:r>
            <a:endParaRPr lang="en-US" sz="1600" b="1" dirty="0">
              <a:solidFill>
                <a:srgbClr val="E5E5FF"/>
              </a:solidFill>
              <a:latin typeface="Garamond" panose="02020404030301010803" pitchFamily="18" charset="0"/>
            </a:endParaRPr>
          </a:p>
        </p:txBody>
      </p:sp>
      <p:pic>
        <p:nvPicPr>
          <p:cNvPr id="88082" name="Picture 18" descr="siide bar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83" name="Text Box 19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3200" dirty="0">
                <a:solidFill>
                  <a:srgbClr val="FFFFFF"/>
                </a:solidFill>
              </a:rPr>
              <a:t>Characteristics of Computers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000"/>
    </mc:Choice>
    <mc:Fallback>
      <p:transition spd="slow" advTm="2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765175"/>
            <a:ext cx="8713787" cy="5832475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</a:pP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8807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pic>
        <p:nvPicPr>
          <p:cNvPr id="88079" name="Picture 15" descr="siide bar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1288"/>
            <a:ext cx="9144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80" name="Line 16"/>
          <p:cNvSpPr>
            <a:spLocks noChangeShapeType="1"/>
          </p:cNvSpPr>
          <p:nvPr/>
        </p:nvSpPr>
        <p:spPr bwMode="auto">
          <a:xfrm>
            <a:off x="0" y="6481763"/>
            <a:ext cx="9144000" cy="0"/>
          </a:xfrm>
          <a:prstGeom prst="line">
            <a:avLst/>
          </a:prstGeom>
          <a:noFill/>
          <a:ln w="44450">
            <a:solidFill>
              <a:srgbClr val="006A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88081" name="Text Box 17"/>
          <p:cNvSpPr txBox="1">
            <a:spLocks noChangeArrowheads="1"/>
          </p:cNvSpPr>
          <p:nvPr/>
        </p:nvSpPr>
        <p:spPr bwMode="auto">
          <a:xfrm>
            <a:off x="0" y="6470650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 smtClean="0">
                <a:solidFill>
                  <a:srgbClr val="E5E5FF"/>
                </a:solidFill>
                <a:latin typeface="Garamond" panose="02020404030301010803" pitchFamily="18" charset="0"/>
              </a:rPr>
              <a:t>Asst.Prof</a:t>
            </a:r>
            <a:r>
              <a:rPr lang="en-US" sz="1600" b="1" dirty="0" smtClean="0">
                <a:solidFill>
                  <a:srgbClr val="E5E5FF"/>
                </a:solidFill>
                <a:latin typeface="Garamond" panose="02020404030301010803" pitchFamily="18" charset="0"/>
              </a:rPr>
              <a:t> Yogesh </a:t>
            </a:r>
            <a:r>
              <a:rPr lang="en-US" sz="1600" b="1" dirty="0" err="1" smtClean="0">
                <a:solidFill>
                  <a:srgbClr val="E5E5FF"/>
                </a:solidFill>
                <a:latin typeface="Garamond" panose="02020404030301010803" pitchFamily="18" charset="0"/>
              </a:rPr>
              <a:t>Somwanshi</a:t>
            </a:r>
            <a:r>
              <a:rPr lang="en-US" sz="1400" b="1" dirty="0">
                <a:solidFill>
                  <a:srgbClr val="E5E5FF"/>
                </a:solidFill>
                <a:latin typeface="Garamond" panose="02020404030301010803" pitchFamily="18" charset="0"/>
              </a:rPr>
              <a:t>	            			               </a:t>
            </a:r>
            <a:r>
              <a:rPr lang="en-US" sz="1600" b="1" dirty="0" smtClean="0">
                <a:solidFill>
                  <a:srgbClr val="E5E5FF"/>
                </a:solidFill>
                <a:latin typeface="Garamond" panose="02020404030301010803" pitchFamily="18" charset="0"/>
              </a:rPr>
              <a:t> Fundamental of </a:t>
            </a:r>
            <a:r>
              <a:rPr lang="en-US" sz="1600" b="1" dirty="0" smtClean="0">
                <a:solidFill>
                  <a:srgbClr val="E5E5FF"/>
                </a:solidFill>
                <a:latin typeface="Garamond" panose="02020404030301010803" pitchFamily="18" charset="0"/>
              </a:rPr>
              <a:t>Computer</a:t>
            </a:r>
            <a:endParaRPr lang="en-US" sz="1600" b="1" dirty="0">
              <a:solidFill>
                <a:srgbClr val="E5E5FF"/>
              </a:solidFill>
              <a:latin typeface="Garamond" panose="02020404030301010803" pitchFamily="18" charset="0"/>
            </a:endParaRPr>
          </a:p>
        </p:txBody>
      </p:sp>
      <p:pic>
        <p:nvPicPr>
          <p:cNvPr id="88082" name="Picture 18" descr="siide bar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83" name="Text Box 19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3200" dirty="0">
                <a:solidFill>
                  <a:srgbClr val="FFFFFF"/>
                </a:solidFill>
              </a:rPr>
              <a:t>What is </a:t>
            </a:r>
            <a:r>
              <a:rPr lang="en-GB" sz="3200" dirty="0" smtClean="0">
                <a:solidFill>
                  <a:srgbClr val="FFFFFF"/>
                </a:solidFill>
              </a:rPr>
              <a:t>A Computer</a:t>
            </a:r>
            <a:r>
              <a:rPr lang="en-GB" sz="3200" dirty="0" smtClean="0">
                <a:solidFill>
                  <a:srgbClr val="FFFFFF"/>
                </a:solidFill>
              </a:rPr>
              <a:t>?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268760"/>
            <a:ext cx="6466788" cy="43294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000"/>
    </mc:Choice>
    <mc:Fallback>
      <p:transition spd="slow" advTm="2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536" y="1151034"/>
            <a:ext cx="8355373" cy="5108062"/>
          </a:xfrm>
          <a:prstGeom prst="rect">
            <a:avLst/>
          </a:prstGeom>
        </p:spPr>
      </p:pic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765175"/>
            <a:ext cx="8713787" cy="5832475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</a:pP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8807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pic>
        <p:nvPicPr>
          <p:cNvPr id="88079" name="Picture 15" descr="siide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1288"/>
            <a:ext cx="9144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80" name="Line 16"/>
          <p:cNvSpPr>
            <a:spLocks noChangeShapeType="1"/>
          </p:cNvSpPr>
          <p:nvPr/>
        </p:nvSpPr>
        <p:spPr bwMode="auto">
          <a:xfrm>
            <a:off x="0" y="6481763"/>
            <a:ext cx="9144000" cy="0"/>
          </a:xfrm>
          <a:prstGeom prst="line">
            <a:avLst/>
          </a:prstGeom>
          <a:noFill/>
          <a:ln w="44450">
            <a:solidFill>
              <a:srgbClr val="006A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88081" name="Text Box 17"/>
          <p:cNvSpPr txBox="1">
            <a:spLocks noChangeArrowheads="1"/>
          </p:cNvSpPr>
          <p:nvPr/>
        </p:nvSpPr>
        <p:spPr bwMode="auto">
          <a:xfrm>
            <a:off x="0" y="6470650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 smtClean="0">
                <a:solidFill>
                  <a:srgbClr val="E5E5FF"/>
                </a:solidFill>
                <a:latin typeface="Garamond" panose="02020404030301010803" pitchFamily="18" charset="0"/>
              </a:rPr>
              <a:t>Asst.Prof</a:t>
            </a:r>
            <a:r>
              <a:rPr lang="en-US" sz="1600" b="1" dirty="0" smtClean="0">
                <a:solidFill>
                  <a:srgbClr val="E5E5FF"/>
                </a:solidFill>
                <a:latin typeface="Garamond" panose="02020404030301010803" pitchFamily="18" charset="0"/>
              </a:rPr>
              <a:t> Yogesh </a:t>
            </a:r>
            <a:r>
              <a:rPr lang="en-US" sz="1600" b="1" dirty="0" err="1" smtClean="0">
                <a:solidFill>
                  <a:srgbClr val="E5E5FF"/>
                </a:solidFill>
                <a:latin typeface="Garamond" panose="02020404030301010803" pitchFamily="18" charset="0"/>
              </a:rPr>
              <a:t>Somwanshi</a:t>
            </a:r>
            <a:r>
              <a:rPr lang="en-US" sz="1400" b="1" dirty="0">
                <a:solidFill>
                  <a:srgbClr val="E5E5FF"/>
                </a:solidFill>
                <a:latin typeface="Garamond" panose="02020404030301010803" pitchFamily="18" charset="0"/>
              </a:rPr>
              <a:t>	            			               </a:t>
            </a:r>
            <a:r>
              <a:rPr lang="en-US" sz="1600" b="1" dirty="0" smtClean="0">
                <a:solidFill>
                  <a:srgbClr val="E5E5FF"/>
                </a:solidFill>
                <a:latin typeface="Garamond" panose="02020404030301010803" pitchFamily="18" charset="0"/>
              </a:rPr>
              <a:t> Fundamental of </a:t>
            </a:r>
            <a:r>
              <a:rPr lang="en-US" sz="1600" b="1" dirty="0" smtClean="0">
                <a:solidFill>
                  <a:srgbClr val="E5E5FF"/>
                </a:solidFill>
                <a:latin typeface="Garamond" panose="02020404030301010803" pitchFamily="18" charset="0"/>
              </a:rPr>
              <a:t>Computer</a:t>
            </a:r>
            <a:endParaRPr lang="en-US" sz="1600" b="1" dirty="0">
              <a:solidFill>
                <a:srgbClr val="E5E5FF"/>
              </a:solidFill>
              <a:latin typeface="Garamond" panose="02020404030301010803" pitchFamily="18" charset="0"/>
            </a:endParaRPr>
          </a:p>
        </p:txBody>
      </p:sp>
      <p:pic>
        <p:nvPicPr>
          <p:cNvPr id="88082" name="Picture 18" descr="siide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83" name="Text Box 19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3200" dirty="0" smtClean="0">
                <a:solidFill>
                  <a:srgbClr val="FFFFFF"/>
                </a:solidFill>
              </a:rPr>
              <a:t>Block diagram of Computer</a:t>
            </a:r>
            <a:r>
              <a:rPr lang="en-GB" sz="3200" dirty="0" smtClean="0">
                <a:solidFill>
                  <a:srgbClr val="FFFFFF"/>
                </a:solidFill>
              </a:rPr>
              <a:t>?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000"/>
    </mc:Choice>
    <mc:Fallback>
      <p:transition spd="slow" advTm="2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6673</Words>
  <Application>WPS Presentation</Application>
  <PresentationFormat>On-screen Show (4:3)</PresentationFormat>
  <Paragraphs>232</Paragraphs>
  <Slides>29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39" baseType="lpstr">
      <vt:lpstr>Arial</vt:lpstr>
      <vt:lpstr>SimSun</vt:lpstr>
      <vt:lpstr>Wingdings</vt:lpstr>
      <vt:lpstr>Garamond</vt:lpstr>
      <vt:lpstr>Times New Roman</vt:lpstr>
      <vt:lpstr>Calibri</vt:lpstr>
      <vt:lpstr>Microsoft YaHei</vt:lpstr>
      <vt:lpstr>Arial Unicode MS</vt:lpstr>
      <vt:lpstr>Office Theme</vt:lpstr>
      <vt:lpstr>Default Design</vt:lpstr>
      <vt:lpstr>Fundamental of Computer</vt:lpstr>
      <vt:lpstr>Lecture No 1    		         Introduction           (What, Why and Where Computer. . .)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 of Algorithm</dc:title>
  <dc:creator>Yogesh</dc:creator>
  <cp:lastModifiedBy>hp</cp:lastModifiedBy>
  <cp:revision>23</cp:revision>
  <dcterms:created xsi:type="dcterms:W3CDTF">2014-05-14T12:49:00Z</dcterms:created>
  <dcterms:modified xsi:type="dcterms:W3CDTF">2023-02-21T02:32:15Z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0B03807EAB9E41E3BE4772C38B3781B2</vt:lpwstr>
  </property>
  <property fmtid="{D5CDD505-2E9C-101B-9397-08002B2CF9AE}" pid="3" name="KSOProductBuildVer">
    <vt:lpwstr>1033-11.2.0.11440</vt:lpwstr>
  </property>
</Properties>
</file>