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7" r:id="rId4"/>
    <p:sldId id="258" r:id="rId5"/>
    <p:sldId id="259" r:id="rId6"/>
    <p:sldId id="267" r:id="rId7"/>
    <p:sldId id="263" r:id="rId8"/>
    <p:sldId id="262" r:id="rId9"/>
    <p:sldId id="260"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5F7E77-20DA-493B-A90B-20C8A0F945FB}"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4023134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F7E77-20DA-493B-A90B-20C8A0F945FB}"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48151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F7E77-20DA-493B-A90B-20C8A0F945FB}"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2772823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5F7E77-20DA-493B-A90B-20C8A0F945FB}"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1220715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95F7E77-20DA-493B-A90B-20C8A0F945FB}"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2074513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5F7E77-20DA-493B-A90B-20C8A0F945FB}"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1032218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5F7E77-20DA-493B-A90B-20C8A0F945FB}" type="datetimeFigureOut">
              <a:rPr lang="en-US" smtClean="0"/>
              <a:t>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2186530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5F7E77-20DA-493B-A90B-20C8A0F945FB}" type="datetimeFigureOut">
              <a:rPr lang="en-US" smtClean="0"/>
              <a:t>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1371206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5F7E77-20DA-493B-A90B-20C8A0F945FB}" type="datetimeFigureOut">
              <a:rPr lang="en-US" smtClean="0"/>
              <a:t>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102278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5F7E77-20DA-493B-A90B-20C8A0F945FB}"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254090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95F7E77-20DA-493B-A90B-20C8A0F945FB}"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1E5CF-0F86-409F-92DB-54D3C7105BDC}" type="slidenum">
              <a:rPr lang="en-US" smtClean="0"/>
              <a:t>‹#›</a:t>
            </a:fld>
            <a:endParaRPr lang="en-US"/>
          </a:p>
        </p:txBody>
      </p:sp>
    </p:spTree>
    <p:extLst>
      <p:ext uri="{BB962C8B-B14F-4D97-AF65-F5344CB8AC3E}">
        <p14:creationId xmlns:p14="http://schemas.microsoft.com/office/powerpoint/2010/main" val="2636689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F7E77-20DA-493B-A90B-20C8A0F945FB}" type="datetimeFigureOut">
              <a:rPr lang="en-US" smtClean="0"/>
              <a:t>3/12/2019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01E5CF-0F86-409F-92DB-54D3C7105BDC}" type="slidenum">
              <a:rPr lang="en-US" smtClean="0"/>
              <a:t>‹#›</a:t>
            </a:fld>
            <a:endParaRPr lang="en-US"/>
          </a:p>
        </p:txBody>
      </p:sp>
    </p:spTree>
    <p:extLst>
      <p:ext uri="{BB962C8B-B14F-4D97-AF65-F5344CB8AC3E}">
        <p14:creationId xmlns:p14="http://schemas.microsoft.com/office/powerpoint/2010/main" val="3174839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385" y="537222"/>
            <a:ext cx="12192000" cy="5394169"/>
          </a:xfrm>
          <a:prstGeom prst="rect">
            <a:avLst/>
          </a:prstGeom>
        </p:spPr>
        <p:txBody>
          <a:bodyPr wrap="square">
            <a:spAutoFit/>
          </a:bodyPr>
          <a:lstStyle/>
          <a:p>
            <a:pPr indent="-171450" algn="ctr">
              <a:lnSpc>
                <a:spcPct val="107000"/>
              </a:lnSpc>
            </a:pPr>
            <a:r>
              <a:rPr lang="en-US" sz="3200" b="1" i="1" u="sng"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Magnetism in matter</a:t>
            </a:r>
          </a:p>
          <a:p>
            <a:pPr indent="-171450">
              <a:lnSpc>
                <a:spcPct val="107000"/>
              </a:lnSpc>
            </a:pPr>
            <a:endParaRPr lang="en-US" b="1" dirty="0">
              <a:latin typeface="Times New Roman" panose="02020603050405020304" pitchFamily="18" charset="0"/>
              <a:ea typeface="Calibri" panose="020F0502020204030204" pitchFamily="34" charset="0"/>
              <a:cs typeface="Arial" panose="020B0604020202020204" pitchFamily="34" charset="0"/>
            </a:endParaRPr>
          </a:p>
          <a:p>
            <a:pPr indent="-171450">
              <a:lnSpc>
                <a:spcPct val="107000"/>
              </a:lnSpc>
            </a:pPr>
            <a:r>
              <a:rPr lang="en-US" sz="2400" b="1" dirty="0" smtClean="0">
                <a:latin typeface="Times New Roman" panose="02020603050405020304" pitchFamily="18" charset="0"/>
                <a:ea typeface="Calibri" panose="020F0502020204030204" pitchFamily="34" charset="0"/>
                <a:cs typeface="Arial" panose="020B0604020202020204" pitchFamily="34" charset="0"/>
              </a:rPr>
              <a:t>Magnetization </a:t>
            </a:r>
            <a:r>
              <a:rPr lang="en-US" sz="2400" b="1" dirty="0">
                <a:latin typeface="Times New Roman" panose="02020603050405020304" pitchFamily="18" charset="0"/>
                <a:ea typeface="Calibri" panose="020F0502020204030204" pitchFamily="34" charset="0"/>
                <a:cs typeface="Arial" panose="020B0604020202020204" pitchFamily="34" charset="0"/>
              </a:rPr>
              <a:t>Vector, M and Magnetic Field </a:t>
            </a:r>
            <a:r>
              <a:rPr lang="en-US" sz="2400" b="1" dirty="0" smtClean="0">
                <a:latin typeface="Times New Roman" panose="02020603050405020304" pitchFamily="18" charset="0"/>
                <a:ea typeface="Calibri" panose="020F0502020204030204" pitchFamily="34" charset="0"/>
                <a:cs typeface="Arial" panose="020B0604020202020204" pitchFamily="34" charset="0"/>
              </a:rPr>
              <a:t>Strength H</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indent="-171450">
              <a:lnSpc>
                <a:spcPct val="107000"/>
              </a:lnSpc>
            </a:pPr>
            <a:r>
              <a:rPr lang="en-US" sz="2400" b="1" dirty="0">
                <a:latin typeface="Times New Roman" panose="02020603050405020304" pitchFamily="18" charset="0"/>
                <a:ea typeface="Calibri" panose="020F0502020204030204" pitchFamily="34" charset="0"/>
                <a:cs typeface="Arial" panose="020B0604020202020204" pitchFamily="34" charset="0"/>
              </a:rPr>
              <a:t> </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indent="171450" algn="just">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The magnetic state of a substance is described by a quantity called the magnetization vector </a:t>
            </a:r>
            <a:r>
              <a:rPr lang="en-US" sz="2800" b="1" dirty="0" smtClean="0">
                <a:latin typeface="Times New Roman" panose="02020603050405020304" pitchFamily="18" charset="0"/>
                <a:ea typeface="Calibri" panose="020F0502020204030204" pitchFamily="34" charset="0"/>
                <a:cs typeface="Arial" panose="020B0604020202020204" pitchFamily="34" charset="0"/>
              </a:rPr>
              <a:t>M</a:t>
            </a:r>
            <a:r>
              <a:rPr lang="en-US" sz="2800" dirty="0" smtClean="0">
                <a:latin typeface="Times New Roman" panose="02020603050405020304" pitchFamily="18" charset="0"/>
                <a:ea typeface="Calibri" panose="020F0502020204030204" pitchFamily="34" charset="0"/>
                <a:cs typeface="Arial" panose="020B0604020202020204" pitchFamily="34" charset="0"/>
              </a:rPr>
              <a:t>.  The magnitude of this vector is defined as the magnetic moment per unit volume of the substance (magnetic moment /cm</a:t>
            </a:r>
            <a:r>
              <a:rPr lang="en-US" sz="2800" baseline="30000" dirty="0" smtClean="0">
                <a:latin typeface="Times New Roman" panose="02020603050405020304" pitchFamily="18" charset="0"/>
                <a:ea typeface="Calibri" panose="020F0502020204030204" pitchFamily="34" charset="0"/>
                <a:cs typeface="Arial" panose="020B0604020202020204" pitchFamily="34" charset="0"/>
              </a:rPr>
              <a:t>3</a:t>
            </a:r>
            <a:r>
              <a:rPr lang="en-US" sz="2800" dirty="0" smtClean="0">
                <a:latin typeface="Times New Roman" panose="02020603050405020304" pitchFamily="18" charset="0"/>
                <a:ea typeface="Calibri" panose="020F0502020204030204" pitchFamily="34" charset="0"/>
                <a:cs typeface="Arial" panose="020B0604020202020204" pitchFamily="34" charset="0"/>
              </a:rPr>
              <a:t>).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indent="171450" algn="just">
              <a:lnSpc>
                <a:spcPct val="107000"/>
              </a:lnSpc>
            </a:pPr>
            <a:r>
              <a:rPr lang="en-US" sz="2800" dirty="0">
                <a:latin typeface="Times New Roman" panose="02020603050405020304" pitchFamily="18" charset="0"/>
                <a:ea typeface="Calibri" panose="020F0502020204030204" pitchFamily="34" charset="0"/>
                <a:cs typeface="Arial" panose="020B0604020202020204" pitchFamily="34" charset="0"/>
              </a:rPr>
              <a:t> </a:t>
            </a:r>
            <a:r>
              <a:rPr lang="en-US" sz="2800" b="1" dirty="0" smtClean="0">
                <a:solidFill>
                  <a:srgbClr val="222222"/>
                </a:solidFill>
                <a:latin typeface="Times New Roman" panose="02020603050405020304" pitchFamily="18" charset="0"/>
                <a:ea typeface="Calibri" panose="020F0502020204030204" pitchFamily="34" charset="0"/>
                <a:cs typeface="Arial" panose="020B0604020202020204" pitchFamily="34" charset="0"/>
              </a:rPr>
              <a:t>Magnetic </a:t>
            </a:r>
            <a:r>
              <a:rPr lang="en-US" sz="2800" b="1" dirty="0">
                <a:solidFill>
                  <a:srgbClr val="222222"/>
                </a:solidFill>
                <a:latin typeface="Times New Roman" panose="02020603050405020304" pitchFamily="18" charset="0"/>
                <a:ea typeface="Calibri" panose="020F0502020204030204" pitchFamily="34" charset="0"/>
                <a:cs typeface="Arial" panose="020B0604020202020204" pitchFamily="34" charset="0"/>
              </a:rPr>
              <a:t>moment</a:t>
            </a:r>
            <a:r>
              <a:rPr lang="en-US" sz="2800" dirty="0">
                <a:solidFill>
                  <a:srgbClr val="222222"/>
                </a:solidFill>
                <a:latin typeface="Times New Roman" panose="02020603050405020304" pitchFamily="18" charset="0"/>
                <a:ea typeface="Calibri" panose="020F0502020204030204" pitchFamily="34" charset="0"/>
                <a:cs typeface="Arial" panose="020B0604020202020204" pitchFamily="34" charset="0"/>
              </a:rPr>
              <a:t>, is also called a </a:t>
            </a:r>
            <a:r>
              <a:rPr lang="en-US" sz="2800" b="1" dirty="0">
                <a:solidFill>
                  <a:srgbClr val="222222"/>
                </a:solidFill>
                <a:latin typeface="Times New Roman" panose="02020603050405020304" pitchFamily="18" charset="0"/>
                <a:ea typeface="Calibri" panose="020F0502020204030204" pitchFamily="34" charset="0"/>
                <a:cs typeface="Arial" panose="020B0604020202020204" pitchFamily="34" charset="0"/>
              </a:rPr>
              <a:t>magnetic dipole moment </a:t>
            </a:r>
            <a:r>
              <a:rPr lang="en-US" sz="2800" dirty="0" smtClean="0">
                <a:effectLst/>
                <a:latin typeface="Times New Roman" panose="02020603050405020304" pitchFamily="18" charset="0"/>
                <a:ea typeface="Calibri" panose="020F0502020204030204" pitchFamily="34" charset="0"/>
                <a:cs typeface="Arial" panose="020B0604020202020204" pitchFamily="34" charset="0"/>
              </a:rPr>
              <a:t>(Ampere)(meter)</a:t>
            </a:r>
            <a:r>
              <a:rPr lang="en-US" sz="2800" baseline="30000" dirty="0" smtClean="0">
                <a:effectLst/>
                <a:latin typeface="Times New Roman" panose="02020603050405020304" pitchFamily="18" charset="0"/>
                <a:ea typeface="Calibri" panose="020F0502020204030204" pitchFamily="34" charset="0"/>
                <a:cs typeface="Arial" panose="020B0604020202020204" pitchFamily="34" charset="0"/>
              </a:rPr>
              <a:t>2</a:t>
            </a:r>
            <a:r>
              <a:rPr lang="en-US" sz="2800" dirty="0">
                <a:solidFill>
                  <a:srgbClr val="222222"/>
                </a:solidFill>
                <a:latin typeface="Times New Roman" panose="02020603050405020304" pitchFamily="18" charset="0"/>
                <a:ea typeface="Calibri" panose="020F0502020204030204" pitchFamily="34" charset="0"/>
                <a:cs typeface="Arial" panose="020B0604020202020204" pitchFamily="34" charset="0"/>
              </a:rPr>
              <a:t>, is a measure of the object's tendency to align with a magnetic field. </a:t>
            </a:r>
            <a:r>
              <a:rPr lang="en-US" sz="2800" dirty="0" smtClean="0">
                <a:solidFill>
                  <a:srgbClr val="222222"/>
                </a:solidFill>
                <a:latin typeface="Times New Roman" panose="02020603050405020304" pitchFamily="18" charset="0"/>
                <a:ea typeface="Calibri" panose="020F0502020204030204" pitchFamily="34" charset="0"/>
                <a:cs typeface="Arial" panose="020B0604020202020204" pitchFamily="34" charset="0"/>
              </a:rPr>
              <a:t>Its </a:t>
            </a:r>
            <a:r>
              <a:rPr lang="en-US" sz="2800" dirty="0">
                <a:solidFill>
                  <a:srgbClr val="222222"/>
                </a:solidFill>
                <a:latin typeface="Times New Roman" panose="02020603050405020304" pitchFamily="18" charset="0"/>
                <a:ea typeface="Calibri" panose="020F0502020204030204" pitchFamily="34" charset="0"/>
                <a:cs typeface="Arial" panose="020B0604020202020204" pitchFamily="34" charset="0"/>
              </a:rPr>
              <a:t>positive direction depends on the way the object responds to the magnetic field.</a:t>
            </a:r>
            <a:r>
              <a:rPr lang="en-US" sz="2800" dirty="0">
                <a:latin typeface="Times New Roman" panose="02020603050405020304" pitchFamily="18" charset="0"/>
                <a:ea typeface="Calibri" panose="020F0502020204030204" pitchFamily="34" charset="0"/>
                <a:cs typeface="Arial" panose="020B0604020202020204" pitchFamily="34" charset="0"/>
              </a:rPr>
              <a:t>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indent="171450" algn="just">
              <a:lnSpc>
                <a:spcPct val="107000"/>
              </a:lnSpc>
            </a:pPr>
            <a:endParaRPr lang="en-US" sz="2800" dirty="0" smtClean="0">
              <a:latin typeface="Times New Roman" panose="02020603050405020304" pitchFamily="18" charset="0"/>
              <a:ea typeface="Calibri" panose="020F0502020204030204" pitchFamily="34" charset="0"/>
              <a:cs typeface="Arial" panose="020B0604020202020204" pitchFamily="34" charset="0"/>
            </a:endParaRPr>
          </a:p>
          <a:p>
            <a:pPr indent="171450" algn="just">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	</a:t>
            </a:r>
            <a:r>
              <a:rPr lang="en-US" sz="2800" dirty="0" smtClean="0">
                <a:effectLst/>
                <a:latin typeface="Times New Roman" panose="02020603050405020304" pitchFamily="18" charset="0"/>
                <a:ea typeface="Calibri" panose="020F0502020204030204" pitchFamily="34" charset="0"/>
                <a:cs typeface="Arial" panose="020B0604020202020204" pitchFamily="34" charset="0"/>
              </a:rPr>
              <a:t>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558011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235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9821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011" y="225115"/>
            <a:ext cx="12033849" cy="6546664"/>
          </a:xfrm>
          <a:prstGeom prst="rect">
            <a:avLst/>
          </a:prstGeom>
        </p:spPr>
        <p:txBody>
          <a:bodyPr wrap="square">
            <a:spAutoFit/>
          </a:bodyPr>
          <a:lstStyle/>
          <a:p>
            <a:pPr indent="171450" algn="just">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The total magnetic field Induction </a:t>
            </a:r>
            <a:r>
              <a:rPr lang="en-US" sz="2800" dirty="0" smtClean="0">
                <a:latin typeface="Times New Roman" panose="02020603050405020304" pitchFamily="18" charset="0"/>
                <a:ea typeface="Calibri" panose="020F0502020204030204" pitchFamily="34" charset="0"/>
                <a:cs typeface="Arial" panose="020B0604020202020204" pitchFamily="34" charset="0"/>
              </a:rPr>
              <a:t>at </a:t>
            </a:r>
            <a:r>
              <a:rPr lang="en-US" sz="2800" dirty="0" smtClean="0">
                <a:latin typeface="Times New Roman" panose="02020603050405020304" pitchFamily="18" charset="0"/>
                <a:ea typeface="Calibri" panose="020F0502020204030204" pitchFamily="34" charset="0"/>
                <a:cs typeface="Arial" panose="020B0604020202020204" pitchFamily="34" charset="0"/>
              </a:rPr>
              <a:t>a point within a substance depends on both the applied (external) field and the magnetization </a:t>
            </a:r>
            <a:r>
              <a:rPr lang="en-US" sz="2800" b="1" dirty="0" smtClean="0">
                <a:latin typeface="Times New Roman" panose="02020603050405020304" pitchFamily="18" charset="0"/>
                <a:ea typeface="Calibri" panose="020F0502020204030204" pitchFamily="34" charset="0"/>
                <a:cs typeface="Arial" panose="020B0604020202020204" pitchFamily="34" charset="0"/>
              </a:rPr>
              <a:t>M</a:t>
            </a:r>
            <a:r>
              <a:rPr lang="en-US" sz="2800" dirty="0" smtClean="0">
                <a:latin typeface="Times New Roman" panose="02020603050405020304" pitchFamily="18" charset="0"/>
                <a:ea typeface="Calibri" panose="020F0502020204030204" pitchFamily="34" charset="0"/>
                <a:cs typeface="Arial" panose="020B0604020202020204" pitchFamily="34" charset="0"/>
              </a:rPr>
              <a:t> of the substance. Recognizing the similarity between M and H,  we can write:   </a:t>
            </a:r>
          </a:p>
          <a:p>
            <a:pPr indent="171450" algn="just">
              <a:lnSpc>
                <a:spcPct val="107000"/>
              </a:lnSpc>
            </a:pPr>
            <a:endParaRPr lang="en-US" sz="2800" b="1" dirty="0" smtClean="0">
              <a:latin typeface="Times New Roman" panose="02020603050405020304" pitchFamily="18" charset="0"/>
              <a:ea typeface="Calibri" panose="020F0502020204030204" pitchFamily="34" charset="0"/>
              <a:cs typeface="Arial" panose="020B0604020202020204" pitchFamily="34" charset="0"/>
            </a:endParaRPr>
          </a:p>
          <a:p>
            <a:pPr indent="171450" algn="ctr">
              <a:lnSpc>
                <a:spcPct val="107000"/>
              </a:lnSpc>
            </a:pPr>
            <a:r>
              <a:rPr lang="en-US" sz="2800" b="1" dirty="0" smtClean="0">
                <a:latin typeface="NewBaskerville-Roman"/>
                <a:ea typeface="Calibri" panose="020F0502020204030204" pitchFamily="34" charset="0"/>
                <a:cs typeface="NewBaskerville-Roman"/>
              </a:rPr>
              <a:t>B </a:t>
            </a:r>
            <a:r>
              <a:rPr lang="en-US" sz="2800" dirty="0" smtClean="0">
                <a:latin typeface="NewBaskerville-Roman"/>
                <a:ea typeface="Calibri" panose="020F0502020204030204" pitchFamily="34" charset="0"/>
                <a:cs typeface="NewBaskerville-Roman"/>
              </a:rPr>
              <a:t>= </a:t>
            </a:r>
            <a:r>
              <a:rPr lang="en-US" sz="2800" dirty="0" smtClean="0">
                <a:latin typeface="Arial" panose="020B0604020202020204" pitchFamily="34" charset="0"/>
                <a:ea typeface="Calibri" panose="020F0502020204030204" pitchFamily="34" charset="0"/>
                <a:cs typeface="Arial" panose="020B0604020202020204" pitchFamily="34" charset="0"/>
              </a:rPr>
              <a:t>µ</a:t>
            </a:r>
            <a:r>
              <a:rPr lang="en-US" sz="2800" baseline="-25000" dirty="0" smtClean="0">
                <a:latin typeface="NewBaskerville-Roman"/>
                <a:ea typeface="Calibri" panose="020F0502020204030204" pitchFamily="34" charset="0"/>
                <a:cs typeface="NewBaskerville-Roman"/>
              </a:rPr>
              <a:t>o</a:t>
            </a:r>
            <a:r>
              <a:rPr lang="en-US" sz="2800" dirty="0" smtClean="0">
                <a:latin typeface="NewBaskerville-Roman"/>
                <a:ea typeface="Calibri" panose="020F0502020204030204" pitchFamily="34" charset="0"/>
                <a:cs typeface="NewBaskerville-Roman"/>
              </a:rPr>
              <a:t> ( </a:t>
            </a:r>
            <a:r>
              <a:rPr lang="en-US" sz="2800" b="1" dirty="0" smtClean="0">
                <a:latin typeface="Times New Roman" panose="02020603050405020304" pitchFamily="18" charset="0"/>
                <a:ea typeface="Calibri" panose="020F0502020204030204" pitchFamily="34" charset="0"/>
                <a:cs typeface="Arial" panose="020B0604020202020204" pitchFamily="34" charset="0"/>
              </a:rPr>
              <a:t>H+ M </a:t>
            </a:r>
            <a:r>
              <a:rPr lang="en-US" sz="2800" dirty="0" smtClean="0">
                <a:latin typeface="NewBaskerville-Roman"/>
                <a:ea typeface="Calibri" panose="020F0502020204030204" pitchFamily="34" charset="0"/>
                <a:cs typeface="NewBaskerville-Roman"/>
              </a:rPr>
              <a:t>)</a:t>
            </a:r>
          </a:p>
          <a:p>
            <a:pPr indent="-342900">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  µ</a:t>
            </a:r>
            <a:r>
              <a:rPr lang="en-US" sz="2800" baseline="-25000" dirty="0" smtClean="0">
                <a:latin typeface="Times New Roman" panose="02020603050405020304" pitchFamily="18" charset="0"/>
                <a:ea typeface="Calibri" panose="020F0502020204030204" pitchFamily="34" charset="0"/>
                <a:cs typeface="Arial" panose="020B0604020202020204" pitchFamily="34" charset="0"/>
              </a:rPr>
              <a:t>o</a:t>
            </a:r>
            <a:r>
              <a:rPr lang="en-US" sz="2800" dirty="0" smtClean="0">
                <a:latin typeface="Times New Roman" panose="02020603050405020304" pitchFamily="18" charset="0"/>
                <a:ea typeface="Calibri" panose="020F0502020204030204" pitchFamily="34" charset="0"/>
                <a:cs typeface="Arial" panose="020B0604020202020204" pitchFamily="34" charset="0"/>
              </a:rPr>
              <a:t>   is a constant called the permeability of free space = </a:t>
            </a:r>
            <a:r>
              <a:rPr lang="en-US" sz="2800" dirty="0" smtClean="0">
                <a:effectLst/>
                <a:latin typeface="MathematicalPi-One"/>
                <a:ea typeface="Calibri" panose="020F0502020204030204" pitchFamily="34" charset="0"/>
                <a:cs typeface="MathematicalPi-One"/>
              </a:rPr>
              <a:t> </a:t>
            </a:r>
            <a:r>
              <a:rPr lang="en-US" sz="2800" dirty="0"/>
              <a:t>4πx10</a:t>
            </a:r>
            <a:r>
              <a:rPr lang="en-US" sz="2800" baseline="30000" dirty="0"/>
              <a:t>-7</a:t>
            </a:r>
            <a:r>
              <a:rPr lang="en-US" dirty="0"/>
              <a:t> </a:t>
            </a:r>
            <a:r>
              <a:rPr lang="en-US" sz="2800" dirty="0" smtClean="0">
                <a:effectLst/>
                <a:latin typeface="MathematicalPi-One"/>
                <a:ea typeface="Calibri" panose="020F0502020204030204" pitchFamily="34" charset="0"/>
                <a:cs typeface="MathematicalPi-One"/>
              </a:rPr>
              <a:t> </a:t>
            </a:r>
            <a:r>
              <a:rPr lang="en-US" sz="2800" dirty="0" smtClean="0">
                <a:effectLst/>
                <a:latin typeface="NewBaskerville-Roman"/>
                <a:ea typeface="Calibri" panose="020F0502020204030204" pitchFamily="34" charset="0"/>
                <a:cs typeface="NewBaskerville-Roman"/>
              </a:rPr>
              <a:t>  </a:t>
            </a:r>
            <a:r>
              <a:rPr lang="en-US" sz="2800" dirty="0" smtClean="0">
                <a:effectLst/>
                <a:latin typeface="NewBaskerville-Roman"/>
                <a:ea typeface="Calibri" panose="020F0502020204030204" pitchFamily="34" charset="0"/>
                <a:cs typeface="NewBaskerville-Roman"/>
              </a:rPr>
              <a:t>(T. m/A)</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 H</a:t>
            </a:r>
            <a:r>
              <a:rPr lang="en-US" sz="2800" dirty="0" smtClean="0">
                <a:effectLst/>
                <a:latin typeface="NewBaskerville-Roman"/>
                <a:ea typeface="Calibri" panose="020F0502020204030204" pitchFamily="34" charset="0"/>
                <a:cs typeface="NewBaskerville-Roman"/>
              </a:rPr>
              <a:t> </a:t>
            </a:r>
            <a:r>
              <a:rPr lang="en-US" sz="2800" dirty="0" smtClean="0">
                <a:latin typeface="Times New Roman" panose="02020603050405020304" pitchFamily="18" charset="0"/>
                <a:ea typeface="Calibri" panose="020F0502020204030204" pitchFamily="34" charset="0"/>
                <a:cs typeface="Arial" panose="020B0604020202020204" pitchFamily="34" charset="0"/>
              </a:rPr>
              <a:t>magnetic field strength within the substance (A/m).</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800" b="1" dirty="0" smtClean="0">
                <a:latin typeface="Times New Roman" panose="02020603050405020304" pitchFamily="18" charset="0"/>
                <a:ea typeface="Calibri" panose="020F0502020204030204" pitchFamily="34" charset="0"/>
                <a:cs typeface="Arial" panose="020B0604020202020204" pitchFamily="34" charset="0"/>
              </a:rPr>
              <a:t> </a:t>
            </a:r>
          </a:p>
          <a:p>
            <a:pPr>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The quantities H and M have the same units. Because M is magnetic moment per unit volume, its SI units are:  (Ampere)(meter)</a:t>
            </a:r>
            <a:r>
              <a:rPr lang="en-US" sz="2800" baseline="30000" dirty="0" smtClean="0">
                <a:latin typeface="Times New Roman" panose="02020603050405020304" pitchFamily="18" charset="0"/>
                <a:ea typeface="Calibri" panose="020F0502020204030204" pitchFamily="34" charset="0"/>
                <a:cs typeface="Arial" panose="020B0604020202020204" pitchFamily="34" charset="0"/>
              </a:rPr>
              <a:t>2</a:t>
            </a:r>
            <a:r>
              <a:rPr lang="en-US" sz="2800" dirty="0" smtClean="0">
                <a:latin typeface="Times New Roman" panose="02020603050405020304" pitchFamily="18" charset="0"/>
                <a:ea typeface="Calibri" panose="020F0502020204030204" pitchFamily="34" charset="0"/>
                <a:cs typeface="Arial" panose="020B0604020202020204" pitchFamily="34" charset="0"/>
              </a:rPr>
              <a:t>/(meter)</a:t>
            </a:r>
            <a:r>
              <a:rPr lang="en-US" sz="2800" baseline="30000" dirty="0" smtClean="0">
                <a:latin typeface="Times New Roman" panose="02020603050405020304" pitchFamily="18" charset="0"/>
                <a:ea typeface="Calibri" panose="020F0502020204030204" pitchFamily="34" charset="0"/>
                <a:cs typeface="Arial" panose="020B0604020202020204" pitchFamily="34" charset="0"/>
              </a:rPr>
              <a:t>3</a:t>
            </a:r>
            <a:r>
              <a:rPr lang="en-US" sz="2800" dirty="0" smtClean="0">
                <a:latin typeface="Times New Roman" panose="02020603050405020304" pitchFamily="18" charset="0"/>
                <a:ea typeface="Calibri" panose="020F0502020204030204" pitchFamily="34" charset="0"/>
                <a:cs typeface="Arial" panose="020B0604020202020204" pitchFamily="34" charset="0"/>
              </a:rPr>
              <a:t>= ( A/m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indent="-342900">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indent="-342900">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So, for these substances placed in an external magnetic field, we can write: </a:t>
            </a:r>
            <a:r>
              <a:rPr lang="en-US" sz="2800" b="1" dirty="0" smtClean="0">
                <a:latin typeface="NewBaskerville-Roman"/>
                <a:ea typeface="Calibri" panose="020F0502020204030204" pitchFamily="34" charset="0"/>
                <a:cs typeface="NewBaskerville-Roman"/>
              </a:rPr>
              <a:t>  </a:t>
            </a:r>
          </a:p>
          <a:p>
            <a:pPr indent="-342900" algn="ctr">
              <a:lnSpc>
                <a:spcPct val="107000"/>
              </a:lnSpc>
            </a:pPr>
            <a:r>
              <a:rPr lang="en-US" sz="2800" b="1" dirty="0" smtClean="0">
                <a:latin typeface="NewBaskerville-Roman"/>
                <a:ea typeface="Calibri" panose="020F0502020204030204" pitchFamily="34" charset="0"/>
                <a:cs typeface="NewBaskerville-Roman"/>
              </a:rPr>
              <a:t>M</a:t>
            </a:r>
            <a:r>
              <a:rPr lang="en-US" sz="2800" dirty="0" smtClean="0">
                <a:latin typeface="Times New Roman" panose="02020603050405020304" pitchFamily="18" charset="0"/>
                <a:ea typeface="Calibri" panose="020F0502020204030204" pitchFamily="34" charset="0"/>
                <a:cs typeface="Arial" panose="020B0604020202020204" pitchFamily="34" charset="0"/>
              </a:rPr>
              <a:t> =  χ </a:t>
            </a:r>
            <a:r>
              <a:rPr lang="en-US" sz="2800" b="1" dirty="0" smtClean="0">
                <a:latin typeface="NewBaskerville-Roman"/>
                <a:ea typeface="Calibri" panose="020F0502020204030204" pitchFamily="34" charset="0"/>
                <a:cs typeface="NewBaskerville-Roman"/>
              </a:rPr>
              <a:t>H</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2800" dirty="0" smtClean="0">
                <a:latin typeface="Times New Roman" panose="02020603050405020304" pitchFamily="18" charset="0"/>
                <a:ea typeface="Calibri" panose="020F0502020204030204" pitchFamily="34" charset="0"/>
                <a:cs typeface="Arial" panose="020B0604020202020204" pitchFamily="34" charset="0"/>
              </a:rPr>
              <a:t> </a:t>
            </a:r>
            <a:r>
              <a:rPr lang="en-US" sz="2400" dirty="0" smtClean="0">
                <a:latin typeface="Times New Roman" panose="02020603050405020304" pitchFamily="18" charset="0"/>
                <a:ea typeface="Calibri" panose="020F0502020204030204" pitchFamily="34" charset="0"/>
                <a:cs typeface="Arial" panose="020B0604020202020204" pitchFamily="34" charset="0"/>
              </a:rPr>
              <a:t>where χ (Greek letter Chi) is a dimensionless factor called the magnetic susceptibility.</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23621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408" y="169605"/>
            <a:ext cx="11852694" cy="6612579"/>
          </a:xfrm>
          <a:prstGeom prst="rect">
            <a:avLst/>
          </a:prstGeom>
        </p:spPr>
        <p:txBody>
          <a:bodyPr wrap="square">
            <a:spAutoFit/>
          </a:bodyPr>
          <a:lstStyle/>
          <a:p>
            <a:pPr indent="-342900" algn="ctr">
              <a:lnSpc>
                <a:spcPct val="107000"/>
              </a:lnSpc>
            </a:pPr>
            <a:r>
              <a:rPr lang="en-US" sz="2800" b="1" i="1"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Classification of Magnetic Substances</a:t>
            </a:r>
            <a:endParaRPr lang="en-US" sz="2800" i="1" u="sng"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indent="-342900" algn="just">
              <a:lnSpc>
                <a:spcPct val="107000"/>
              </a:lnSpc>
            </a:pPr>
            <a:r>
              <a:rPr lang="en-US" sz="2800" b="1" dirty="0">
                <a:latin typeface="Times New Roman" panose="02020603050405020304" pitchFamily="18" charset="0"/>
                <a:ea typeface="Calibri" panose="020F0502020204030204" pitchFamily="34" charset="0"/>
                <a:cs typeface="Arial" panose="020B0604020202020204" pitchFamily="34" charset="0"/>
              </a:rPr>
              <a:t> </a:t>
            </a:r>
            <a:r>
              <a:rPr lang="en-US" sz="2800" dirty="0" smtClean="0">
                <a:latin typeface="Times New Roman" panose="02020603050405020304" pitchFamily="18" charset="0"/>
                <a:ea typeface="Calibri" panose="020F0502020204030204" pitchFamily="34" charset="0"/>
                <a:cs typeface="Arial" panose="020B0604020202020204" pitchFamily="34" charset="0"/>
              </a:rPr>
              <a:t>Substances </a:t>
            </a:r>
            <a:r>
              <a:rPr lang="en-US" sz="2800" dirty="0">
                <a:latin typeface="Times New Roman" panose="02020603050405020304" pitchFamily="18" charset="0"/>
                <a:ea typeface="Calibri" panose="020F0502020204030204" pitchFamily="34" charset="0"/>
                <a:cs typeface="Arial" panose="020B0604020202020204" pitchFamily="34" charset="0"/>
              </a:rPr>
              <a:t>can be classified as belonging to one of </a:t>
            </a:r>
            <a:r>
              <a:rPr lang="en-US" sz="2800" b="1" dirty="0">
                <a:latin typeface="Times New Roman" panose="02020603050405020304" pitchFamily="18" charset="0"/>
                <a:ea typeface="Calibri" panose="020F0502020204030204" pitchFamily="34" charset="0"/>
                <a:cs typeface="Arial" panose="020B0604020202020204" pitchFamily="34" charset="0"/>
              </a:rPr>
              <a:t>3</a:t>
            </a:r>
            <a:r>
              <a:rPr lang="en-US" sz="2800" dirty="0">
                <a:latin typeface="Times New Roman" panose="02020603050405020304" pitchFamily="18" charset="0"/>
                <a:ea typeface="Calibri" panose="020F0502020204030204" pitchFamily="34" charset="0"/>
                <a:cs typeface="Arial" panose="020B0604020202020204" pitchFamily="34" charset="0"/>
              </a:rPr>
              <a:t> categories, depending on their magnetic </a:t>
            </a:r>
            <a:r>
              <a:rPr lang="en-US" sz="2800" dirty="0" smtClean="0">
                <a:latin typeface="Times New Roman" panose="02020603050405020304" pitchFamily="18" charset="0"/>
                <a:ea typeface="Calibri" panose="020F0502020204030204" pitchFamily="34" charset="0"/>
                <a:cs typeface="Arial" panose="020B0604020202020204" pitchFamily="34" charset="0"/>
              </a:rPr>
              <a:t>properties: </a:t>
            </a:r>
            <a:r>
              <a:rPr lang="en-US" sz="2800" i="1" u="sng"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Paramagnetic</a:t>
            </a:r>
            <a:r>
              <a:rPr lang="en-US" sz="2800" i="1"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 Ferromagnetic</a:t>
            </a:r>
            <a:r>
              <a:rPr lang="en-US" sz="2800"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 and </a:t>
            </a:r>
            <a:r>
              <a:rPr lang="en-US" sz="2800" i="1"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Diamagnetic </a:t>
            </a:r>
            <a:r>
              <a:rPr lang="en-US" sz="1600" dirty="0">
                <a:latin typeface="Times New Roman" panose="02020603050405020304" pitchFamily="18" charset="0"/>
                <a:ea typeface="Calibri" panose="020F0502020204030204" pitchFamily="34" charset="0"/>
                <a:cs typeface="Arial" panose="020B0604020202020204" pitchFamily="34" charset="0"/>
              </a:rPr>
              <a:t> </a:t>
            </a:r>
            <a:endParaRPr lang="en-US"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914400" algn="just">
              <a:lnSpc>
                <a:spcPct val="107000"/>
              </a:lnSpc>
            </a:pPr>
            <a:r>
              <a:rPr lang="en-US" sz="2800" dirty="0">
                <a:latin typeface="Times New Roman" panose="02020603050405020304" pitchFamily="18" charset="0"/>
                <a:ea typeface="Calibri" panose="020F0502020204030204" pitchFamily="34" charset="0"/>
                <a:cs typeface="Arial" panose="020B0604020202020204" pitchFamily="34" charset="0"/>
              </a:rPr>
              <a:t>The two most common types of magnetism are paramagnetic and Diamagnetic, which account for the magnetic properties of most of the periodic table of elements at room temperature.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indent="-57150" algn="just">
              <a:lnSpc>
                <a:spcPct val="107000"/>
              </a:lnSpc>
            </a:pP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indent="-57150" algn="just">
              <a:lnSpc>
                <a:spcPct val="107000"/>
              </a:lnSpc>
            </a:pPr>
            <a:r>
              <a:rPr lang="en-US" sz="2800" dirty="0">
                <a:latin typeface="Times New Roman" panose="02020603050405020304" pitchFamily="18" charset="0"/>
                <a:ea typeface="Calibri" panose="020F0502020204030204" pitchFamily="34" charset="0"/>
                <a:cs typeface="Arial" panose="020B0604020202020204" pitchFamily="34" charset="0"/>
              </a:rPr>
              <a:t> </a:t>
            </a:r>
            <a:r>
              <a:rPr lang="en-US" sz="2800" i="1"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Paramagnetic and ferromagnetic</a:t>
            </a:r>
            <a:r>
              <a:rPr lang="en-US" sz="2800"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 materials</a:t>
            </a:r>
            <a:r>
              <a:rPr lang="en-US" sz="2800" dirty="0">
                <a:latin typeface="Times New Roman" panose="02020603050405020304" pitchFamily="18" charset="0"/>
                <a:ea typeface="Calibri" panose="020F0502020204030204" pitchFamily="34" charset="0"/>
                <a:cs typeface="Arial" panose="020B0604020202020204" pitchFamily="34" charset="0"/>
              </a:rPr>
              <a:t> are those made of atoms that have permanent magnetic moments. </a:t>
            </a:r>
            <a:endParaRPr lang="en-US" sz="2800" dirty="0" smtClean="0">
              <a:latin typeface="Times New Roman" panose="02020603050405020304" pitchFamily="18" charset="0"/>
              <a:ea typeface="Calibri" panose="020F0502020204030204" pitchFamily="34" charset="0"/>
              <a:cs typeface="Arial" panose="020B0604020202020204" pitchFamily="34" charset="0"/>
            </a:endParaRPr>
          </a:p>
          <a:p>
            <a:pPr indent="-57150" algn="just">
              <a:lnSpc>
                <a:spcPct val="107000"/>
              </a:lnSpc>
            </a:pPr>
            <a:endParaRPr lang="en-US" sz="1600" dirty="0" smtClean="0">
              <a:latin typeface="Times New Roman" panose="02020603050405020304" pitchFamily="18" charset="0"/>
              <a:ea typeface="Calibri" panose="020F0502020204030204" pitchFamily="34" charset="0"/>
              <a:cs typeface="Arial" panose="020B0604020202020204" pitchFamily="34" charset="0"/>
            </a:endParaRPr>
          </a:p>
          <a:p>
            <a:pPr indent="-57150" algn="just">
              <a:lnSpc>
                <a:spcPct val="107000"/>
              </a:lnSpc>
            </a:pPr>
            <a:r>
              <a:rPr lang="en-US" sz="2800" u="sng"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 Diamagnetic </a:t>
            </a:r>
            <a:r>
              <a:rPr lang="en-US" sz="2800" u="sng" dirty="0">
                <a:solidFill>
                  <a:srgbClr val="FF0000"/>
                </a:solidFill>
                <a:latin typeface="Times New Roman" panose="02020603050405020304" pitchFamily="18" charset="0"/>
                <a:ea typeface="Calibri" panose="020F0502020204030204" pitchFamily="34" charset="0"/>
                <a:cs typeface="Arial" panose="020B0604020202020204" pitchFamily="34" charset="0"/>
              </a:rPr>
              <a:t>materials </a:t>
            </a:r>
            <a:r>
              <a:rPr lang="en-US" sz="2800" dirty="0">
                <a:latin typeface="Times New Roman" panose="02020603050405020304" pitchFamily="18" charset="0"/>
                <a:ea typeface="Calibri" panose="020F0502020204030204" pitchFamily="34" charset="0"/>
                <a:cs typeface="Arial" panose="020B0604020202020204" pitchFamily="34" charset="0"/>
              </a:rPr>
              <a:t>are those made of atoms that do not have permanent magnetic moments</a:t>
            </a:r>
            <a:r>
              <a:rPr lang="en-US" sz="2800" dirty="0" smtClean="0">
                <a:latin typeface="Times New Roman" panose="02020603050405020304" pitchFamily="18" charset="0"/>
                <a:ea typeface="Calibri" panose="020F0502020204030204" pitchFamily="34" charset="0"/>
                <a:cs typeface="Arial" panose="020B0604020202020204" pitchFamily="34" charset="0"/>
              </a:rPr>
              <a:t>.</a:t>
            </a:r>
          </a:p>
          <a:p>
            <a:pPr indent="-57150" algn="just">
              <a:lnSpc>
                <a:spcPct val="107000"/>
              </a:lnSpc>
            </a:pPr>
            <a:r>
              <a:rPr lang="en-US" sz="2800" dirty="0"/>
              <a:t>The magnetic properties of a substance can be </a:t>
            </a:r>
            <a:r>
              <a:rPr lang="en-US" sz="2800" b="1" dirty="0"/>
              <a:t>determined</a:t>
            </a:r>
            <a:r>
              <a:rPr lang="en-US" sz="2800" dirty="0"/>
              <a:t> by examining </a:t>
            </a:r>
            <a:r>
              <a:rPr lang="en-US" sz="2800" b="1" dirty="0" smtClean="0"/>
              <a:t>its </a:t>
            </a:r>
            <a:r>
              <a:rPr lang="en-US" sz="2800" dirty="0" smtClean="0"/>
              <a:t>electron </a:t>
            </a:r>
            <a:r>
              <a:rPr lang="en-US" sz="2800" dirty="0"/>
              <a:t>configuration: </a:t>
            </a:r>
            <a:r>
              <a:rPr lang="en-US" sz="2800" b="1" dirty="0"/>
              <a:t>If it has</a:t>
            </a:r>
            <a:r>
              <a:rPr lang="en-US" sz="2800" dirty="0"/>
              <a:t> unpaired electrons, then the substance </a:t>
            </a:r>
            <a:r>
              <a:rPr lang="en-US" sz="2800" dirty="0" smtClean="0"/>
              <a:t>is </a:t>
            </a:r>
            <a:r>
              <a:rPr lang="en-US" sz="2800" b="1" dirty="0" smtClean="0"/>
              <a:t>paramagnetic</a:t>
            </a:r>
            <a:r>
              <a:rPr lang="en-US" sz="2800" dirty="0"/>
              <a:t> and </a:t>
            </a:r>
            <a:r>
              <a:rPr lang="en-US" sz="2800" b="1" dirty="0"/>
              <a:t>if</a:t>
            </a:r>
            <a:r>
              <a:rPr lang="en-US" sz="2800" dirty="0"/>
              <a:t> all electrons are paired, the substance is then </a:t>
            </a:r>
            <a:r>
              <a:rPr lang="en-US" sz="2800" b="1" dirty="0"/>
              <a:t>diamagnetic</a:t>
            </a:r>
            <a:r>
              <a:rPr lang="en-US" sz="2800" dirty="0"/>
              <a:t>. </a:t>
            </a:r>
            <a:endParaRPr lang="en-US" sz="2800" dirty="0">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23442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773" y="193916"/>
            <a:ext cx="11940209" cy="5593519"/>
          </a:xfrm>
          <a:prstGeom prst="rect">
            <a:avLst/>
          </a:prstGeom>
        </p:spPr>
        <p:txBody>
          <a:bodyPr wrap="square">
            <a:spAutoFit/>
          </a:bodyPr>
          <a:lstStyle/>
          <a:p>
            <a:pPr algn="just">
              <a:lnSpc>
                <a:spcPct val="107000"/>
              </a:lnSpc>
            </a:pPr>
            <a:r>
              <a:rPr lang="en-US" sz="2800" b="1" i="1" u="sng"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Ferromagnetism</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sz="2800" b="1"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sz="2800" dirty="0">
                <a:latin typeface="Times New Roman" panose="02020603050405020304" pitchFamily="18" charset="0"/>
                <a:ea typeface="Calibri" panose="020F0502020204030204" pitchFamily="34" charset="0"/>
                <a:cs typeface="Times New Roman" panose="02020603050405020304" pitchFamily="18" charset="0"/>
              </a:rPr>
              <a:t>A small number of crystalline substances exhibit strong magnetic effects called ferromagnetism. </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sz="28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sz="2800" dirty="0">
                <a:latin typeface="Times New Roman" panose="02020603050405020304" pitchFamily="18" charset="0"/>
                <a:ea typeface="Calibri" panose="020F0502020204030204" pitchFamily="34" charset="0"/>
                <a:cs typeface="Times New Roman" panose="02020603050405020304" pitchFamily="18" charset="0"/>
              </a:rPr>
              <a:t>Some examples of ferromagnetic substances are iron, cobalt, nickel, gadolinium, and dysprosium. These substances contain permanent atomic magnetic moments that tend to align parallel to each other even in a weak external magnetic field. Once the moments are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aligned, </a:t>
            </a:r>
            <a:r>
              <a:rPr lang="en-US" sz="2800" dirty="0">
                <a:latin typeface="Times New Roman" panose="02020603050405020304" pitchFamily="18" charset="0"/>
                <a:ea typeface="Calibri" panose="020F0502020204030204" pitchFamily="34" charset="0"/>
                <a:cs typeface="Times New Roman" panose="02020603050405020304" pitchFamily="18" charset="0"/>
              </a:rPr>
              <a:t>the substance remains magnetized after the external field is removed. This permanent alignment is due to a strong coupling between neighboring moments</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pPr>
            <a:r>
              <a:rPr lang="en-US" sz="2800" dirty="0">
                <a:latin typeface="Times New Roman" panose="02020603050405020304" pitchFamily="18" charset="0"/>
                <a:ea typeface="Calibri" panose="020F0502020204030204" pitchFamily="34" charset="0"/>
                <a:cs typeface="Times New Roman" panose="02020603050405020304" pitchFamily="18" charset="0"/>
              </a:rPr>
              <a:t> </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3023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166" y="207409"/>
            <a:ext cx="11861321" cy="6651949"/>
          </a:xfrm>
          <a:prstGeom prst="rect">
            <a:avLst/>
          </a:prstGeom>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Paramagnetism</a:t>
            </a:r>
            <a:r>
              <a:rPr lang="en-US" sz="2800" b="1" i="1" u="sng" dirty="0">
                <a:solidFill>
                  <a:srgbClr val="FF0000"/>
                </a:solidFill>
                <a:latin typeface="Times New Roman" panose="02020603050405020304" pitchFamily="18" charset="0"/>
                <a:cs typeface="Times New Roman" panose="02020603050405020304" pitchFamily="18" charset="0"/>
              </a:rPr>
              <a:t>  </a:t>
            </a:r>
            <a:r>
              <a:rPr lang="en-US" sz="2800" b="1" i="1"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r>
              <a:rPr lang="en-US" sz="2700" dirty="0">
                <a:latin typeface="Times New Roman" panose="02020603050405020304" pitchFamily="18" charset="0"/>
                <a:cs typeface="Times New Roman" panose="02020603050405020304" pitchFamily="18" charset="0"/>
              </a:rPr>
              <a:t>Paramagnetic substances have a small but positive magnetic susceptibility resulting from the presence of atoms (or ions) that have permanent magnetic moments. </a:t>
            </a:r>
            <a:endParaRPr lang="en-US" sz="2700" dirty="0" smtClean="0">
              <a:latin typeface="Times New Roman" panose="02020603050405020304" pitchFamily="18" charset="0"/>
              <a:cs typeface="Times New Roman" panose="02020603050405020304" pitchFamily="18" charset="0"/>
            </a:endParaRPr>
          </a:p>
          <a:p>
            <a:pPr algn="just"/>
            <a:r>
              <a:rPr lang="en-US" sz="2700" dirty="0" smtClean="0">
                <a:latin typeface="Times New Roman" panose="02020603050405020304" pitchFamily="18" charset="0"/>
                <a:cs typeface="Times New Roman" panose="02020603050405020304" pitchFamily="18" charset="0"/>
              </a:rPr>
              <a:t>These </a:t>
            </a:r>
            <a:r>
              <a:rPr lang="en-US" sz="2700" dirty="0">
                <a:latin typeface="Times New Roman" panose="02020603050405020304" pitchFamily="18" charset="0"/>
                <a:cs typeface="Times New Roman" panose="02020603050405020304" pitchFamily="18" charset="0"/>
              </a:rPr>
              <a:t>moments interact only weakly with each other and are randomly oriented in the absence of an external magnetic field. </a:t>
            </a:r>
            <a:r>
              <a:rPr lang="en-US" sz="2700" dirty="0" smtClean="0">
                <a:latin typeface="Times New Roman" panose="02020603050405020304" pitchFamily="18" charset="0"/>
                <a:cs typeface="Times New Roman" panose="02020603050405020304" pitchFamily="18" charset="0"/>
              </a:rPr>
              <a:t>  When </a:t>
            </a:r>
            <a:r>
              <a:rPr lang="en-US" sz="2700" dirty="0">
                <a:latin typeface="Times New Roman" panose="02020603050405020304" pitchFamily="18" charset="0"/>
                <a:cs typeface="Times New Roman" panose="02020603050405020304" pitchFamily="18" charset="0"/>
              </a:rPr>
              <a:t>a paramagnetic substance is placed in an external magnetic field, its atomic moments tend to line up with the field. However, this alignment process must compete with thermal motion, which tends to randomize the magnetic moment orientations. </a:t>
            </a:r>
            <a:endParaRPr lang="en-US" sz="2700" dirty="0" smtClean="0">
              <a:latin typeface="Times New Roman" panose="02020603050405020304" pitchFamily="18" charset="0"/>
              <a:cs typeface="Times New Roman" panose="02020603050405020304" pitchFamily="18" charset="0"/>
            </a:endParaRPr>
          </a:p>
          <a:p>
            <a:pPr algn="just"/>
            <a:endParaRPr lang="en-US" sz="2700" dirty="0">
              <a:latin typeface="Times New Roman" panose="02020603050405020304" pitchFamily="18" charset="0"/>
              <a:cs typeface="Times New Roman" panose="02020603050405020304" pitchFamily="18" charset="0"/>
            </a:endParaRPr>
          </a:p>
          <a:p>
            <a:pPr algn="just"/>
            <a:r>
              <a:rPr lang="en-US" sz="2700" dirty="0">
                <a:latin typeface="Times New Roman" panose="02020603050405020304" pitchFamily="18" charset="0"/>
                <a:cs typeface="Times New Roman" panose="02020603050405020304" pitchFamily="18" charset="0"/>
              </a:rPr>
              <a:t> </a:t>
            </a:r>
            <a:r>
              <a:rPr lang="en-US" sz="2800" b="1" i="1" u="sng" dirty="0">
                <a:solidFill>
                  <a:srgbClr val="FF0000"/>
                </a:solidFill>
                <a:latin typeface="Times New Roman" panose="02020603050405020304" pitchFamily="18" charset="0"/>
                <a:cs typeface="Times New Roman" panose="02020603050405020304" pitchFamily="18" charset="0"/>
              </a:rPr>
              <a:t>Diamagnetism</a:t>
            </a:r>
          </a:p>
          <a:p>
            <a:r>
              <a:rPr lang="en-US" sz="2700" b="1" i="1" dirty="0">
                <a:latin typeface="Times New Roman" panose="02020603050405020304" pitchFamily="18" charset="0"/>
                <a:cs typeface="Times New Roman" panose="02020603050405020304" pitchFamily="18" charset="0"/>
              </a:rPr>
              <a:t> </a:t>
            </a:r>
            <a:r>
              <a:rPr lang="en-US" sz="2700" dirty="0" smtClean="0">
                <a:latin typeface="Times New Roman" panose="02020603050405020304" pitchFamily="18" charset="0"/>
                <a:cs typeface="Times New Roman" panose="02020603050405020304" pitchFamily="18" charset="0"/>
              </a:rPr>
              <a:t>When </a:t>
            </a:r>
            <a:r>
              <a:rPr lang="en-US" sz="2700" dirty="0">
                <a:latin typeface="Times New Roman" panose="02020603050405020304" pitchFamily="18" charset="0"/>
                <a:cs typeface="Times New Roman" panose="02020603050405020304" pitchFamily="18" charset="0"/>
              </a:rPr>
              <a:t>an external magnetic field is applied to a diamagnetic substance, a weak magnetic moment is induced in the direction opposite the applied field. This causes diamagnetic substances to be weakly repelled by a magnet. Although diamagnetism is present in all matter, its effects are much smaller than those of paramagnetic or ferromagnetic.   </a:t>
            </a:r>
            <a:endParaRPr lang="en-US" sz="2800" dirty="0">
              <a:latin typeface="Times New Roman" panose="02020603050405020304" pitchFamily="18" charset="0"/>
              <a:cs typeface="Times New Roman" panose="02020603050405020304" pitchFamily="18" charset="0"/>
            </a:endParaRPr>
          </a:p>
          <a:p>
            <a:pPr algn="just">
              <a:lnSpc>
                <a:spcPct val="107000"/>
              </a:lnSpc>
            </a:pP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86137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Image result for magnetic materials classification  periodic t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9345" y="180420"/>
            <a:ext cx="8840761" cy="6392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496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30-T02"/>
          <p:cNvSpPr>
            <a:spLocks noGrp="1" noChangeAspect="1" noChangeArrowheads="1"/>
          </p:cNvSpPr>
          <p:nvPr/>
        </p:nvSpPr>
        <p:spPr bwMode="auto">
          <a:xfrm>
            <a:off x="1880558" y="0"/>
            <a:ext cx="7323767" cy="6478437"/>
          </a:xfrm>
          <a:prstGeom prst="rect">
            <a:avLst/>
          </a:prstGeom>
          <a:blipFill dpi="0" rotWithShape="1">
            <a:blip r:embed="rId2"/>
            <a:srcRect/>
            <a:stretch>
              <a:fillRect r="-34"/>
            </a:stretch>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5810639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2905525133"/>
              </p:ext>
            </p:extLst>
          </p:nvPr>
        </p:nvGraphicFramePr>
        <p:xfrm>
          <a:off x="2570671" y="228600"/>
          <a:ext cx="6038491" cy="6426679"/>
        </p:xfrm>
        <a:graphic>
          <a:graphicData uri="http://schemas.openxmlformats.org/presentationml/2006/ole">
            <mc:AlternateContent xmlns:mc="http://schemas.openxmlformats.org/markup-compatibility/2006">
              <mc:Choice xmlns:v="urn:schemas-microsoft-com:vml" Requires="v">
                <p:oleObj spid="_x0000_s1033" name="Acrobat Document" r:id="rId3" imgW="3886096" imgH="5029062" progId="AcroExch.Document.11">
                  <p:embed/>
                </p:oleObj>
              </mc:Choice>
              <mc:Fallback>
                <p:oleObj name="Acrobat Document" r:id="rId3" imgW="3886096" imgH="5029062" progId="AcroExch.Document.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0671" y="228600"/>
                        <a:ext cx="6038491" cy="6426679"/>
                      </a:xfrm>
                      <a:prstGeom prst="rect">
                        <a:avLst/>
                      </a:prstGeom>
                      <a:noFill/>
                    </p:spPr>
                  </p:pic>
                </p:oleObj>
              </mc:Fallback>
            </mc:AlternateContent>
          </a:graphicData>
        </a:graphic>
      </p:graphicFrame>
    </p:spTree>
    <p:extLst>
      <p:ext uri="{BB962C8B-B14F-4D97-AF65-F5344CB8AC3E}">
        <p14:creationId xmlns:p14="http://schemas.microsoft.com/office/powerpoint/2010/main" val="35677476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22560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TotalTime>
  <Words>84</Words>
  <Application>Microsoft Office PowerPoint</Application>
  <PresentationFormat>Widescreen</PresentationFormat>
  <Paragraphs>39</Paragraphs>
  <Slides>11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9" baseType="lpstr">
      <vt:lpstr>Arial</vt:lpstr>
      <vt:lpstr>Calibri</vt:lpstr>
      <vt:lpstr>Calibri Light</vt:lpstr>
      <vt:lpstr>MathematicalPi-One</vt:lpstr>
      <vt:lpstr>NewBaskerville-Roman</vt:lpstr>
      <vt:lpstr>Times New Roman</vt:lpstr>
      <vt:lpstr>Office Theme</vt:lpstr>
      <vt:lpstr>Acrobat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Radiation</dc:creator>
  <cp:lastModifiedBy>Radiation</cp:lastModifiedBy>
  <cp:revision>11</cp:revision>
  <dcterms:created xsi:type="dcterms:W3CDTF">2019-02-18T16:26:55Z</dcterms:created>
  <dcterms:modified xsi:type="dcterms:W3CDTF">2019-03-11T22:55:52Z</dcterms:modified>
</cp:coreProperties>
</file>