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25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181B0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181B0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181B0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07136" y="0"/>
            <a:ext cx="11485245" cy="6858000"/>
          </a:xfrm>
          <a:custGeom>
            <a:avLst/>
            <a:gdLst/>
            <a:ahLst/>
            <a:cxnLst/>
            <a:rect l="l" t="t" r="r" b="b"/>
            <a:pathLst>
              <a:path w="11485245" h="6858000">
                <a:moveTo>
                  <a:pt x="0" y="6858000"/>
                </a:moveTo>
                <a:lnTo>
                  <a:pt x="11484864" y="6858000"/>
                </a:lnTo>
                <a:lnTo>
                  <a:pt x="11484864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C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478790" cy="6858000"/>
          </a:xfrm>
          <a:custGeom>
            <a:avLst/>
            <a:gdLst/>
            <a:ahLst/>
            <a:cxnLst/>
            <a:rect l="l" t="t" r="r" b="b"/>
            <a:pathLst>
              <a:path w="478790" h="6858000">
                <a:moveTo>
                  <a:pt x="0" y="6858000"/>
                </a:moveTo>
                <a:lnTo>
                  <a:pt x="478536" y="6858000"/>
                </a:lnTo>
                <a:lnTo>
                  <a:pt x="478536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CE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78536" y="0"/>
            <a:ext cx="228600" cy="6858000"/>
          </a:xfrm>
          <a:custGeom>
            <a:avLst/>
            <a:gdLst/>
            <a:ahLst/>
            <a:cxnLst/>
            <a:rect l="l" t="t" r="r" b="b"/>
            <a:pathLst>
              <a:path w="228600" h="6858000">
                <a:moveTo>
                  <a:pt x="228600" y="0"/>
                </a:moveTo>
                <a:lnTo>
                  <a:pt x="0" y="0"/>
                </a:lnTo>
                <a:lnTo>
                  <a:pt x="0" y="6858000"/>
                </a:lnTo>
                <a:lnTo>
                  <a:pt x="228600" y="6858000"/>
                </a:lnTo>
                <a:lnTo>
                  <a:pt x="228600" y="0"/>
                </a:lnTo>
                <a:close/>
              </a:path>
            </a:pathLst>
          </a:custGeom>
          <a:solidFill>
            <a:srgbClr val="181B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30348" y="382981"/>
            <a:ext cx="8131302" cy="12934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181B0D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76871" y="2363470"/>
            <a:ext cx="10992485" cy="3298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7AED9-B050-45C4-B19A-6DD7A4979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4801"/>
            <a:ext cx="9323450" cy="677108"/>
          </a:xfrm>
        </p:spPr>
        <p:txBody>
          <a:bodyPr/>
          <a:lstStyle/>
          <a:p>
            <a:r>
              <a:rPr lang="en-US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Mercantile law</a:t>
            </a:r>
            <a:endParaRPr lang="en-IN" u="sng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41A99E-8F34-4DBB-B11F-280C3830D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6871" y="2363470"/>
            <a:ext cx="10992485" cy="2215991"/>
          </a:xfrm>
        </p:spPr>
        <p:txBody>
          <a:bodyPr/>
          <a:lstStyle/>
          <a:p>
            <a:r>
              <a:rPr lang="en-US" sz="4800" b="1" dirty="0"/>
              <a:t>Dr Shubhangee L Diwe</a:t>
            </a:r>
          </a:p>
          <a:p>
            <a:r>
              <a:rPr lang="en-US" sz="4800" b="1" dirty="0"/>
              <a:t>Dept of Commerce </a:t>
            </a:r>
          </a:p>
          <a:p>
            <a:r>
              <a:rPr lang="en-US" sz="4800" b="1" dirty="0" err="1"/>
              <a:t>Baliram</a:t>
            </a:r>
            <a:r>
              <a:rPr lang="en-US" sz="4800" b="1" dirty="0"/>
              <a:t> </a:t>
            </a:r>
            <a:r>
              <a:rPr lang="en-US" sz="4800" b="1" dirty="0" err="1"/>
              <a:t>patil</a:t>
            </a:r>
            <a:r>
              <a:rPr lang="en-US" sz="4800" b="1" dirty="0"/>
              <a:t> college </a:t>
            </a:r>
            <a:r>
              <a:rPr lang="en-US" sz="4800" b="1" dirty="0" err="1"/>
              <a:t>Kinwat</a:t>
            </a:r>
            <a:endParaRPr lang="en-IN" sz="4800" b="1" dirty="0"/>
          </a:p>
        </p:txBody>
      </p:sp>
    </p:spTree>
    <p:extLst>
      <p:ext uri="{BB962C8B-B14F-4D97-AF65-F5344CB8AC3E}">
        <p14:creationId xmlns:p14="http://schemas.microsoft.com/office/powerpoint/2010/main" val="3044664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0810" y="212547"/>
            <a:ext cx="718248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u="sng" spc="-19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Features</a:t>
            </a:r>
            <a:r>
              <a:rPr u="sng" spc="-44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2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u="sng" spc="-42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8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u="sng" spc="-41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3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promissory</a:t>
            </a:r>
            <a:r>
              <a:rPr u="sng" spc="-46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4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note</a:t>
            </a:r>
          </a:p>
        </p:txBody>
      </p:sp>
      <p:sp>
        <p:nvSpPr>
          <p:cNvPr id="3" name="object 3"/>
          <p:cNvSpPr/>
          <p:nvPr/>
        </p:nvSpPr>
        <p:spPr>
          <a:xfrm>
            <a:off x="792480" y="1124711"/>
            <a:ext cx="11397234" cy="13479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92480" y="2535935"/>
            <a:ext cx="11397234" cy="134797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92480" y="3948684"/>
            <a:ext cx="11397234" cy="134645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92480" y="5359908"/>
            <a:ext cx="11397234" cy="134797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940714" y="1400683"/>
            <a:ext cx="10968990" cy="496316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737235">
              <a:lnSpc>
                <a:spcPts val="2640"/>
              </a:lnSpc>
              <a:spcBef>
                <a:spcPts val="385"/>
              </a:spcBef>
              <a:buAutoNum type="romanLcPeriod" startAt="4"/>
              <a:tabLst>
                <a:tab pos="351155" algn="l"/>
              </a:tabLst>
            </a:pPr>
            <a:r>
              <a:rPr sz="2400" spc="40" dirty="0">
                <a:latin typeface="Arial"/>
                <a:cs typeface="Arial"/>
              </a:rPr>
              <a:t>It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must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contain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a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promise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50" dirty="0">
                <a:latin typeface="Arial"/>
                <a:cs typeface="Arial"/>
              </a:rPr>
              <a:t>to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pay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money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only.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For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80" dirty="0">
                <a:latin typeface="Arial"/>
                <a:cs typeface="Arial"/>
              </a:rPr>
              <a:t>example,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55" dirty="0">
                <a:latin typeface="Arial"/>
                <a:cs typeface="Arial"/>
              </a:rPr>
              <a:t>if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114" dirty="0">
                <a:latin typeface="Arial"/>
                <a:cs typeface="Arial"/>
              </a:rPr>
              <a:t>some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one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writes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‘I  </a:t>
            </a:r>
            <a:r>
              <a:rPr sz="2400" spc="-70" dirty="0">
                <a:latin typeface="Arial"/>
                <a:cs typeface="Arial"/>
              </a:rPr>
              <a:t>promise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50" dirty="0">
                <a:latin typeface="Arial"/>
                <a:cs typeface="Arial"/>
              </a:rPr>
              <a:t>to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give</a:t>
            </a:r>
            <a:r>
              <a:rPr sz="2400" spc="-235" dirty="0">
                <a:latin typeface="Arial"/>
                <a:cs typeface="Arial"/>
              </a:rPr>
              <a:t> </a:t>
            </a:r>
            <a:r>
              <a:rPr sz="2400" spc="-135" dirty="0">
                <a:latin typeface="Arial"/>
                <a:cs typeface="Arial"/>
              </a:rPr>
              <a:t>Suresh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a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Maruti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car’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90" dirty="0">
                <a:latin typeface="Arial"/>
                <a:cs typeface="Arial"/>
              </a:rPr>
              <a:t>it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is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not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a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promissory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35" dirty="0">
                <a:latin typeface="Arial"/>
                <a:cs typeface="Arial"/>
              </a:rPr>
              <a:t>note.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buFont typeface="Arial"/>
              <a:buAutoNum type="romanLcPeriod" startAt="4"/>
            </a:pP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AutoNum type="romanLcPeriod" startAt="4"/>
            </a:pPr>
            <a:endParaRPr sz="3550">
              <a:latin typeface="Arial"/>
              <a:cs typeface="Arial"/>
            </a:endParaRPr>
          </a:p>
          <a:p>
            <a:pPr marL="259079" indent="-247015">
              <a:lnSpc>
                <a:spcPct val="100000"/>
              </a:lnSpc>
              <a:buAutoNum type="romanLcPeriod" startAt="4"/>
              <a:tabLst>
                <a:tab pos="259715" algn="l"/>
              </a:tabLst>
            </a:pPr>
            <a:r>
              <a:rPr sz="2400" spc="-114" dirty="0">
                <a:latin typeface="Arial"/>
                <a:cs typeface="Arial"/>
              </a:rPr>
              <a:t>The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60" dirty="0">
                <a:latin typeface="Arial"/>
                <a:cs typeface="Arial"/>
              </a:rPr>
              <a:t>parties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50" dirty="0">
                <a:latin typeface="Arial"/>
                <a:cs typeface="Arial"/>
              </a:rPr>
              <a:t>to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a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promissory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35" dirty="0">
                <a:latin typeface="Arial"/>
                <a:cs typeface="Arial"/>
              </a:rPr>
              <a:t>note,</a:t>
            </a:r>
            <a:r>
              <a:rPr sz="2400" spc="-200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i.e.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the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80" dirty="0">
                <a:latin typeface="Arial"/>
                <a:cs typeface="Arial"/>
              </a:rPr>
              <a:t>maker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and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the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110" dirty="0">
                <a:latin typeface="Arial"/>
                <a:cs typeface="Arial"/>
              </a:rPr>
              <a:t>payee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must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be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certain.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buFont typeface="Arial"/>
              <a:buAutoNum type="romanLcPeriod" startAt="4"/>
            </a:pP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"/>
              <a:buAutoNum type="romanLcPeriod" startAt="4"/>
            </a:pPr>
            <a:endParaRPr sz="2650">
              <a:latin typeface="Arial"/>
              <a:cs typeface="Arial"/>
            </a:endParaRPr>
          </a:p>
          <a:p>
            <a:pPr marL="12700" marR="5080">
              <a:lnSpc>
                <a:spcPct val="91500"/>
              </a:lnSpc>
              <a:buAutoNum type="romanLcPeriod" startAt="4"/>
              <a:tabLst>
                <a:tab pos="353060" algn="l"/>
              </a:tabLst>
            </a:pPr>
            <a:r>
              <a:rPr sz="2400" spc="-80" dirty="0">
                <a:latin typeface="Arial"/>
                <a:cs typeface="Arial"/>
              </a:rPr>
              <a:t>A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promissory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-30" dirty="0">
                <a:latin typeface="Arial"/>
                <a:cs typeface="Arial"/>
              </a:rPr>
              <a:t>note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may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be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payable</a:t>
            </a:r>
            <a:r>
              <a:rPr sz="2400" spc="-165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on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80" dirty="0">
                <a:latin typeface="Arial"/>
                <a:cs typeface="Arial"/>
              </a:rPr>
              <a:t>demand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30" dirty="0">
                <a:latin typeface="Arial"/>
                <a:cs typeface="Arial"/>
              </a:rPr>
              <a:t>or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after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a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certain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date.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For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80" dirty="0">
                <a:latin typeface="Arial"/>
                <a:cs typeface="Arial"/>
              </a:rPr>
              <a:t>example,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55" dirty="0">
                <a:latin typeface="Arial"/>
                <a:cs typeface="Arial"/>
              </a:rPr>
              <a:t>if  </a:t>
            </a:r>
            <a:r>
              <a:rPr sz="2400" spc="95" dirty="0">
                <a:latin typeface="Arial"/>
                <a:cs typeface="Arial"/>
              </a:rPr>
              <a:t>it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is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10" dirty="0">
                <a:latin typeface="Arial"/>
                <a:cs typeface="Arial"/>
              </a:rPr>
              <a:t>written</a:t>
            </a:r>
            <a:r>
              <a:rPr sz="2400" spc="-17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‘three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months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after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date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80" dirty="0">
                <a:latin typeface="Arial"/>
                <a:cs typeface="Arial"/>
              </a:rPr>
              <a:t>I</a:t>
            </a:r>
            <a:r>
              <a:rPr sz="2400" spc="-170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promise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50" dirty="0">
                <a:latin typeface="Arial"/>
                <a:cs typeface="Arial"/>
              </a:rPr>
              <a:t>to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pay</a:t>
            </a:r>
            <a:r>
              <a:rPr sz="2400" spc="-245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Satinder</a:t>
            </a:r>
            <a:r>
              <a:rPr sz="2400" spc="-170" dirty="0">
                <a:latin typeface="Arial"/>
                <a:cs typeface="Arial"/>
              </a:rPr>
              <a:t> </a:t>
            </a:r>
            <a:r>
              <a:rPr sz="2400" spc="-30" dirty="0">
                <a:latin typeface="Arial"/>
                <a:cs typeface="Arial"/>
              </a:rPr>
              <a:t>or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order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a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114" dirty="0">
                <a:latin typeface="Arial"/>
                <a:cs typeface="Arial"/>
              </a:rPr>
              <a:t>sum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15" dirty="0">
                <a:latin typeface="Arial"/>
                <a:cs typeface="Arial"/>
              </a:rPr>
              <a:t>of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110" dirty="0">
                <a:latin typeface="Arial"/>
                <a:cs typeface="Arial"/>
              </a:rPr>
              <a:t>rupees  </a:t>
            </a:r>
            <a:r>
              <a:rPr sz="2400" spc="-120" dirty="0">
                <a:latin typeface="Arial"/>
                <a:cs typeface="Arial"/>
              </a:rPr>
              <a:t>Five</a:t>
            </a:r>
            <a:r>
              <a:rPr sz="2400" spc="-360" dirty="0">
                <a:latin typeface="Arial"/>
                <a:cs typeface="Arial"/>
              </a:rPr>
              <a:t> </a:t>
            </a:r>
            <a:r>
              <a:rPr sz="2400" spc="-114" dirty="0">
                <a:latin typeface="Arial"/>
                <a:cs typeface="Arial"/>
              </a:rPr>
              <a:t>Thousand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only’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90" dirty="0">
                <a:latin typeface="Arial"/>
                <a:cs typeface="Arial"/>
              </a:rPr>
              <a:t>it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is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a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promissory</a:t>
            </a:r>
            <a:r>
              <a:rPr sz="2400" spc="-200" dirty="0">
                <a:latin typeface="Arial"/>
                <a:cs typeface="Arial"/>
              </a:rPr>
              <a:t> </a:t>
            </a:r>
            <a:r>
              <a:rPr sz="2400" spc="-35" dirty="0">
                <a:latin typeface="Arial"/>
                <a:cs typeface="Arial"/>
              </a:rPr>
              <a:t>note.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400">
              <a:latin typeface="Arial"/>
              <a:cs typeface="Arial"/>
            </a:endParaRPr>
          </a:p>
          <a:p>
            <a:pPr marL="12700" marR="198120">
              <a:lnSpc>
                <a:spcPts val="2640"/>
              </a:lnSpc>
              <a:spcBef>
                <a:spcPts val="1814"/>
              </a:spcBef>
            </a:pPr>
            <a:r>
              <a:rPr sz="2400" spc="-35" dirty="0">
                <a:latin typeface="Arial"/>
                <a:cs typeface="Arial"/>
              </a:rPr>
              <a:t>Vii. </a:t>
            </a:r>
            <a:r>
              <a:rPr sz="2400" spc="-114" dirty="0">
                <a:latin typeface="Arial"/>
                <a:cs typeface="Arial"/>
              </a:rPr>
              <a:t>The sum </a:t>
            </a:r>
            <a:r>
              <a:rPr sz="2400" spc="-90" dirty="0">
                <a:latin typeface="Arial"/>
                <a:cs typeface="Arial"/>
              </a:rPr>
              <a:t>payable </a:t>
            </a:r>
            <a:r>
              <a:rPr sz="2400" spc="-45" dirty="0">
                <a:latin typeface="Arial"/>
                <a:cs typeface="Arial"/>
              </a:rPr>
              <a:t>mentioned must </a:t>
            </a:r>
            <a:r>
              <a:rPr sz="2400" spc="-95" dirty="0">
                <a:latin typeface="Arial"/>
                <a:cs typeface="Arial"/>
              </a:rPr>
              <a:t>be </a:t>
            </a:r>
            <a:r>
              <a:rPr sz="2400" spc="-50" dirty="0">
                <a:latin typeface="Arial"/>
                <a:cs typeface="Arial"/>
              </a:rPr>
              <a:t>certain </a:t>
            </a:r>
            <a:r>
              <a:rPr sz="2400" spc="-30" dirty="0">
                <a:latin typeface="Arial"/>
                <a:cs typeface="Arial"/>
              </a:rPr>
              <a:t>or </a:t>
            </a:r>
            <a:r>
              <a:rPr sz="2400" spc="-105" dirty="0">
                <a:latin typeface="Arial"/>
                <a:cs typeface="Arial"/>
              </a:rPr>
              <a:t>capable </a:t>
            </a:r>
            <a:r>
              <a:rPr sz="2400" spc="15" dirty="0">
                <a:latin typeface="Arial"/>
                <a:cs typeface="Arial"/>
              </a:rPr>
              <a:t>of </a:t>
            </a:r>
            <a:r>
              <a:rPr sz="2400" spc="-65" dirty="0">
                <a:latin typeface="Arial"/>
                <a:cs typeface="Arial"/>
              </a:rPr>
              <a:t>being </a:t>
            </a:r>
            <a:r>
              <a:rPr sz="2400" spc="-90" dirty="0">
                <a:latin typeface="Arial"/>
                <a:cs typeface="Arial"/>
              </a:rPr>
              <a:t>made </a:t>
            </a:r>
            <a:r>
              <a:rPr sz="2400" spc="-50" dirty="0">
                <a:latin typeface="Arial"/>
                <a:cs typeface="Arial"/>
              </a:rPr>
              <a:t>certain. </a:t>
            </a:r>
            <a:r>
              <a:rPr sz="2400" spc="40" dirty="0">
                <a:latin typeface="Arial"/>
                <a:cs typeface="Arial"/>
              </a:rPr>
              <a:t>It  </a:t>
            </a:r>
            <a:r>
              <a:rPr sz="2400" spc="-125" dirty="0">
                <a:latin typeface="Arial"/>
                <a:cs typeface="Arial"/>
              </a:rPr>
              <a:t>means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20" dirty="0">
                <a:latin typeface="Arial"/>
                <a:cs typeface="Arial"/>
              </a:rPr>
              <a:t>that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the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114" dirty="0">
                <a:latin typeface="Arial"/>
                <a:cs typeface="Arial"/>
              </a:rPr>
              <a:t>sum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payable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may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be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in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60" dirty="0">
                <a:latin typeface="Arial"/>
                <a:cs typeface="Arial"/>
              </a:rPr>
              <a:t>figures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-30" dirty="0">
                <a:latin typeface="Arial"/>
                <a:cs typeface="Arial"/>
              </a:rPr>
              <a:t>or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may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be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135" dirty="0">
                <a:latin typeface="Arial"/>
                <a:cs typeface="Arial"/>
              </a:rPr>
              <a:t>such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25" dirty="0">
                <a:latin typeface="Arial"/>
                <a:cs typeface="Arial"/>
              </a:rPr>
              <a:t>that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95" dirty="0">
                <a:latin typeface="Arial"/>
                <a:cs typeface="Arial"/>
              </a:rPr>
              <a:t>it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125" dirty="0">
                <a:latin typeface="Arial"/>
                <a:cs typeface="Arial"/>
              </a:rPr>
              <a:t>can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be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calculated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80865" y="227838"/>
            <a:ext cx="443103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sng" spc="-36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u="sng" spc="-12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Bill of</a:t>
            </a:r>
            <a:r>
              <a:rPr u="sng" spc="-85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2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Exchange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45844" y="1447876"/>
            <a:ext cx="10284460" cy="4382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6240" indent="-384175">
              <a:lnSpc>
                <a:spcPts val="2655"/>
              </a:lnSpc>
              <a:spcBef>
                <a:spcPts val="100"/>
              </a:spcBef>
              <a:buChar char="■"/>
              <a:tabLst>
                <a:tab pos="396240" algn="l"/>
                <a:tab pos="396875" algn="l"/>
              </a:tabLst>
            </a:pPr>
            <a:r>
              <a:rPr sz="2400" spc="-135" dirty="0">
                <a:solidFill>
                  <a:srgbClr val="181B0D"/>
                </a:solidFill>
                <a:latin typeface="Arial"/>
                <a:cs typeface="Arial"/>
              </a:rPr>
              <a:t>Suppose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Rajiv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55" dirty="0">
                <a:solidFill>
                  <a:srgbClr val="181B0D"/>
                </a:solidFill>
                <a:latin typeface="Arial"/>
                <a:cs typeface="Arial"/>
              </a:rPr>
              <a:t>has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given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loan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Rupees</a:t>
            </a:r>
            <a:r>
              <a:rPr sz="2400" spc="-33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Ten</a:t>
            </a:r>
            <a:r>
              <a:rPr sz="2400" spc="-35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Thousand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24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25" dirty="0">
                <a:solidFill>
                  <a:srgbClr val="181B0D"/>
                </a:solidFill>
                <a:latin typeface="Arial"/>
                <a:cs typeface="Arial"/>
              </a:rPr>
              <a:t>Sameer,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which</a:t>
            </a:r>
            <a:endParaRPr sz="2400">
              <a:latin typeface="Arial"/>
              <a:cs typeface="Arial"/>
            </a:endParaRPr>
          </a:p>
          <a:p>
            <a:pPr marL="396240">
              <a:lnSpc>
                <a:spcPts val="2655"/>
              </a:lnSpc>
            </a:pPr>
            <a:r>
              <a:rPr sz="2400" spc="-120" dirty="0">
                <a:solidFill>
                  <a:srgbClr val="181B0D"/>
                </a:solidFill>
                <a:latin typeface="Arial"/>
                <a:cs typeface="Arial"/>
              </a:rPr>
              <a:t>Sameer </a:t>
            </a:r>
            <a:r>
              <a:rPr sz="2400" spc="-155" dirty="0">
                <a:solidFill>
                  <a:srgbClr val="181B0D"/>
                </a:solidFill>
                <a:latin typeface="Arial"/>
                <a:cs typeface="Arial"/>
              </a:rPr>
              <a:t>has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3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return.</a:t>
            </a:r>
            <a:endParaRPr sz="2400">
              <a:latin typeface="Arial"/>
              <a:cs typeface="Arial"/>
            </a:endParaRPr>
          </a:p>
          <a:p>
            <a:pPr marL="396240" marR="44450" indent="-384175">
              <a:lnSpc>
                <a:spcPts val="2420"/>
              </a:lnSpc>
              <a:spcBef>
                <a:spcPts val="1195"/>
              </a:spcBef>
              <a:buChar char="■"/>
              <a:tabLst>
                <a:tab pos="396240" algn="l"/>
                <a:tab pos="396875" algn="l"/>
              </a:tabLst>
            </a:pP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Now,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Rajiv</a:t>
            </a:r>
            <a:r>
              <a:rPr sz="2400" spc="-16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also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55" dirty="0">
                <a:solidFill>
                  <a:srgbClr val="181B0D"/>
                </a:solidFill>
                <a:latin typeface="Arial"/>
                <a:cs typeface="Arial"/>
              </a:rPr>
              <a:t>has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give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some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money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34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Tarun.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181B0D"/>
                </a:solidFill>
                <a:latin typeface="Arial"/>
                <a:cs typeface="Arial"/>
              </a:rPr>
              <a:t>this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45" dirty="0">
                <a:solidFill>
                  <a:srgbClr val="181B0D"/>
                </a:solidFill>
                <a:latin typeface="Arial"/>
                <a:cs typeface="Arial"/>
              </a:rPr>
              <a:t>case,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Rajiv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30" dirty="0">
                <a:solidFill>
                  <a:srgbClr val="181B0D"/>
                </a:solidFill>
                <a:latin typeface="Arial"/>
                <a:cs typeface="Arial"/>
              </a:rPr>
              <a:t>can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make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 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document </a:t>
            </a:r>
            <a:r>
              <a:rPr sz="2400" spc="-35" dirty="0">
                <a:solidFill>
                  <a:srgbClr val="181B0D"/>
                </a:solidFill>
                <a:latin typeface="Arial"/>
                <a:cs typeface="Arial"/>
              </a:rPr>
              <a:t>directing </a:t>
            </a:r>
            <a:r>
              <a:rPr sz="2400" spc="-120" dirty="0">
                <a:solidFill>
                  <a:srgbClr val="181B0D"/>
                </a:solidFill>
                <a:latin typeface="Arial"/>
                <a:cs typeface="Arial"/>
              </a:rPr>
              <a:t>Sameer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make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payment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up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 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Rupees Ten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Thousand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  </a:t>
            </a:r>
            <a:r>
              <a:rPr sz="2400" spc="-130" dirty="0">
                <a:solidFill>
                  <a:srgbClr val="181B0D"/>
                </a:solidFill>
                <a:latin typeface="Arial"/>
                <a:cs typeface="Arial"/>
              </a:rPr>
              <a:t>Tarun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on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demand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or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81B0D"/>
                </a:solidFill>
                <a:latin typeface="Arial"/>
                <a:cs typeface="Arial"/>
              </a:rPr>
              <a:t>after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expiry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specified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181B0D"/>
                </a:solidFill>
                <a:latin typeface="Arial"/>
                <a:cs typeface="Arial"/>
              </a:rPr>
              <a:t>period.</a:t>
            </a:r>
            <a:endParaRPr sz="2400">
              <a:latin typeface="Arial"/>
              <a:cs typeface="Arial"/>
            </a:endParaRPr>
          </a:p>
          <a:p>
            <a:pPr marL="396240" marR="323850" indent="-384175">
              <a:lnSpc>
                <a:spcPts val="2420"/>
              </a:lnSpc>
              <a:spcBef>
                <a:spcPts val="1205"/>
              </a:spcBef>
              <a:buClr>
                <a:srgbClr val="181B0D"/>
              </a:buClr>
              <a:buFont typeface="Arial"/>
              <a:buChar char="■"/>
              <a:tabLst>
                <a:tab pos="436245" algn="l"/>
                <a:tab pos="436880" algn="l"/>
              </a:tabLst>
            </a:pPr>
            <a:r>
              <a:rPr dirty="0"/>
              <a:t>	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This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document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called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181B0D"/>
                </a:solidFill>
                <a:latin typeface="Arial"/>
                <a:cs typeface="Arial"/>
              </a:rPr>
              <a:t>Bill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25" dirty="0">
                <a:solidFill>
                  <a:srgbClr val="181B0D"/>
                </a:solidFill>
                <a:latin typeface="Arial"/>
                <a:cs typeface="Arial"/>
              </a:rPr>
              <a:t>Exchange,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which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30" dirty="0">
                <a:solidFill>
                  <a:srgbClr val="181B0D"/>
                </a:solidFill>
                <a:latin typeface="Arial"/>
                <a:cs typeface="Arial"/>
              </a:rPr>
              <a:t>can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be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transferred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some 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other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person’s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name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by</a:t>
            </a:r>
            <a:r>
              <a:rPr sz="2400" spc="-34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Tarun.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181B0D"/>
              </a:buClr>
              <a:buFont typeface="Arial"/>
              <a:buChar char="■"/>
            </a:pPr>
            <a:endParaRPr sz="2400">
              <a:latin typeface="Arial"/>
              <a:cs typeface="Arial"/>
            </a:endParaRPr>
          </a:p>
          <a:p>
            <a:pPr marL="396240" marR="5080" indent="-384175">
              <a:lnSpc>
                <a:spcPct val="84000"/>
              </a:lnSpc>
              <a:spcBef>
                <a:spcPts val="2060"/>
              </a:spcBef>
              <a:buFont typeface="Arial"/>
              <a:buChar char="■"/>
              <a:tabLst>
                <a:tab pos="396240" algn="l"/>
                <a:tab pos="396875" algn="l"/>
              </a:tabLst>
            </a:pPr>
            <a:r>
              <a:rPr sz="2400" i="1" spc="-110" dirty="0">
                <a:solidFill>
                  <a:srgbClr val="181B0D"/>
                </a:solidFill>
                <a:latin typeface="Trebuchet MS"/>
                <a:cs typeface="Trebuchet MS"/>
              </a:rPr>
              <a:t>Section</a:t>
            </a:r>
            <a:r>
              <a:rPr sz="2400" i="1" spc="-24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90" dirty="0">
                <a:solidFill>
                  <a:srgbClr val="181B0D"/>
                </a:solidFill>
                <a:latin typeface="Trebuchet MS"/>
                <a:cs typeface="Trebuchet MS"/>
              </a:rPr>
              <a:t>5</a:t>
            </a:r>
            <a:r>
              <a:rPr sz="2400" i="1" spc="-229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65" dirty="0">
                <a:solidFill>
                  <a:srgbClr val="181B0D"/>
                </a:solidFill>
                <a:latin typeface="Trebuchet MS"/>
                <a:cs typeface="Trebuchet MS"/>
              </a:rPr>
              <a:t>of</a:t>
            </a:r>
            <a:r>
              <a:rPr sz="2400" i="1" spc="-25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60" dirty="0">
                <a:solidFill>
                  <a:srgbClr val="181B0D"/>
                </a:solidFill>
                <a:latin typeface="Trebuchet MS"/>
                <a:cs typeface="Trebuchet MS"/>
              </a:rPr>
              <a:t>the</a:t>
            </a:r>
            <a:r>
              <a:rPr sz="2400" i="1" spc="-24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30" dirty="0">
                <a:solidFill>
                  <a:srgbClr val="181B0D"/>
                </a:solidFill>
                <a:latin typeface="Trebuchet MS"/>
                <a:cs typeface="Trebuchet MS"/>
              </a:rPr>
              <a:t>Negotiable</a:t>
            </a:r>
            <a:r>
              <a:rPr sz="2400" i="1" spc="-229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25" dirty="0">
                <a:solidFill>
                  <a:srgbClr val="181B0D"/>
                </a:solidFill>
                <a:latin typeface="Trebuchet MS"/>
                <a:cs typeface="Trebuchet MS"/>
              </a:rPr>
              <a:t>Instruments</a:t>
            </a:r>
            <a:r>
              <a:rPr sz="2400" i="1" spc="-30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50" dirty="0">
                <a:solidFill>
                  <a:srgbClr val="181B0D"/>
                </a:solidFill>
                <a:latin typeface="Trebuchet MS"/>
                <a:cs typeface="Trebuchet MS"/>
              </a:rPr>
              <a:t>Act,</a:t>
            </a:r>
            <a:r>
              <a:rPr sz="2400" i="1" spc="-22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10" dirty="0">
                <a:solidFill>
                  <a:srgbClr val="181B0D"/>
                </a:solidFill>
                <a:latin typeface="Trebuchet MS"/>
                <a:cs typeface="Trebuchet MS"/>
              </a:rPr>
              <a:t>1881</a:t>
            </a:r>
            <a:r>
              <a:rPr sz="2400" i="1" spc="-25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45" dirty="0">
                <a:solidFill>
                  <a:srgbClr val="181B0D"/>
                </a:solidFill>
                <a:latin typeface="Trebuchet MS"/>
                <a:cs typeface="Trebuchet MS"/>
              </a:rPr>
              <a:t>defines</a:t>
            </a:r>
            <a:r>
              <a:rPr sz="2400" i="1" spc="-254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50" dirty="0">
                <a:solidFill>
                  <a:srgbClr val="181B0D"/>
                </a:solidFill>
                <a:latin typeface="Trebuchet MS"/>
                <a:cs typeface="Trebuchet MS"/>
              </a:rPr>
              <a:t>a</a:t>
            </a:r>
            <a:r>
              <a:rPr sz="2400" i="1" spc="-24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95" dirty="0">
                <a:solidFill>
                  <a:srgbClr val="181B0D"/>
                </a:solidFill>
                <a:latin typeface="Trebuchet MS"/>
                <a:cs typeface="Trebuchet MS"/>
              </a:rPr>
              <a:t>bill</a:t>
            </a:r>
            <a:r>
              <a:rPr sz="2400" i="1" spc="-24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65" dirty="0">
                <a:solidFill>
                  <a:srgbClr val="181B0D"/>
                </a:solidFill>
                <a:latin typeface="Trebuchet MS"/>
                <a:cs typeface="Trebuchet MS"/>
              </a:rPr>
              <a:t>of</a:t>
            </a:r>
            <a:r>
              <a:rPr sz="2400" i="1" spc="-24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10" dirty="0">
                <a:solidFill>
                  <a:srgbClr val="181B0D"/>
                </a:solidFill>
                <a:latin typeface="Trebuchet MS"/>
                <a:cs typeface="Trebuchet MS"/>
              </a:rPr>
              <a:t>exchange</a:t>
            </a:r>
            <a:r>
              <a:rPr sz="2400" i="1" spc="-254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35" dirty="0">
                <a:solidFill>
                  <a:srgbClr val="181B0D"/>
                </a:solidFill>
                <a:latin typeface="Trebuchet MS"/>
                <a:cs typeface="Trebuchet MS"/>
              </a:rPr>
              <a:t>as</a:t>
            </a:r>
            <a:r>
              <a:rPr sz="2400" i="1" spc="-24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65" dirty="0">
                <a:solidFill>
                  <a:srgbClr val="181B0D"/>
                </a:solidFill>
                <a:latin typeface="Trebuchet MS"/>
                <a:cs typeface="Trebuchet MS"/>
              </a:rPr>
              <a:t>‘an  </a:t>
            </a:r>
            <a:r>
              <a:rPr sz="2400" i="1" spc="-150" dirty="0">
                <a:solidFill>
                  <a:srgbClr val="181B0D"/>
                </a:solidFill>
                <a:latin typeface="Trebuchet MS"/>
                <a:cs typeface="Trebuchet MS"/>
              </a:rPr>
              <a:t>instrument in writing </a:t>
            </a:r>
            <a:r>
              <a:rPr sz="2400" i="1" spc="-114" dirty="0">
                <a:solidFill>
                  <a:srgbClr val="181B0D"/>
                </a:solidFill>
                <a:latin typeface="Trebuchet MS"/>
                <a:cs typeface="Trebuchet MS"/>
              </a:rPr>
              <a:t>containing </a:t>
            </a:r>
            <a:r>
              <a:rPr sz="2400" i="1" spc="-60" dirty="0">
                <a:solidFill>
                  <a:srgbClr val="181B0D"/>
                </a:solidFill>
                <a:latin typeface="Trebuchet MS"/>
                <a:cs typeface="Trebuchet MS"/>
              </a:rPr>
              <a:t>an </a:t>
            </a:r>
            <a:r>
              <a:rPr sz="2400" i="1" spc="-130" dirty="0">
                <a:solidFill>
                  <a:srgbClr val="181B0D"/>
                </a:solidFill>
                <a:latin typeface="Trebuchet MS"/>
                <a:cs typeface="Trebuchet MS"/>
              </a:rPr>
              <a:t>unconditional </a:t>
            </a:r>
            <a:r>
              <a:rPr sz="2400" i="1" spc="-204" dirty="0">
                <a:solidFill>
                  <a:srgbClr val="181B0D"/>
                </a:solidFill>
                <a:latin typeface="Trebuchet MS"/>
                <a:cs typeface="Trebuchet MS"/>
              </a:rPr>
              <a:t>order, </a:t>
            </a:r>
            <a:r>
              <a:rPr sz="2400" i="1" spc="-105" dirty="0">
                <a:solidFill>
                  <a:srgbClr val="181B0D"/>
                </a:solidFill>
                <a:latin typeface="Trebuchet MS"/>
                <a:cs typeface="Trebuchet MS"/>
              </a:rPr>
              <a:t>signed </a:t>
            </a:r>
            <a:r>
              <a:rPr sz="2400" i="1" spc="-114" dirty="0">
                <a:solidFill>
                  <a:srgbClr val="181B0D"/>
                </a:solidFill>
                <a:latin typeface="Trebuchet MS"/>
                <a:cs typeface="Trebuchet MS"/>
              </a:rPr>
              <a:t>by </a:t>
            </a:r>
            <a:r>
              <a:rPr sz="2400" i="1" spc="-160" dirty="0">
                <a:solidFill>
                  <a:srgbClr val="181B0D"/>
                </a:solidFill>
                <a:latin typeface="Trebuchet MS"/>
                <a:cs typeface="Trebuchet MS"/>
              </a:rPr>
              <a:t>the </a:t>
            </a:r>
            <a:r>
              <a:rPr sz="2400" i="1" spc="-180" dirty="0">
                <a:solidFill>
                  <a:srgbClr val="181B0D"/>
                </a:solidFill>
                <a:latin typeface="Trebuchet MS"/>
                <a:cs typeface="Trebuchet MS"/>
              </a:rPr>
              <a:t>maker,  </a:t>
            </a:r>
            <a:r>
              <a:rPr sz="2400" i="1" spc="-150" dirty="0">
                <a:solidFill>
                  <a:srgbClr val="181B0D"/>
                </a:solidFill>
                <a:latin typeface="Trebuchet MS"/>
                <a:cs typeface="Trebuchet MS"/>
              </a:rPr>
              <a:t>directing</a:t>
            </a:r>
            <a:r>
              <a:rPr sz="2400" i="1" spc="-26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50" dirty="0">
                <a:solidFill>
                  <a:srgbClr val="181B0D"/>
                </a:solidFill>
                <a:latin typeface="Trebuchet MS"/>
                <a:cs typeface="Trebuchet MS"/>
              </a:rPr>
              <a:t>a</a:t>
            </a:r>
            <a:r>
              <a:rPr sz="2400" i="1" spc="-24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55" dirty="0">
                <a:solidFill>
                  <a:srgbClr val="181B0D"/>
                </a:solidFill>
                <a:latin typeface="Trebuchet MS"/>
                <a:cs typeface="Trebuchet MS"/>
              </a:rPr>
              <a:t>certain</a:t>
            </a:r>
            <a:r>
              <a:rPr sz="2400" i="1" spc="-24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30" dirty="0">
                <a:solidFill>
                  <a:srgbClr val="181B0D"/>
                </a:solidFill>
                <a:latin typeface="Trebuchet MS"/>
                <a:cs typeface="Trebuchet MS"/>
              </a:rPr>
              <a:t>person</a:t>
            </a:r>
            <a:r>
              <a:rPr sz="2400" i="1" spc="-24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55" dirty="0">
                <a:solidFill>
                  <a:srgbClr val="181B0D"/>
                </a:solidFill>
                <a:latin typeface="Trebuchet MS"/>
                <a:cs typeface="Trebuchet MS"/>
              </a:rPr>
              <a:t>to</a:t>
            </a:r>
            <a:r>
              <a:rPr sz="2400" i="1" spc="-24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85" dirty="0">
                <a:solidFill>
                  <a:srgbClr val="181B0D"/>
                </a:solidFill>
                <a:latin typeface="Trebuchet MS"/>
                <a:cs typeface="Trebuchet MS"/>
              </a:rPr>
              <a:t>pay</a:t>
            </a:r>
            <a:r>
              <a:rPr sz="2400" i="1" spc="-24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50" dirty="0">
                <a:solidFill>
                  <a:srgbClr val="181B0D"/>
                </a:solidFill>
                <a:latin typeface="Trebuchet MS"/>
                <a:cs typeface="Trebuchet MS"/>
              </a:rPr>
              <a:t>a</a:t>
            </a:r>
            <a:r>
              <a:rPr sz="2400" i="1" spc="-26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55" dirty="0">
                <a:solidFill>
                  <a:srgbClr val="181B0D"/>
                </a:solidFill>
                <a:latin typeface="Trebuchet MS"/>
                <a:cs typeface="Trebuchet MS"/>
              </a:rPr>
              <a:t>certain</a:t>
            </a:r>
            <a:r>
              <a:rPr sz="2400" i="1" spc="-24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95" dirty="0">
                <a:solidFill>
                  <a:srgbClr val="181B0D"/>
                </a:solidFill>
                <a:latin typeface="Trebuchet MS"/>
                <a:cs typeface="Trebuchet MS"/>
              </a:rPr>
              <a:t>sum</a:t>
            </a:r>
            <a:r>
              <a:rPr sz="2400" i="1" spc="-24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65" dirty="0">
                <a:solidFill>
                  <a:srgbClr val="181B0D"/>
                </a:solidFill>
                <a:latin typeface="Trebuchet MS"/>
                <a:cs typeface="Trebuchet MS"/>
              </a:rPr>
              <a:t>of</a:t>
            </a:r>
            <a:r>
              <a:rPr sz="2400" i="1" spc="-254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14" dirty="0">
                <a:solidFill>
                  <a:srgbClr val="181B0D"/>
                </a:solidFill>
                <a:latin typeface="Trebuchet MS"/>
                <a:cs typeface="Trebuchet MS"/>
              </a:rPr>
              <a:t>money</a:t>
            </a:r>
            <a:r>
              <a:rPr sz="2400" i="1" spc="-25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14" dirty="0">
                <a:solidFill>
                  <a:srgbClr val="181B0D"/>
                </a:solidFill>
                <a:latin typeface="Trebuchet MS"/>
                <a:cs typeface="Trebuchet MS"/>
              </a:rPr>
              <a:t>only</a:t>
            </a:r>
            <a:r>
              <a:rPr sz="2400" i="1" spc="-25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55" dirty="0">
                <a:solidFill>
                  <a:srgbClr val="181B0D"/>
                </a:solidFill>
                <a:latin typeface="Trebuchet MS"/>
                <a:cs typeface="Trebuchet MS"/>
              </a:rPr>
              <a:t>to</a:t>
            </a:r>
            <a:r>
              <a:rPr sz="2400" i="1" spc="-24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80" dirty="0">
                <a:solidFill>
                  <a:srgbClr val="181B0D"/>
                </a:solidFill>
                <a:latin typeface="Trebuchet MS"/>
                <a:cs typeface="Trebuchet MS"/>
              </a:rPr>
              <a:t>or</a:t>
            </a:r>
            <a:r>
              <a:rPr sz="2400" i="1" spc="-25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55" dirty="0">
                <a:solidFill>
                  <a:srgbClr val="181B0D"/>
                </a:solidFill>
                <a:latin typeface="Trebuchet MS"/>
                <a:cs typeface="Trebuchet MS"/>
              </a:rPr>
              <a:t>to</a:t>
            </a:r>
            <a:r>
              <a:rPr sz="2400" i="1" spc="-24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65" dirty="0">
                <a:solidFill>
                  <a:srgbClr val="181B0D"/>
                </a:solidFill>
                <a:latin typeface="Trebuchet MS"/>
                <a:cs typeface="Trebuchet MS"/>
              </a:rPr>
              <a:t>the</a:t>
            </a:r>
            <a:r>
              <a:rPr sz="2400" i="1" spc="-24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80" dirty="0">
                <a:solidFill>
                  <a:srgbClr val="181B0D"/>
                </a:solidFill>
                <a:latin typeface="Trebuchet MS"/>
                <a:cs typeface="Trebuchet MS"/>
              </a:rPr>
              <a:t>order</a:t>
            </a:r>
            <a:r>
              <a:rPr sz="2400" i="1" spc="-24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65" dirty="0">
                <a:solidFill>
                  <a:srgbClr val="181B0D"/>
                </a:solidFill>
                <a:latin typeface="Trebuchet MS"/>
                <a:cs typeface="Trebuchet MS"/>
              </a:rPr>
              <a:t>of  </a:t>
            </a:r>
            <a:r>
              <a:rPr sz="2400" i="1" spc="-45" dirty="0">
                <a:solidFill>
                  <a:srgbClr val="181B0D"/>
                </a:solidFill>
                <a:latin typeface="Trebuchet MS"/>
                <a:cs typeface="Trebuchet MS"/>
              </a:rPr>
              <a:t>a</a:t>
            </a:r>
            <a:r>
              <a:rPr sz="2400" i="1" spc="-25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55" dirty="0">
                <a:solidFill>
                  <a:srgbClr val="181B0D"/>
                </a:solidFill>
                <a:latin typeface="Trebuchet MS"/>
                <a:cs typeface="Trebuchet MS"/>
              </a:rPr>
              <a:t>certain</a:t>
            </a:r>
            <a:r>
              <a:rPr sz="2400" i="1" spc="-25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45" dirty="0">
                <a:solidFill>
                  <a:srgbClr val="181B0D"/>
                </a:solidFill>
                <a:latin typeface="Trebuchet MS"/>
                <a:cs typeface="Trebuchet MS"/>
              </a:rPr>
              <a:t>person,</a:t>
            </a:r>
            <a:r>
              <a:rPr sz="2400" i="1" spc="-24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75" dirty="0">
                <a:solidFill>
                  <a:srgbClr val="181B0D"/>
                </a:solidFill>
                <a:latin typeface="Trebuchet MS"/>
                <a:cs typeface="Trebuchet MS"/>
              </a:rPr>
              <a:t>or</a:t>
            </a:r>
            <a:r>
              <a:rPr sz="2400" i="1" spc="-254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55" dirty="0">
                <a:solidFill>
                  <a:srgbClr val="181B0D"/>
                </a:solidFill>
                <a:latin typeface="Trebuchet MS"/>
                <a:cs typeface="Trebuchet MS"/>
              </a:rPr>
              <a:t>to</a:t>
            </a:r>
            <a:r>
              <a:rPr sz="2400" i="1" spc="-254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60" dirty="0">
                <a:solidFill>
                  <a:srgbClr val="181B0D"/>
                </a:solidFill>
                <a:latin typeface="Trebuchet MS"/>
                <a:cs typeface="Trebuchet MS"/>
              </a:rPr>
              <a:t>the</a:t>
            </a:r>
            <a:r>
              <a:rPr sz="2400" i="1" spc="-24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80" dirty="0">
                <a:solidFill>
                  <a:srgbClr val="181B0D"/>
                </a:solidFill>
                <a:latin typeface="Trebuchet MS"/>
                <a:cs typeface="Trebuchet MS"/>
              </a:rPr>
              <a:t>bearer</a:t>
            </a:r>
            <a:r>
              <a:rPr sz="2400" i="1" spc="-24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65" dirty="0">
                <a:solidFill>
                  <a:srgbClr val="181B0D"/>
                </a:solidFill>
                <a:latin typeface="Trebuchet MS"/>
                <a:cs typeface="Trebuchet MS"/>
              </a:rPr>
              <a:t>of</a:t>
            </a:r>
            <a:r>
              <a:rPr sz="2400" i="1" spc="-26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60" dirty="0">
                <a:solidFill>
                  <a:srgbClr val="181B0D"/>
                </a:solidFill>
                <a:latin typeface="Trebuchet MS"/>
                <a:cs typeface="Trebuchet MS"/>
              </a:rPr>
              <a:t>the</a:t>
            </a:r>
            <a:r>
              <a:rPr sz="2400" i="1" spc="-24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80" dirty="0">
                <a:solidFill>
                  <a:srgbClr val="181B0D"/>
                </a:solidFill>
                <a:latin typeface="Trebuchet MS"/>
                <a:cs typeface="Trebuchet MS"/>
              </a:rPr>
              <a:t>instrument’.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25632" y="2013694"/>
            <a:ext cx="7896225" cy="2840355"/>
          </a:xfrm>
          <a:custGeom>
            <a:avLst/>
            <a:gdLst/>
            <a:ahLst/>
            <a:cxnLst/>
            <a:rect l="l" t="t" r="r" b="b"/>
            <a:pathLst>
              <a:path w="7896225" h="2840354">
                <a:moveTo>
                  <a:pt x="0" y="2840035"/>
                </a:moveTo>
                <a:lnTo>
                  <a:pt x="7896211" y="2840035"/>
                </a:lnTo>
                <a:lnTo>
                  <a:pt x="7896210" y="0"/>
                </a:lnTo>
                <a:lnTo>
                  <a:pt x="0" y="0"/>
                </a:lnTo>
                <a:lnTo>
                  <a:pt x="0" y="2840035"/>
                </a:lnTo>
                <a:close/>
              </a:path>
            </a:pathLst>
          </a:custGeom>
          <a:ln w="178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644353" y="2155315"/>
            <a:ext cx="1113155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750" dirty="0">
                <a:latin typeface="Times New Roman"/>
                <a:cs typeface="Times New Roman"/>
              </a:rPr>
              <a:t>Rs.</a:t>
            </a:r>
            <a:r>
              <a:rPr sz="1750" spc="-40" dirty="0">
                <a:latin typeface="Times New Roman"/>
                <a:cs typeface="Times New Roman"/>
              </a:rPr>
              <a:t> </a:t>
            </a:r>
            <a:r>
              <a:rPr sz="1750" dirty="0">
                <a:latin typeface="Times New Roman"/>
                <a:cs typeface="Times New Roman"/>
              </a:rPr>
              <a:t>10,000/-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49459" y="2070105"/>
            <a:ext cx="1144905" cy="7321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>
              <a:lnSpc>
                <a:spcPct val="132400"/>
              </a:lnSpc>
              <a:spcBef>
                <a:spcPts val="95"/>
              </a:spcBef>
            </a:pPr>
            <a:r>
              <a:rPr sz="1750" dirty="0">
                <a:latin typeface="Times New Roman"/>
                <a:cs typeface="Times New Roman"/>
              </a:rPr>
              <a:t>New </a:t>
            </a:r>
            <a:r>
              <a:rPr sz="1750" spc="-5" dirty="0">
                <a:latin typeface="Times New Roman"/>
                <a:cs typeface="Times New Roman"/>
              </a:rPr>
              <a:t>Delhi  </a:t>
            </a:r>
            <a:r>
              <a:rPr sz="1750" spc="5" dirty="0">
                <a:latin typeface="Times New Roman"/>
                <a:cs typeface="Times New Roman"/>
              </a:rPr>
              <a:t>May </a:t>
            </a:r>
            <a:r>
              <a:rPr sz="1750" dirty="0">
                <a:latin typeface="Times New Roman"/>
                <a:cs typeface="Times New Roman"/>
              </a:rPr>
              <a:t>2,</a:t>
            </a:r>
            <a:r>
              <a:rPr sz="1750" spc="-105" dirty="0">
                <a:latin typeface="Times New Roman"/>
                <a:cs typeface="Times New Roman"/>
              </a:rPr>
              <a:t> </a:t>
            </a:r>
            <a:r>
              <a:rPr sz="1750" dirty="0">
                <a:latin typeface="Times New Roman"/>
                <a:cs typeface="Times New Roman"/>
              </a:rPr>
              <a:t>2001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44353" y="2878655"/>
            <a:ext cx="6829425" cy="624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12300"/>
              </a:lnSpc>
              <a:spcBef>
                <a:spcPts val="100"/>
              </a:spcBef>
            </a:pPr>
            <a:r>
              <a:rPr sz="1750" spc="-10" dirty="0">
                <a:latin typeface="Times New Roman"/>
                <a:cs typeface="Times New Roman"/>
              </a:rPr>
              <a:t>Fivemonths</a:t>
            </a:r>
            <a:r>
              <a:rPr sz="1750" spc="-204" dirty="0">
                <a:latin typeface="Times New Roman"/>
                <a:cs typeface="Times New Roman"/>
              </a:rPr>
              <a:t> </a:t>
            </a:r>
            <a:r>
              <a:rPr sz="1750" spc="-35" dirty="0">
                <a:latin typeface="Times New Roman"/>
                <a:cs typeface="Times New Roman"/>
              </a:rPr>
              <a:t>after</a:t>
            </a:r>
            <a:r>
              <a:rPr sz="1750" spc="-229" dirty="0">
                <a:latin typeface="Times New Roman"/>
                <a:cs typeface="Times New Roman"/>
              </a:rPr>
              <a:t> </a:t>
            </a:r>
            <a:r>
              <a:rPr sz="1750" spc="-30" dirty="0">
                <a:latin typeface="Times New Roman"/>
                <a:cs typeface="Times New Roman"/>
              </a:rPr>
              <a:t>date</a:t>
            </a:r>
            <a:r>
              <a:rPr sz="1750" spc="-210" dirty="0">
                <a:latin typeface="Times New Roman"/>
                <a:cs typeface="Times New Roman"/>
              </a:rPr>
              <a:t> </a:t>
            </a:r>
            <a:r>
              <a:rPr sz="1750" spc="-15" dirty="0">
                <a:latin typeface="Times New Roman"/>
                <a:cs typeface="Times New Roman"/>
              </a:rPr>
              <a:t>pay</a:t>
            </a:r>
            <a:r>
              <a:rPr sz="1750" spc="-225" dirty="0">
                <a:latin typeface="Times New Roman"/>
                <a:cs typeface="Times New Roman"/>
              </a:rPr>
              <a:t> </a:t>
            </a:r>
            <a:r>
              <a:rPr sz="1750" spc="-45" dirty="0">
                <a:latin typeface="Times New Roman"/>
                <a:cs typeface="Times New Roman"/>
              </a:rPr>
              <a:t>Tarun</a:t>
            </a:r>
            <a:r>
              <a:rPr sz="1750" spc="-240" dirty="0">
                <a:latin typeface="Times New Roman"/>
                <a:cs typeface="Times New Roman"/>
              </a:rPr>
              <a:t> </a:t>
            </a:r>
            <a:r>
              <a:rPr sz="1750" spc="-10" dirty="0">
                <a:latin typeface="Times New Roman"/>
                <a:cs typeface="Times New Roman"/>
              </a:rPr>
              <a:t>or</a:t>
            </a:r>
            <a:r>
              <a:rPr sz="1750" spc="-195" dirty="0">
                <a:latin typeface="Times New Roman"/>
                <a:cs typeface="Times New Roman"/>
              </a:rPr>
              <a:t> </a:t>
            </a:r>
            <a:r>
              <a:rPr sz="1750" spc="5" dirty="0">
                <a:latin typeface="Times New Roman"/>
                <a:cs typeface="Times New Roman"/>
              </a:rPr>
              <a:t>(tohis)</a:t>
            </a:r>
            <a:r>
              <a:rPr sz="1750" spc="-204" dirty="0">
                <a:latin typeface="Times New Roman"/>
                <a:cs typeface="Times New Roman"/>
              </a:rPr>
              <a:t> </a:t>
            </a:r>
            <a:r>
              <a:rPr sz="1750" dirty="0">
                <a:latin typeface="Times New Roman"/>
                <a:cs typeface="Times New Roman"/>
              </a:rPr>
              <a:t>orderthe</a:t>
            </a:r>
            <a:r>
              <a:rPr sz="1750" spc="-215" dirty="0">
                <a:latin typeface="Times New Roman"/>
                <a:cs typeface="Times New Roman"/>
              </a:rPr>
              <a:t> </a:t>
            </a:r>
            <a:r>
              <a:rPr sz="1750" spc="-25" dirty="0">
                <a:latin typeface="Times New Roman"/>
                <a:cs typeface="Times New Roman"/>
              </a:rPr>
              <a:t>sum</a:t>
            </a:r>
            <a:r>
              <a:rPr sz="1750" spc="-200" dirty="0">
                <a:latin typeface="Times New Roman"/>
                <a:cs typeface="Times New Roman"/>
              </a:rPr>
              <a:t> </a:t>
            </a:r>
            <a:r>
              <a:rPr sz="1750" spc="-10" dirty="0">
                <a:latin typeface="Times New Roman"/>
                <a:cs typeface="Times New Roman"/>
              </a:rPr>
              <a:t>of</a:t>
            </a:r>
            <a:r>
              <a:rPr sz="1750" spc="-210" dirty="0">
                <a:latin typeface="Times New Roman"/>
                <a:cs typeface="Times New Roman"/>
              </a:rPr>
              <a:t> </a:t>
            </a:r>
            <a:r>
              <a:rPr sz="1750" spc="-30" dirty="0">
                <a:latin typeface="Times New Roman"/>
                <a:cs typeface="Times New Roman"/>
              </a:rPr>
              <a:t>Rupees</a:t>
            </a:r>
            <a:r>
              <a:rPr sz="1750" spc="-204" dirty="0">
                <a:latin typeface="Times New Roman"/>
                <a:cs typeface="Times New Roman"/>
              </a:rPr>
              <a:t> </a:t>
            </a:r>
            <a:r>
              <a:rPr sz="1750" spc="-50" dirty="0">
                <a:latin typeface="Times New Roman"/>
                <a:cs typeface="Times New Roman"/>
              </a:rPr>
              <a:t>Ten</a:t>
            </a:r>
            <a:r>
              <a:rPr sz="1750" spc="-254" dirty="0">
                <a:latin typeface="Times New Roman"/>
                <a:cs typeface="Times New Roman"/>
              </a:rPr>
              <a:t> </a:t>
            </a:r>
            <a:r>
              <a:rPr sz="1750" spc="-40" dirty="0">
                <a:latin typeface="Times New Roman"/>
                <a:cs typeface="Times New Roman"/>
              </a:rPr>
              <a:t>Thousand  </a:t>
            </a:r>
            <a:r>
              <a:rPr sz="1750" spc="5" dirty="0">
                <a:latin typeface="Times New Roman"/>
                <a:cs typeface="Times New Roman"/>
              </a:rPr>
              <a:t>only </a:t>
            </a:r>
            <a:r>
              <a:rPr sz="1750" dirty="0">
                <a:latin typeface="Times New Roman"/>
                <a:cs typeface="Times New Roman"/>
              </a:rPr>
              <a:t>for value</a:t>
            </a:r>
            <a:r>
              <a:rPr sz="1750" spc="-55" dirty="0">
                <a:latin typeface="Times New Roman"/>
                <a:cs typeface="Times New Roman"/>
              </a:rPr>
              <a:t> </a:t>
            </a:r>
            <a:r>
              <a:rPr sz="1750" dirty="0">
                <a:latin typeface="Times New Roman"/>
                <a:cs typeface="Times New Roman"/>
              </a:rPr>
              <a:t>received.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04556" y="1594564"/>
            <a:ext cx="2972435" cy="2933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50" b="1" spc="-5" dirty="0">
                <a:latin typeface="Times New Roman"/>
                <a:cs typeface="Times New Roman"/>
              </a:rPr>
              <a:t>Specimen </a:t>
            </a:r>
            <a:r>
              <a:rPr sz="1750" b="1" dirty="0">
                <a:latin typeface="Times New Roman"/>
                <a:cs typeface="Times New Roman"/>
              </a:rPr>
              <a:t>of a Bill of</a:t>
            </a:r>
            <a:r>
              <a:rPr sz="1750" b="1" spc="20" dirty="0">
                <a:latin typeface="Times New Roman"/>
                <a:cs typeface="Times New Roman"/>
              </a:rPr>
              <a:t> </a:t>
            </a:r>
            <a:r>
              <a:rPr sz="1750" b="1" dirty="0">
                <a:latin typeface="Times New Roman"/>
                <a:cs typeface="Times New Roman"/>
              </a:rPr>
              <a:t>Exchange</a:t>
            </a:r>
            <a:endParaRPr sz="17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82351" y="221691"/>
            <a:ext cx="669758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u="sng" spc="-14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Parties</a:t>
            </a:r>
            <a:r>
              <a:rPr u="sng" spc="-46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6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u="sng" spc="-434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8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u="sng" spc="-42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14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Bill</a:t>
            </a:r>
            <a:r>
              <a:rPr u="sng" spc="-44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2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u="sng" spc="-43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2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Exchange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4747" y="1302765"/>
            <a:ext cx="11032490" cy="5130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There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are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0" dirty="0">
                <a:solidFill>
                  <a:srgbClr val="181B0D"/>
                </a:solidFill>
                <a:latin typeface="Arial"/>
                <a:cs typeface="Arial"/>
              </a:rPr>
              <a:t>three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parties</a:t>
            </a:r>
            <a:r>
              <a:rPr sz="2400" spc="-16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involved</a:t>
            </a:r>
            <a:r>
              <a:rPr sz="2400" spc="-16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81B0D"/>
                </a:solidFill>
                <a:latin typeface="Arial"/>
                <a:cs typeface="Arial"/>
              </a:rPr>
              <a:t>bill</a:t>
            </a:r>
            <a:r>
              <a:rPr sz="2400" spc="-16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exchange.</a:t>
            </a:r>
            <a:r>
              <a:rPr sz="2400" spc="-35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They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are-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400">
              <a:latin typeface="Arial"/>
              <a:cs typeface="Arial"/>
            </a:endParaRPr>
          </a:p>
          <a:p>
            <a:pPr marL="469900" marR="367665" indent="-457200">
              <a:lnSpc>
                <a:spcPct val="74200"/>
              </a:lnSpc>
              <a:spcBef>
                <a:spcPts val="1764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b="1" spc="-114" dirty="0">
                <a:solidFill>
                  <a:srgbClr val="181B0D"/>
                </a:solidFill>
                <a:latin typeface="Trebuchet MS"/>
                <a:cs typeface="Trebuchet MS"/>
              </a:rPr>
              <a:t>The</a:t>
            </a:r>
            <a:r>
              <a:rPr sz="2400" b="1" spc="-23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b="1" spc="-90" dirty="0">
                <a:solidFill>
                  <a:srgbClr val="181B0D"/>
                </a:solidFill>
                <a:latin typeface="Trebuchet MS"/>
                <a:cs typeface="Trebuchet MS"/>
              </a:rPr>
              <a:t>Drawer</a:t>
            </a:r>
            <a:r>
              <a:rPr sz="2400" b="1" spc="-23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spc="-165" dirty="0">
                <a:solidFill>
                  <a:srgbClr val="181B0D"/>
                </a:solidFill>
                <a:latin typeface="Arial"/>
                <a:cs typeface="Arial"/>
              </a:rPr>
              <a:t>–</a:t>
            </a:r>
            <a:r>
              <a:rPr sz="2400" spc="-35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person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who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25" dirty="0">
                <a:solidFill>
                  <a:srgbClr val="181B0D"/>
                </a:solidFill>
                <a:latin typeface="Arial"/>
                <a:cs typeface="Arial"/>
              </a:rPr>
              <a:t>makes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order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for</a:t>
            </a:r>
            <a:r>
              <a:rPr sz="2400" spc="-21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making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181B0D"/>
                </a:solidFill>
                <a:latin typeface="Arial"/>
                <a:cs typeface="Arial"/>
              </a:rPr>
              <a:t>payment.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above 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specimen,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Rajiv is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42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drawer.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2400">
              <a:latin typeface="Arial"/>
              <a:cs typeface="Arial"/>
            </a:endParaRPr>
          </a:p>
          <a:p>
            <a:pPr marL="12700" marR="167005">
              <a:lnSpc>
                <a:spcPct val="74200"/>
              </a:lnSpc>
              <a:spcBef>
                <a:spcPts val="1764"/>
              </a:spcBef>
              <a:buAutoNum type="arabicPeriod"/>
              <a:tabLst>
                <a:tab pos="296545" algn="l"/>
              </a:tabLst>
            </a:pPr>
            <a:r>
              <a:rPr sz="2400" b="1" spc="-114" dirty="0">
                <a:solidFill>
                  <a:srgbClr val="181B0D"/>
                </a:solidFill>
                <a:latin typeface="Trebuchet MS"/>
                <a:cs typeface="Trebuchet MS"/>
              </a:rPr>
              <a:t>The</a:t>
            </a:r>
            <a:r>
              <a:rPr sz="2400" b="1" spc="-23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b="1" spc="-85" dirty="0">
                <a:solidFill>
                  <a:srgbClr val="181B0D"/>
                </a:solidFill>
                <a:latin typeface="Trebuchet MS"/>
                <a:cs typeface="Trebuchet MS"/>
              </a:rPr>
              <a:t>Drawee</a:t>
            </a:r>
            <a:r>
              <a:rPr sz="2400" b="1" spc="-23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spc="-165" dirty="0">
                <a:solidFill>
                  <a:srgbClr val="181B0D"/>
                </a:solidFill>
                <a:latin typeface="Arial"/>
                <a:cs typeface="Arial"/>
              </a:rPr>
              <a:t>–</a:t>
            </a:r>
            <a:r>
              <a:rPr sz="2400" spc="-35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person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181B0D"/>
                </a:solidFill>
                <a:latin typeface="Arial"/>
                <a:cs typeface="Arial"/>
              </a:rPr>
              <a:t>whom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order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pay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5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made.He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generally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 a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debtor 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drawer.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40" dirty="0">
                <a:solidFill>
                  <a:srgbClr val="181B0D"/>
                </a:solidFill>
                <a:latin typeface="Arial"/>
                <a:cs typeface="Arial"/>
              </a:rPr>
              <a:t>It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25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20" dirty="0">
                <a:solidFill>
                  <a:srgbClr val="181B0D"/>
                </a:solidFill>
                <a:latin typeface="Arial"/>
                <a:cs typeface="Arial"/>
              </a:rPr>
              <a:t>Sameer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this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45" dirty="0">
                <a:solidFill>
                  <a:srgbClr val="181B0D"/>
                </a:solidFill>
                <a:latin typeface="Arial"/>
                <a:cs typeface="Arial"/>
              </a:rPr>
              <a:t>case.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AutoNum type="arabicPeriod"/>
            </a:pPr>
            <a:endParaRPr sz="3250">
              <a:latin typeface="Arial"/>
              <a:cs typeface="Arial"/>
            </a:endParaRPr>
          </a:p>
          <a:p>
            <a:pPr marL="292735" indent="-280670">
              <a:lnSpc>
                <a:spcPct val="100000"/>
              </a:lnSpc>
              <a:buAutoNum type="arabicPeriod"/>
              <a:tabLst>
                <a:tab pos="293370" algn="l"/>
              </a:tabLst>
            </a:pPr>
            <a:r>
              <a:rPr sz="2400" b="1" spc="-114" dirty="0">
                <a:solidFill>
                  <a:srgbClr val="181B0D"/>
                </a:solidFill>
                <a:latin typeface="Trebuchet MS"/>
                <a:cs typeface="Trebuchet MS"/>
              </a:rPr>
              <a:t>The</a:t>
            </a:r>
            <a:r>
              <a:rPr sz="2400" b="1" spc="-23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b="1" spc="-75" dirty="0">
                <a:solidFill>
                  <a:srgbClr val="181B0D"/>
                </a:solidFill>
                <a:latin typeface="Trebuchet MS"/>
                <a:cs typeface="Trebuchet MS"/>
              </a:rPr>
              <a:t>Payee</a:t>
            </a:r>
            <a:r>
              <a:rPr sz="2400" b="1" spc="-22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spc="-165" dirty="0">
                <a:solidFill>
                  <a:srgbClr val="181B0D"/>
                </a:solidFill>
                <a:latin typeface="Arial"/>
                <a:cs typeface="Arial"/>
              </a:rPr>
              <a:t>–</a:t>
            </a:r>
            <a:r>
              <a:rPr sz="2400" spc="-35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person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181B0D"/>
                </a:solidFill>
                <a:latin typeface="Arial"/>
                <a:cs typeface="Arial"/>
              </a:rPr>
              <a:t>whom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payment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be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made.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181B0D"/>
                </a:solidFill>
                <a:latin typeface="Arial"/>
                <a:cs typeface="Arial"/>
              </a:rPr>
              <a:t>this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case </a:t>
            </a:r>
            <a:r>
              <a:rPr sz="2400" spc="90" dirty="0">
                <a:solidFill>
                  <a:srgbClr val="181B0D"/>
                </a:solidFill>
                <a:latin typeface="Arial"/>
                <a:cs typeface="Arial"/>
              </a:rPr>
              <a:t>it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31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Tarun.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400">
              <a:latin typeface="Arial"/>
              <a:cs typeface="Arial"/>
            </a:endParaRPr>
          </a:p>
          <a:p>
            <a:pPr marL="396240" marR="5080" indent="-384175">
              <a:lnSpc>
                <a:spcPct val="74100"/>
              </a:lnSpc>
              <a:spcBef>
                <a:spcPts val="1764"/>
              </a:spcBef>
              <a:buChar char="■"/>
              <a:tabLst>
                <a:tab pos="396240" algn="l"/>
                <a:tab pos="396875" algn="l"/>
              </a:tabLst>
            </a:pP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Note: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The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drawer </a:t>
            </a:r>
            <a:r>
              <a:rPr sz="2400" spc="-125" dirty="0">
                <a:solidFill>
                  <a:srgbClr val="181B0D"/>
                </a:solidFill>
                <a:latin typeface="Arial"/>
                <a:cs typeface="Arial"/>
              </a:rPr>
              <a:t>can </a:t>
            </a: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also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draw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 </a:t>
            </a:r>
            <a:r>
              <a:rPr sz="2400" dirty="0">
                <a:solidFill>
                  <a:srgbClr val="181B0D"/>
                </a:solidFill>
                <a:latin typeface="Arial"/>
                <a:cs typeface="Arial"/>
              </a:rPr>
              <a:t>bill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in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his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own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name </a:t>
            </a:r>
            <a:r>
              <a:rPr sz="2400" spc="-45" dirty="0">
                <a:solidFill>
                  <a:srgbClr val="181B0D"/>
                </a:solidFill>
                <a:latin typeface="Arial"/>
                <a:cs typeface="Arial"/>
              </a:rPr>
              <a:t>thereby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he </a:t>
            </a:r>
            <a:r>
              <a:rPr sz="2400" spc="-45" dirty="0">
                <a:solidFill>
                  <a:srgbClr val="181B0D"/>
                </a:solidFill>
                <a:latin typeface="Arial"/>
                <a:cs typeface="Arial"/>
              </a:rPr>
              <a:t>himself </a:t>
            </a: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becomes 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payee.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Here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words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81B0D"/>
                </a:solidFill>
                <a:latin typeface="Arial"/>
                <a:cs typeface="Arial"/>
              </a:rPr>
              <a:t>bill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0" dirty="0">
                <a:solidFill>
                  <a:srgbClr val="181B0D"/>
                </a:solidFill>
                <a:latin typeface="Arial"/>
                <a:cs typeface="Arial"/>
              </a:rPr>
              <a:t>would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be</a:t>
            </a:r>
            <a:r>
              <a:rPr sz="2400" spc="-16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i="1" spc="-40" dirty="0">
                <a:solidFill>
                  <a:srgbClr val="181B0D"/>
                </a:solidFill>
                <a:latin typeface="Trebuchet MS"/>
                <a:cs typeface="Trebuchet MS"/>
              </a:rPr>
              <a:t>Pay</a:t>
            </a:r>
            <a:r>
              <a:rPr sz="2400" i="1" spc="-26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55" dirty="0">
                <a:solidFill>
                  <a:srgbClr val="181B0D"/>
                </a:solidFill>
                <a:latin typeface="Trebuchet MS"/>
                <a:cs typeface="Trebuchet MS"/>
              </a:rPr>
              <a:t>to</a:t>
            </a:r>
            <a:r>
              <a:rPr sz="2400" i="1" spc="-25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80" dirty="0">
                <a:solidFill>
                  <a:srgbClr val="181B0D"/>
                </a:solidFill>
                <a:latin typeface="Trebuchet MS"/>
                <a:cs typeface="Trebuchet MS"/>
              </a:rPr>
              <a:t>us</a:t>
            </a:r>
            <a:r>
              <a:rPr sz="2400" i="1" spc="-23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75" dirty="0">
                <a:solidFill>
                  <a:srgbClr val="181B0D"/>
                </a:solidFill>
                <a:latin typeface="Trebuchet MS"/>
                <a:cs typeface="Trebuchet MS"/>
              </a:rPr>
              <a:t>or</a:t>
            </a:r>
            <a:r>
              <a:rPr sz="2400" i="1" spc="-254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55" dirty="0">
                <a:solidFill>
                  <a:srgbClr val="181B0D"/>
                </a:solidFill>
                <a:latin typeface="Trebuchet MS"/>
                <a:cs typeface="Trebuchet MS"/>
              </a:rPr>
              <a:t>order</a:t>
            </a:r>
            <a:r>
              <a:rPr sz="2400" spc="-155" dirty="0">
                <a:solidFill>
                  <a:srgbClr val="181B0D"/>
                </a:solidFill>
                <a:latin typeface="Arial"/>
                <a:cs typeface="Arial"/>
              </a:rPr>
              <a:t>.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81B0D"/>
                </a:solidFill>
                <a:latin typeface="Arial"/>
                <a:cs typeface="Arial"/>
              </a:rPr>
              <a:t>bill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where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181B0D"/>
                </a:solidFill>
                <a:latin typeface="Arial"/>
                <a:cs typeface="Arial"/>
              </a:rPr>
              <a:t>time 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period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181B0D"/>
                </a:solidFill>
                <a:latin typeface="Arial"/>
                <a:cs typeface="Arial"/>
              </a:rPr>
              <a:t>mentioned,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181B0D"/>
                </a:solidFill>
                <a:latin typeface="Arial"/>
                <a:cs typeface="Arial"/>
              </a:rPr>
              <a:t>just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like</a:t>
            </a:r>
            <a:r>
              <a:rPr sz="2400" spc="-15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above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specimen,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called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13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i="1" spc="-180" dirty="0">
                <a:solidFill>
                  <a:srgbClr val="181B0D"/>
                </a:solidFill>
                <a:latin typeface="Trebuchet MS"/>
                <a:cs typeface="Trebuchet MS"/>
              </a:rPr>
              <a:t>Time</a:t>
            </a:r>
            <a:r>
              <a:rPr sz="2400" i="1" spc="-25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20" dirty="0">
                <a:solidFill>
                  <a:srgbClr val="181B0D"/>
                </a:solidFill>
                <a:latin typeface="Trebuchet MS"/>
                <a:cs typeface="Trebuchet MS"/>
              </a:rPr>
              <a:t>Bill</a:t>
            </a:r>
            <a:r>
              <a:rPr sz="2400" spc="-120" dirty="0">
                <a:solidFill>
                  <a:srgbClr val="181B0D"/>
                </a:solidFill>
                <a:latin typeface="Arial"/>
                <a:cs typeface="Arial"/>
              </a:rPr>
              <a:t>.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181B0D"/>
                </a:solidFill>
                <a:latin typeface="Arial"/>
                <a:cs typeface="Arial"/>
              </a:rPr>
              <a:t>But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81B0D"/>
                </a:solidFill>
                <a:latin typeface="Arial"/>
                <a:cs typeface="Arial"/>
              </a:rPr>
              <a:t>bill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may 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be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made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payable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on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demand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also.</a:t>
            </a:r>
            <a:r>
              <a:rPr sz="2400" spc="-35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This</a:t>
            </a:r>
            <a:r>
              <a:rPr sz="2400" spc="-16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called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i="1" spc="-80" dirty="0">
                <a:solidFill>
                  <a:srgbClr val="181B0D"/>
                </a:solidFill>
                <a:latin typeface="Trebuchet MS"/>
                <a:cs typeface="Trebuchet MS"/>
              </a:rPr>
              <a:t>Demand</a:t>
            </a:r>
            <a:r>
              <a:rPr sz="2400" i="1" spc="-26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i="1" spc="-114" dirty="0">
                <a:solidFill>
                  <a:srgbClr val="181B0D"/>
                </a:solidFill>
                <a:latin typeface="Trebuchet MS"/>
                <a:cs typeface="Trebuchet MS"/>
              </a:rPr>
              <a:t>Bill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3961" y="94869"/>
            <a:ext cx="703262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sng" spc="-19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Features</a:t>
            </a:r>
            <a:r>
              <a:rPr u="sng" spc="-44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2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u="sng" spc="-43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8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u="sng" spc="-42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8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bill</a:t>
            </a:r>
            <a:r>
              <a:rPr u="sng" spc="-42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2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u="sng" spc="-43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5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exchange</a:t>
            </a:r>
          </a:p>
        </p:txBody>
      </p:sp>
      <p:sp>
        <p:nvSpPr>
          <p:cNvPr id="3" name="object 3"/>
          <p:cNvSpPr/>
          <p:nvPr/>
        </p:nvSpPr>
        <p:spPr>
          <a:xfrm>
            <a:off x="748283" y="1120139"/>
            <a:ext cx="3531870" cy="27622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50798" y="1258569"/>
            <a:ext cx="3326129" cy="2404745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12700" marR="5080" indent="370205">
              <a:lnSpc>
                <a:spcPts val="3070"/>
              </a:lnSpc>
              <a:spcBef>
                <a:spcPts val="439"/>
              </a:spcBef>
            </a:pPr>
            <a:r>
              <a:rPr sz="2800" spc="-10" dirty="0">
                <a:latin typeface="Arial"/>
                <a:cs typeface="Arial"/>
              </a:rPr>
              <a:t>i. </a:t>
            </a:r>
            <a:r>
              <a:rPr sz="2800" spc="-95" dirty="0">
                <a:latin typeface="Arial"/>
                <a:cs typeface="Arial"/>
              </a:rPr>
              <a:t>A </a:t>
            </a:r>
            <a:r>
              <a:rPr sz="2800" spc="5" dirty="0">
                <a:latin typeface="Arial"/>
                <a:cs typeface="Arial"/>
              </a:rPr>
              <a:t>bill </a:t>
            </a:r>
            <a:r>
              <a:rPr sz="2800" spc="-55" dirty="0">
                <a:latin typeface="Arial"/>
                <a:cs typeface="Arial"/>
              </a:rPr>
              <a:t>must </a:t>
            </a:r>
            <a:r>
              <a:rPr sz="2800" spc="-114" dirty="0">
                <a:latin typeface="Arial"/>
                <a:cs typeface="Arial"/>
              </a:rPr>
              <a:t>be </a:t>
            </a:r>
            <a:r>
              <a:rPr sz="2800" spc="-30" dirty="0">
                <a:latin typeface="Arial"/>
                <a:cs typeface="Arial"/>
              </a:rPr>
              <a:t>in  </a:t>
            </a:r>
            <a:r>
              <a:rPr sz="2800" dirty="0">
                <a:latin typeface="Arial"/>
                <a:cs typeface="Arial"/>
              </a:rPr>
              <a:t>writing, </a:t>
            </a:r>
            <a:r>
              <a:rPr sz="2800" spc="-55" dirty="0">
                <a:latin typeface="Arial"/>
                <a:cs typeface="Arial"/>
              </a:rPr>
              <a:t>duly</a:t>
            </a:r>
            <a:r>
              <a:rPr sz="2800" spc="-585" dirty="0">
                <a:latin typeface="Arial"/>
                <a:cs typeface="Arial"/>
              </a:rPr>
              <a:t> </a:t>
            </a:r>
            <a:r>
              <a:rPr sz="2800" spc="-110" dirty="0">
                <a:latin typeface="Arial"/>
                <a:cs typeface="Arial"/>
              </a:rPr>
              <a:t>signed </a:t>
            </a:r>
            <a:r>
              <a:rPr sz="2800" spc="-60" dirty="0">
                <a:latin typeface="Arial"/>
                <a:cs typeface="Arial"/>
              </a:rPr>
              <a:t>by  </a:t>
            </a:r>
            <a:r>
              <a:rPr sz="2800" spc="-20" dirty="0">
                <a:latin typeface="Arial"/>
                <a:cs typeface="Arial"/>
              </a:rPr>
              <a:t>its </a:t>
            </a:r>
            <a:r>
              <a:rPr sz="2800" spc="-90" dirty="0">
                <a:latin typeface="Arial"/>
                <a:cs typeface="Arial"/>
              </a:rPr>
              <a:t>drawer,</a:t>
            </a:r>
            <a:r>
              <a:rPr sz="2800" spc="-434" dirty="0">
                <a:latin typeface="Arial"/>
                <a:cs typeface="Arial"/>
              </a:rPr>
              <a:t> </a:t>
            </a:r>
            <a:r>
              <a:rPr sz="2800" spc="-110" dirty="0">
                <a:latin typeface="Arial"/>
                <a:cs typeface="Arial"/>
              </a:rPr>
              <a:t>accepted</a:t>
            </a:r>
            <a:endParaRPr sz="2800">
              <a:latin typeface="Arial"/>
              <a:cs typeface="Arial"/>
            </a:endParaRPr>
          </a:p>
          <a:p>
            <a:pPr marL="83820" marR="73025" indent="1270" algn="ctr">
              <a:lnSpc>
                <a:spcPts val="3070"/>
              </a:lnSpc>
              <a:spcBef>
                <a:spcPts val="20"/>
              </a:spcBef>
            </a:pPr>
            <a:r>
              <a:rPr sz="2800" spc="-60" dirty="0">
                <a:latin typeface="Arial"/>
                <a:cs typeface="Arial"/>
              </a:rPr>
              <a:t>by </a:t>
            </a:r>
            <a:r>
              <a:rPr sz="2800" spc="-20" dirty="0">
                <a:latin typeface="Arial"/>
                <a:cs typeface="Arial"/>
              </a:rPr>
              <a:t>its </a:t>
            </a:r>
            <a:r>
              <a:rPr sz="2800" spc="-105" dirty="0">
                <a:latin typeface="Arial"/>
                <a:cs typeface="Arial"/>
              </a:rPr>
              <a:t>drawee </a:t>
            </a:r>
            <a:r>
              <a:rPr sz="2800" spc="-114" dirty="0">
                <a:latin typeface="Arial"/>
                <a:cs typeface="Arial"/>
              </a:rPr>
              <a:t>and  </a:t>
            </a:r>
            <a:r>
              <a:rPr sz="2800" spc="-55" dirty="0">
                <a:latin typeface="Arial"/>
                <a:cs typeface="Arial"/>
              </a:rPr>
              <a:t>properly </a:t>
            </a:r>
            <a:r>
              <a:rPr sz="2800" spc="-90" dirty="0">
                <a:latin typeface="Arial"/>
                <a:cs typeface="Arial"/>
              </a:rPr>
              <a:t>stamped </a:t>
            </a:r>
            <a:r>
              <a:rPr sz="2800" spc="-229" dirty="0">
                <a:latin typeface="Arial"/>
                <a:cs typeface="Arial"/>
              </a:rPr>
              <a:t>as  </a:t>
            </a:r>
            <a:r>
              <a:rPr sz="2800" spc="-80" dirty="0">
                <a:latin typeface="Arial"/>
                <a:cs typeface="Arial"/>
              </a:rPr>
              <a:t>per</a:t>
            </a:r>
            <a:r>
              <a:rPr sz="2800" spc="-245" dirty="0">
                <a:latin typeface="Arial"/>
                <a:cs typeface="Arial"/>
              </a:rPr>
              <a:t> </a:t>
            </a:r>
            <a:r>
              <a:rPr sz="2800" spc="-80" dirty="0">
                <a:latin typeface="Arial"/>
                <a:cs typeface="Arial"/>
              </a:rPr>
              <a:t>Indian</a:t>
            </a:r>
            <a:r>
              <a:rPr sz="2800" spc="-290" dirty="0">
                <a:latin typeface="Arial"/>
                <a:cs typeface="Arial"/>
              </a:rPr>
              <a:t> </a:t>
            </a:r>
            <a:r>
              <a:rPr sz="2800" spc="-85" dirty="0">
                <a:latin typeface="Arial"/>
                <a:cs typeface="Arial"/>
              </a:rPr>
              <a:t>Stamp</a:t>
            </a:r>
            <a:r>
              <a:rPr sz="2800" spc="-360" dirty="0">
                <a:latin typeface="Arial"/>
                <a:cs typeface="Arial"/>
              </a:rPr>
              <a:t> </a:t>
            </a:r>
            <a:r>
              <a:rPr sz="2800" spc="-35" dirty="0">
                <a:latin typeface="Arial"/>
                <a:cs typeface="Arial"/>
              </a:rPr>
              <a:t>Act.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26864" y="1135380"/>
            <a:ext cx="3530345" cy="27317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900421" y="1258569"/>
            <a:ext cx="2987040" cy="240474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67310" marR="5080" indent="-55244">
              <a:lnSpc>
                <a:spcPct val="91500"/>
              </a:lnSpc>
              <a:spcBef>
                <a:spcPts val="380"/>
              </a:spcBef>
            </a:pPr>
            <a:r>
              <a:rPr sz="2800" dirty="0">
                <a:latin typeface="Arial"/>
                <a:cs typeface="Arial"/>
              </a:rPr>
              <a:t>ii.</a:t>
            </a:r>
            <a:r>
              <a:rPr sz="2800" spc="-229" dirty="0">
                <a:latin typeface="Arial"/>
                <a:cs typeface="Arial"/>
              </a:rPr>
              <a:t> </a:t>
            </a:r>
            <a:r>
              <a:rPr sz="2800" spc="50" dirty="0">
                <a:latin typeface="Arial"/>
                <a:cs typeface="Arial"/>
              </a:rPr>
              <a:t>It</a:t>
            </a:r>
            <a:r>
              <a:rPr sz="2800" spc="-229" dirty="0">
                <a:latin typeface="Arial"/>
                <a:cs typeface="Arial"/>
              </a:rPr>
              <a:t> </a:t>
            </a:r>
            <a:r>
              <a:rPr sz="2800" spc="-55" dirty="0">
                <a:latin typeface="Arial"/>
                <a:cs typeface="Arial"/>
              </a:rPr>
              <a:t>must</a:t>
            </a:r>
            <a:r>
              <a:rPr sz="2800" spc="-220" dirty="0">
                <a:latin typeface="Arial"/>
                <a:cs typeface="Arial"/>
              </a:rPr>
              <a:t> </a:t>
            </a:r>
            <a:r>
              <a:rPr sz="2800" spc="-60" dirty="0">
                <a:latin typeface="Arial"/>
                <a:cs typeface="Arial"/>
              </a:rPr>
              <a:t>contain</a:t>
            </a:r>
            <a:r>
              <a:rPr sz="2800" spc="-220" dirty="0">
                <a:latin typeface="Arial"/>
                <a:cs typeface="Arial"/>
              </a:rPr>
              <a:t> </a:t>
            </a:r>
            <a:r>
              <a:rPr sz="2800" spc="-140" dirty="0">
                <a:latin typeface="Arial"/>
                <a:cs typeface="Arial"/>
              </a:rPr>
              <a:t>an  </a:t>
            </a:r>
            <a:r>
              <a:rPr sz="2800" spc="-65" dirty="0">
                <a:latin typeface="Arial"/>
                <a:cs typeface="Arial"/>
              </a:rPr>
              <a:t>order</a:t>
            </a:r>
            <a:r>
              <a:rPr sz="2800" spc="-220" dirty="0">
                <a:latin typeface="Arial"/>
                <a:cs typeface="Arial"/>
              </a:rPr>
              <a:t> </a:t>
            </a:r>
            <a:r>
              <a:rPr sz="2800" spc="60" dirty="0">
                <a:latin typeface="Arial"/>
                <a:cs typeface="Arial"/>
              </a:rPr>
              <a:t>to</a:t>
            </a:r>
            <a:r>
              <a:rPr sz="2800" spc="-229" dirty="0">
                <a:latin typeface="Arial"/>
                <a:cs typeface="Arial"/>
              </a:rPr>
              <a:t> </a:t>
            </a:r>
            <a:r>
              <a:rPr sz="2800" spc="-125" dirty="0">
                <a:latin typeface="Arial"/>
                <a:cs typeface="Arial"/>
              </a:rPr>
              <a:t>pay.</a:t>
            </a:r>
            <a:r>
              <a:rPr sz="2800" spc="-390" dirty="0">
                <a:latin typeface="Arial"/>
                <a:cs typeface="Arial"/>
              </a:rPr>
              <a:t> </a:t>
            </a:r>
            <a:r>
              <a:rPr sz="2800" spc="-145" dirty="0">
                <a:latin typeface="Arial"/>
                <a:cs typeface="Arial"/>
              </a:rPr>
              <a:t>Words  </a:t>
            </a:r>
            <a:r>
              <a:rPr sz="2800" spc="-55" dirty="0">
                <a:latin typeface="Arial"/>
                <a:cs typeface="Arial"/>
              </a:rPr>
              <a:t>like </a:t>
            </a:r>
            <a:r>
              <a:rPr sz="2800" spc="-125" dirty="0">
                <a:latin typeface="Arial"/>
                <a:cs typeface="Arial"/>
              </a:rPr>
              <a:t>‘please </a:t>
            </a:r>
            <a:r>
              <a:rPr sz="2800" spc="-110" dirty="0">
                <a:latin typeface="Arial"/>
                <a:cs typeface="Arial"/>
              </a:rPr>
              <a:t>pay </a:t>
            </a:r>
            <a:r>
              <a:rPr sz="2800" spc="-320" dirty="0">
                <a:latin typeface="Arial"/>
                <a:cs typeface="Arial"/>
              </a:rPr>
              <a:t>Rs  </a:t>
            </a:r>
            <a:r>
              <a:rPr sz="2800" spc="-90" dirty="0">
                <a:latin typeface="Arial"/>
                <a:cs typeface="Arial"/>
              </a:rPr>
              <a:t>5,000/- </a:t>
            </a:r>
            <a:r>
              <a:rPr sz="2800" spc="-80" dirty="0">
                <a:latin typeface="Arial"/>
                <a:cs typeface="Arial"/>
              </a:rPr>
              <a:t>on </a:t>
            </a:r>
            <a:r>
              <a:rPr sz="2800" spc="-100" dirty="0">
                <a:latin typeface="Arial"/>
                <a:cs typeface="Arial"/>
              </a:rPr>
              <a:t>demand  </a:t>
            </a:r>
            <a:r>
              <a:rPr sz="2800" spc="-114" dirty="0">
                <a:latin typeface="Arial"/>
                <a:cs typeface="Arial"/>
              </a:rPr>
              <a:t>and </a:t>
            </a:r>
            <a:r>
              <a:rPr sz="2800" spc="-50" dirty="0">
                <a:latin typeface="Arial"/>
                <a:cs typeface="Arial"/>
              </a:rPr>
              <a:t>oblige’ </a:t>
            </a:r>
            <a:r>
              <a:rPr sz="2800" spc="-120" dirty="0">
                <a:latin typeface="Arial"/>
                <a:cs typeface="Arial"/>
              </a:rPr>
              <a:t>are</a:t>
            </a:r>
            <a:r>
              <a:rPr sz="2800" spc="-495" dirty="0">
                <a:latin typeface="Arial"/>
                <a:cs typeface="Arial"/>
              </a:rPr>
              <a:t> </a:t>
            </a:r>
            <a:r>
              <a:rPr sz="2800" spc="10" dirty="0">
                <a:latin typeface="Arial"/>
                <a:cs typeface="Arial"/>
              </a:rPr>
              <a:t>not</a:t>
            </a:r>
            <a:endParaRPr sz="2800">
              <a:latin typeface="Arial"/>
              <a:cs typeface="Arial"/>
            </a:endParaRPr>
          </a:p>
          <a:p>
            <a:pPr marL="1099185">
              <a:lnSpc>
                <a:spcPts val="3070"/>
              </a:lnSpc>
            </a:pPr>
            <a:r>
              <a:rPr sz="2800" spc="-130" dirty="0">
                <a:latin typeface="Arial"/>
                <a:cs typeface="Arial"/>
              </a:rPr>
              <a:t>used.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505443" y="1176527"/>
            <a:ext cx="3530346" cy="264947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722868" y="2040127"/>
            <a:ext cx="3098165" cy="842010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495934" marR="5080" indent="-483870">
              <a:lnSpc>
                <a:spcPts val="3070"/>
              </a:lnSpc>
              <a:spcBef>
                <a:spcPts val="439"/>
              </a:spcBef>
            </a:pPr>
            <a:r>
              <a:rPr sz="2800" spc="10" dirty="0">
                <a:latin typeface="Arial"/>
                <a:cs typeface="Arial"/>
              </a:rPr>
              <a:t>iii.</a:t>
            </a:r>
            <a:r>
              <a:rPr sz="2800" spc="-415" dirty="0">
                <a:latin typeface="Arial"/>
                <a:cs typeface="Arial"/>
              </a:rPr>
              <a:t> </a:t>
            </a:r>
            <a:r>
              <a:rPr sz="2800" spc="-135" dirty="0">
                <a:latin typeface="Arial"/>
                <a:cs typeface="Arial"/>
              </a:rPr>
              <a:t>The</a:t>
            </a:r>
            <a:r>
              <a:rPr sz="2800" spc="-235" dirty="0">
                <a:latin typeface="Arial"/>
                <a:cs typeface="Arial"/>
              </a:rPr>
              <a:t> </a:t>
            </a:r>
            <a:r>
              <a:rPr sz="2800" spc="-65" dirty="0">
                <a:latin typeface="Arial"/>
                <a:cs typeface="Arial"/>
              </a:rPr>
              <a:t>order</a:t>
            </a:r>
            <a:r>
              <a:rPr sz="2800" spc="-225" dirty="0">
                <a:latin typeface="Arial"/>
                <a:cs typeface="Arial"/>
              </a:rPr>
              <a:t> </a:t>
            </a:r>
            <a:r>
              <a:rPr sz="2800" spc="-55" dirty="0">
                <a:latin typeface="Arial"/>
                <a:cs typeface="Arial"/>
              </a:rPr>
              <a:t>must</a:t>
            </a:r>
            <a:r>
              <a:rPr sz="2800" spc="-235" dirty="0">
                <a:latin typeface="Arial"/>
                <a:cs typeface="Arial"/>
              </a:rPr>
              <a:t> </a:t>
            </a:r>
            <a:r>
              <a:rPr sz="2800" spc="-114" dirty="0">
                <a:latin typeface="Arial"/>
                <a:cs typeface="Arial"/>
              </a:rPr>
              <a:t>be  </a:t>
            </a:r>
            <a:r>
              <a:rPr sz="2800" spc="-50" dirty="0">
                <a:latin typeface="Arial"/>
                <a:cs typeface="Arial"/>
              </a:rPr>
              <a:t>unconditional.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48283" y="4255008"/>
            <a:ext cx="3531870" cy="212064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74242" y="4659325"/>
            <a:ext cx="3081655" cy="1232535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225425" marR="5080" indent="-213360">
              <a:lnSpc>
                <a:spcPts val="3070"/>
              </a:lnSpc>
              <a:spcBef>
                <a:spcPts val="440"/>
              </a:spcBef>
            </a:pPr>
            <a:r>
              <a:rPr sz="2800" spc="-85" dirty="0">
                <a:latin typeface="Arial"/>
                <a:cs typeface="Arial"/>
              </a:rPr>
              <a:t>iv.</a:t>
            </a:r>
            <a:r>
              <a:rPr sz="2800" spc="-425" dirty="0">
                <a:latin typeface="Arial"/>
                <a:cs typeface="Arial"/>
              </a:rPr>
              <a:t> </a:t>
            </a:r>
            <a:r>
              <a:rPr sz="2800" spc="-135" dirty="0">
                <a:latin typeface="Arial"/>
                <a:cs typeface="Arial"/>
              </a:rPr>
              <a:t>The</a:t>
            </a:r>
            <a:r>
              <a:rPr sz="2800" spc="-240" dirty="0">
                <a:latin typeface="Arial"/>
                <a:cs typeface="Arial"/>
              </a:rPr>
              <a:t> </a:t>
            </a:r>
            <a:r>
              <a:rPr sz="2800" spc="-65" dirty="0">
                <a:latin typeface="Arial"/>
                <a:cs typeface="Arial"/>
              </a:rPr>
              <a:t>order</a:t>
            </a:r>
            <a:r>
              <a:rPr sz="2800" spc="-225" dirty="0">
                <a:latin typeface="Arial"/>
                <a:cs typeface="Arial"/>
              </a:rPr>
              <a:t> </a:t>
            </a:r>
            <a:r>
              <a:rPr sz="2800" spc="-50" dirty="0">
                <a:latin typeface="Arial"/>
                <a:cs typeface="Arial"/>
              </a:rPr>
              <a:t>must</a:t>
            </a:r>
            <a:r>
              <a:rPr sz="2800" spc="-235" dirty="0">
                <a:latin typeface="Arial"/>
                <a:cs typeface="Arial"/>
              </a:rPr>
              <a:t> </a:t>
            </a:r>
            <a:r>
              <a:rPr sz="2800" spc="-114" dirty="0">
                <a:latin typeface="Arial"/>
                <a:cs typeface="Arial"/>
              </a:rPr>
              <a:t>be  </a:t>
            </a:r>
            <a:r>
              <a:rPr sz="2800" spc="60" dirty="0">
                <a:latin typeface="Arial"/>
                <a:cs typeface="Arial"/>
              </a:rPr>
              <a:t>to</a:t>
            </a:r>
            <a:r>
              <a:rPr sz="2800" spc="-484" dirty="0">
                <a:latin typeface="Arial"/>
                <a:cs typeface="Arial"/>
              </a:rPr>
              <a:t> </a:t>
            </a:r>
            <a:r>
              <a:rPr sz="2800" spc="-110" dirty="0">
                <a:latin typeface="Arial"/>
                <a:cs typeface="Arial"/>
              </a:rPr>
              <a:t>pay </a:t>
            </a:r>
            <a:r>
              <a:rPr sz="2800" spc="-85" dirty="0">
                <a:latin typeface="Arial"/>
                <a:cs typeface="Arial"/>
              </a:rPr>
              <a:t>money </a:t>
            </a:r>
            <a:r>
              <a:rPr sz="2800" spc="-114" dirty="0">
                <a:latin typeface="Arial"/>
                <a:cs typeface="Arial"/>
              </a:rPr>
              <a:t>and</a:t>
            </a:r>
            <a:endParaRPr sz="2800">
              <a:latin typeface="Arial"/>
              <a:cs typeface="Arial"/>
            </a:endParaRPr>
          </a:p>
          <a:p>
            <a:pPr marL="544195">
              <a:lnSpc>
                <a:spcPts val="3020"/>
              </a:lnSpc>
            </a:pPr>
            <a:r>
              <a:rPr sz="2800" spc="-80" dirty="0">
                <a:latin typeface="Arial"/>
                <a:cs typeface="Arial"/>
              </a:rPr>
              <a:t>money</a:t>
            </a:r>
            <a:r>
              <a:rPr sz="2800" spc="-229" dirty="0">
                <a:latin typeface="Arial"/>
                <a:cs typeface="Arial"/>
              </a:rPr>
              <a:t> </a:t>
            </a:r>
            <a:r>
              <a:rPr sz="2800" spc="-90" dirty="0">
                <a:latin typeface="Arial"/>
                <a:cs typeface="Arial"/>
              </a:rPr>
              <a:t>alone.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626864" y="4229100"/>
            <a:ext cx="3530345" cy="217246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888229" y="4463872"/>
            <a:ext cx="3006725" cy="162433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 indent="106680" algn="just">
              <a:lnSpc>
                <a:spcPct val="91600"/>
              </a:lnSpc>
              <a:spcBef>
                <a:spcPts val="380"/>
              </a:spcBef>
            </a:pPr>
            <a:r>
              <a:rPr sz="2800" spc="-140" dirty="0">
                <a:latin typeface="Arial"/>
                <a:cs typeface="Arial"/>
              </a:rPr>
              <a:t>v. </a:t>
            </a:r>
            <a:r>
              <a:rPr sz="2800" spc="-135" dirty="0">
                <a:latin typeface="Arial"/>
                <a:cs typeface="Arial"/>
              </a:rPr>
              <a:t>The sum </a:t>
            </a:r>
            <a:r>
              <a:rPr sz="2800" spc="-100" dirty="0">
                <a:latin typeface="Arial"/>
                <a:cs typeface="Arial"/>
              </a:rPr>
              <a:t>payable  </a:t>
            </a:r>
            <a:r>
              <a:rPr sz="2800" spc="-50" dirty="0">
                <a:latin typeface="Arial"/>
                <a:cs typeface="Arial"/>
              </a:rPr>
              <a:t>mentioned </a:t>
            </a:r>
            <a:r>
              <a:rPr sz="2800" spc="-55" dirty="0">
                <a:latin typeface="Arial"/>
                <a:cs typeface="Arial"/>
              </a:rPr>
              <a:t>must </a:t>
            </a:r>
            <a:r>
              <a:rPr sz="2800" spc="-114" dirty="0">
                <a:latin typeface="Arial"/>
                <a:cs typeface="Arial"/>
              </a:rPr>
              <a:t>be  </a:t>
            </a:r>
            <a:r>
              <a:rPr sz="2800" spc="-60" dirty="0">
                <a:latin typeface="Arial"/>
                <a:cs typeface="Arial"/>
              </a:rPr>
              <a:t>certain </a:t>
            </a:r>
            <a:r>
              <a:rPr sz="2800" spc="-35" dirty="0">
                <a:latin typeface="Arial"/>
                <a:cs typeface="Arial"/>
              </a:rPr>
              <a:t>or </a:t>
            </a:r>
            <a:r>
              <a:rPr sz="2800" spc="-125" dirty="0">
                <a:latin typeface="Arial"/>
                <a:cs typeface="Arial"/>
              </a:rPr>
              <a:t>capable</a:t>
            </a:r>
            <a:r>
              <a:rPr sz="2800" spc="-615" dirty="0">
                <a:latin typeface="Arial"/>
                <a:cs typeface="Arial"/>
              </a:rPr>
              <a:t> </a:t>
            </a:r>
            <a:r>
              <a:rPr sz="2800" spc="15" dirty="0">
                <a:latin typeface="Arial"/>
                <a:cs typeface="Arial"/>
              </a:rPr>
              <a:t>of  </a:t>
            </a:r>
            <a:r>
              <a:rPr sz="2800" spc="-70" dirty="0">
                <a:latin typeface="Arial"/>
                <a:cs typeface="Arial"/>
              </a:rPr>
              <a:t>being </a:t>
            </a:r>
            <a:r>
              <a:rPr sz="2800" spc="-110" dirty="0">
                <a:latin typeface="Arial"/>
                <a:cs typeface="Arial"/>
              </a:rPr>
              <a:t>made</a:t>
            </a:r>
            <a:r>
              <a:rPr sz="2800" spc="-415" dirty="0">
                <a:latin typeface="Arial"/>
                <a:cs typeface="Arial"/>
              </a:rPr>
              <a:t> </a:t>
            </a:r>
            <a:r>
              <a:rPr sz="2800" spc="-60" dirty="0">
                <a:latin typeface="Arial"/>
                <a:cs typeface="Arial"/>
              </a:rPr>
              <a:t>certain.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8505443" y="4255008"/>
            <a:ext cx="3530346" cy="212064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8675623" y="4854651"/>
            <a:ext cx="3195955" cy="842644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460375" marR="5080" indent="-448309">
              <a:lnSpc>
                <a:spcPts val="3070"/>
              </a:lnSpc>
              <a:spcBef>
                <a:spcPts val="440"/>
              </a:spcBef>
            </a:pPr>
            <a:r>
              <a:rPr sz="2800" spc="-40" dirty="0">
                <a:latin typeface="Arial"/>
                <a:cs typeface="Arial"/>
              </a:rPr>
              <a:t>vi.</a:t>
            </a:r>
            <a:r>
              <a:rPr sz="2800" spc="-425" dirty="0">
                <a:latin typeface="Arial"/>
                <a:cs typeface="Arial"/>
              </a:rPr>
              <a:t> </a:t>
            </a:r>
            <a:r>
              <a:rPr sz="2800" spc="-135" dirty="0">
                <a:latin typeface="Arial"/>
                <a:cs typeface="Arial"/>
              </a:rPr>
              <a:t>The</a:t>
            </a:r>
            <a:r>
              <a:rPr sz="2800" spc="-229" dirty="0">
                <a:latin typeface="Arial"/>
                <a:cs typeface="Arial"/>
              </a:rPr>
              <a:t> </a:t>
            </a:r>
            <a:r>
              <a:rPr sz="2800" spc="-70" dirty="0">
                <a:latin typeface="Arial"/>
                <a:cs typeface="Arial"/>
              </a:rPr>
              <a:t>parties</a:t>
            </a:r>
            <a:r>
              <a:rPr sz="2800" spc="-229" dirty="0">
                <a:latin typeface="Arial"/>
                <a:cs typeface="Arial"/>
              </a:rPr>
              <a:t> </a:t>
            </a:r>
            <a:r>
              <a:rPr sz="2800" spc="60" dirty="0">
                <a:latin typeface="Arial"/>
                <a:cs typeface="Arial"/>
              </a:rPr>
              <a:t>to</a:t>
            </a:r>
            <a:r>
              <a:rPr sz="2800" spc="-235" dirty="0">
                <a:latin typeface="Arial"/>
                <a:cs typeface="Arial"/>
              </a:rPr>
              <a:t> </a:t>
            </a:r>
            <a:r>
              <a:rPr sz="2800" spc="-190" dirty="0">
                <a:latin typeface="Arial"/>
                <a:cs typeface="Arial"/>
              </a:rPr>
              <a:t>a</a:t>
            </a:r>
            <a:r>
              <a:rPr sz="2800" spc="-229" dirty="0">
                <a:latin typeface="Arial"/>
                <a:cs typeface="Arial"/>
              </a:rPr>
              <a:t> </a:t>
            </a:r>
            <a:r>
              <a:rPr sz="2800" spc="5" dirty="0">
                <a:latin typeface="Arial"/>
                <a:cs typeface="Arial"/>
              </a:rPr>
              <a:t>bill  </a:t>
            </a:r>
            <a:r>
              <a:rPr sz="2800" spc="-55" dirty="0">
                <a:latin typeface="Arial"/>
                <a:cs typeface="Arial"/>
              </a:rPr>
              <a:t>must </a:t>
            </a:r>
            <a:r>
              <a:rPr sz="2800" spc="-114" dirty="0">
                <a:latin typeface="Arial"/>
                <a:cs typeface="Arial"/>
              </a:rPr>
              <a:t>be</a:t>
            </a:r>
            <a:r>
              <a:rPr sz="2800" spc="-390" dirty="0">
                <a:latin typeface="Arial"/>
                <a:cs typeface="Arial"/>
              </a:rPr>
              <a:t> </a:t>
            </a:r>
            <a:r>
              <a:rPr sz="2800" spc="-65" dirty="0">
                <a:latin typeface="Arial"/>
                <a:cs typeface="Arial"/>
              </a:rPr>
              <a:t>certain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1600" y="11430"/>
            <a:ext cx="26174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sng" spc="-38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</a:t>
            </a:r>
            <a:r>
              <a:rPr u="sng" spc="-66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7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Cheques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9683" y="1158062"/>
            <a:ext cx="7312025" cy="5181600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396240" marR="148590" indent="-384175">
              <a:lnSpc>
                <a:spcPct val="74000"/>
              </a:lnSpc>
              <a:spcBef>
                <a:spcPts val="850"/>
              </a:spcBef>
              <a:buChar char="■"/>
              <a:tabLst>
                <a:tab pos="396240" algn="l"/>
                <a:tab pos="396875" algn="l"/>
              </a:tabLst>
            </a:pPr>
            <a:r>
              <a:rPr sz="2400" spc="-145" dirty="0">
                <a:solidFill>
                  <a:srgbClr val="181B0D"/>
                </a:solidFill>
                <a:latin typeface="Arial"/>
                <a:cs typeface="Arial"/>
              </a:rPr>
              <a:t>Cheque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very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common </a:t>
            </a:r>
            <a:r>
              <a:rPr sz="2400" spc="10" dirty="0">
                <a:solidFill>
                  <a:srgbClr val="181B0D"/>
                </a:solidFill>
                <a:latin typeface="Arial"/>
                <a:cs typeface="Arial"/>
              </a:rPr>
              <a:t>form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negotiable  </a:t>
            </a:r>
            <a:r>
              <a:rPr sz="2400" spc="-35" dirty="0">
                <a:solidFill>
                  <a:srgbClr val="181B0D"/>
                </a:solidFill>
                <a:latin typeface="Arial"/>
                <a:cs typeface="Arial"/>
              </a:rPr>
              <a:t>instrument. </a:t>
            </a:r>
            <a:r>
              <a:rPr sz="2400" spc="5" dirty="0">
                <a:solidFill>
                  <a:srgbClr val="181B0D"/>
                </a:solidFill>
                <a:latin typeface="Arial"/>
                <a:cs typeface="Arial"/>
              </a:rPr>
              <a:t>If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you </a:t>
            </a:r>
            <a:r>
              <a:rPr sz="2400" spc="-120" dirty="0">
                <a:solidFill>
                  <a:srgbClr val="181B0D"/>
                </a:solidFill>
                <a:latin typeface="Arial"/>
                <a:cs typeface="Arial"/>
              </a:rPr>
              <a:t>have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 </a:t>
            </a:r>
            <a:r>
              <a:rPr sz="2400" spc="-125" dirty="0">
                <a:solidFill>
                  <a:srgbClr val="181B0D"/>
                </a:solidFill>
                <a:latin typeface="Arial"/>
                <a:cs typeface="Arial"/>
              </a:rPr>
              <a:t>savings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bank account </a:t>
            </a:r>
            <a:r>
              <a:rPr sz="2400" spc="-35" dirty="0">
                <a:solidFill>
                  <a:srgbClr val="181B0D"/>
                </a:solidFill>
                <a:latin typeface="Arial"/>
                <a:cs typeface="Arial"/>
              </a:rPr>
              <a:t>or  </a:t>
            </a:r>
            <a:r>
              <a:rPr sz="2400" spc="-40" dirty="0">
                <a:solidFill>
                  <a:srgbClr val="181B0D"/>
                </a:solidFill>
                <a:latin typeface="Arial"/>
                <a:cs typeface="Arial"/>
              </a:rPr>
              <a:t>current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account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in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bank,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you </a:t>
            </a:r>
            <a:r>
              <a:rPr sz="2400" spc="-130" dirty="0">
                <a:solidFill>
                  <a:srgbClr val="181B0D"/>
                </a:solidFill>
                <a:latin typeface="Arial"/>
                <a:cs typeface="Arial"/>
              </a:rPr>
              <a:t>can </a:t>
            </a:r>
            <a:r>
              <a:rPr sz="2400" spc="-135" dirty="0">
                <a:solidFill>
                  <a:srgbClr val="181B0D"/>
                </a:solidFill>
                <a:latin typeface="Arial"/>
                <a:cs typeface="Arial"/>
              </a:rPr>
              <a:t>issue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cheque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in 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your</a:t>
            </a:r>
            <a:r>
              <a:rPr sz="2400" spc="-229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own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name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or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181B0D"/>
                </a:solidFill>
                <a:latin typeface="Arial"/>
                <a:cs typeface="Arial"/>
              </a:rPr>
              <a:t>favor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others,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181B0D"/>
                </a:solidFill>
                <a:latin typeface="Arial"/>
                <a:cs typeface="Arial"/>
              </a:rPr>
              <a:t>thereby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directing 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bank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pay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specified </a:t>
            </a:r>
            <a:r>
              <a:rPr sz="2400" spc="-40" dirty="0">
                <a:solidFill>
                  <a:srgbClr val="181B0D"/>
                </a:solidFill>
                <a:latin typeface="Arial"/>
                <a:cs typeface="Arial"/>
              </a:rPr>
              <a:t>amount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person 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named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in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45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cheque.</a:t>
            </a:r>
            <a:endParaRPr sz="2400">
              <a:latin typeface="Arial"/>
              <a:cs typeface="Arial"/>
            </a:endParaRPr>
          </a:p>
          <a:p>
            <a:pPr marL="396240" marR="23495" indent="-384175">
              <a:lnSpc>
                <a:spcPct val="74000"/>
              </a:lnSpc>
              <a:spcBef>
                <a:spcPts val="1205"/>
              </a:spcBef>
              <a:buChar char="■"/>
              <a:tabLst>
                <a:tab pos="396240" algn="l"/>
                <a:tab pos="396875" algn="l"/>
              </a:tabLst>
            </a:pP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Therefore,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cheque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may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be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regarded 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as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 </a:t>
            </a:r>
            <a:r>
              <a:rPr sz="2400" dirty="0">
                <a:solidFill>
                  <a:srgbClr val="181B0D"/>
                </a:solidFill>
                <a:latin typeface="Arial"/>
                <a:cs typeface="Arial"/>
              </a:rPr>
              <a:t>bill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 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exchange;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181B0D"/>
                </a:solidFill>
                <a:latin typeface="Arial"/>
                <a:cs typeface="Arial"/>
              </a:rPr>
              <a:t>only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difference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25" dirty="0">
                <a:solidFill>
                  <a:srgbClr val="181B0D"/>
                </a:solidFill>
                <a:latin typeface="Arial"/>
                <a:cs typeface="Arial"/>
              </a:rPr>
              <a:t>that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bank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always 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drawee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case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cheque.</a:t>
            </a:r>
            <a:endParaRPr sz="2400">
              <a:latin typeface="Arial"/>
              <a:cs typeface="Arial"/>
            </a:endParaRPr>
          </a:p>
          <a:p>
            <a:pPr marL="396240" marR="5080" indent="-384175">
              <a:lnSpc>
                <a:spcPct val="74100"/>
              </a:lnSpc>
              <a:spcBef>
                <a:spcPts val="1190"/>
              </a:spcBef>
              <a:buChar char="■"/>
              <a:tabLst>
                <a:tab pos="396240" algn="l"/>
                <a:tab pos="396875" algn="l"/>
              </a:tabLst>
            </a:pP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Negotiable</a:t>
            </a:r>
            <a:r>
              <a:rPr sz="2400" spc="-15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Instruments</a:t>
            </a:r>
            <a:r>
              <a:rPr sz="2400" spc="-3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Act,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1881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defines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cheque  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as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 </a:t>
            </a:r>
            <a:r>
              <a:rPr sz="2400" dirty="0">
                <a:solidFill>
                  <a:srgbClr val="181B0D"/>
                </a:solidFill>
                <a:latin typeface="Arial"/>
                <a:cs typeface="Arial"/>
              </a:rPr>
              <a:t>bill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exchange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drawn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on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specified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banker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and  </a:t>
            </a:r>
            <a:r>
              <a:rPr sz="2400" spc="10" dirty="0">
                <a:solidFill>
                  <a:srgbClr val="181B0D"/>
                </a:solidFill>
                <a:latin typeface="Arial"/>
                <a:cs typeface="Arial"/>
              </a:rPr>
              <a:t>not </a:t>
            </a:r>
            <a:r>
              <a:rPr sz="2400" spc="-125" dirty="0">
                <a:solidFill>
                  <a:srgbClr val="181B0D"/>
                </a:solidFill>
                <a:latin typeface="Arial"/>
                <a:cs typeface="Arial"/>
              </a:rPr>
              <a:t>expressed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be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payable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otherwise </a:t>
            </a:r>
            <a:r>
              <a:rPr sz="2400" spc="-35" dirty="0">
                <a:solidFill>
                  <a:srgbClr val="181B0D"/>
                </a:solidFill>
                <a:latin typeface="Arial"/>
                <a:cs typeface="Arial"/>
              </a:rPr>
              <a:t>than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on 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demand</a:t>
            </a:r>
            <a:r>
              <a:rPr sz="2400" i="1" spc="-105" dirty="0">
                <a:solidFill>
                  <a:srgbClr val="181B0D"/>
                </a:solidFill>
                <a:latin typeface="Trebuchet MS"/>
                <a:cs typeface="Trebuchet MS"/>
              </a:rPr>
              <a:t>.</a:t>
            </a:r>
            <a:endParaRPr sz="2400">
              <a:latin typeface="Trebuchet MS"/>
              <a:cs typeface="Trebuchet MS"/>
            </a:endParaRPr>
          </a:p>
          <a:p>
            <a:pPr marL="396240" marR="154305" indent="-384175">
              <a:lnSpc>
                <a:spcPct val="74100"/>
              </a:lnSpc>
              <a:spcBef>
                <a:spcPts val="1205"/>
              </a:spcBef>
              <a:buChar char="■"/>
              <a:tabLst>
                <a:tab pos="396240" algn="l"/>
                <a:tab pos="396875" algn="l"/>
              </a:tabLst>
            </a:pP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Actually,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cheque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an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order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by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account</a:t>
            </a:r>
            <a:r>
              <a:rPr sz="2400" spc="-22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holder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 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bank </a:t>
            </a:r>
            <a:r>
              <a:rPr sz="2400" spc="-35" dirty="0">
                <a:solidFill>
                  <a:srgbClr val="181B0D"/>
                </a:solidFill>
                <a:latin typeface="Arial"/>
                <a:cs typeface="Arial"/>
              </a:rPr>
              <a:t>directing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his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banker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pay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on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demand,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 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specified </a:t>
            </a:r>
            <a:r>
              <a:rPr sz="2400" spc="-40" dirty="0">
                <a:solidFill>
                  <a:srgbClr val="181B0D"/>
                </a:solidFill>
                <a:latin typeface="Arial"/>
                <a:cs typeface="Arial"/>
              </a:rPr>
              <a:t>amount,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or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order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person 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named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181B0D"/>
                </a:solidFill>
                <a:latin typeface="Arial"/>
                <a:cs typeface="Arial"/>
              </a:rPr>
              <a:t>therein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or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bearer.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412480" y="1019555"/>
            <a:ext cx="3779520" cy="57790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919515" y="3353701"/>
            <a:ext cx="1553210" cy="3187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465"/>
              </a:lnSpc>
            </a:pPr>
            <a:r>
              <a:rPr sz="2250" b="1" i="1" spc="5" dirty="0">
                <a:latin typeface="Times New Roman"/>
                <a:cs typeface="Times New Roman"/>
              </a:rPr>
              <a:t>Rs.</a:t>
            </a:r>
            <a:r>
              <a:rPr sz="2250" b="1" i="1" spc="-80" dirty="0">
                <a:latin typeface="Times New Roman"/>
                <a:cs typeface="Times New Roman"/>
              </a:rPr>
              <a:t> </a:t>
            </a:r>
            <a:r>
              <a:rPr sz="1900" b="1" spc="15" dirty="0">
                <a:latin typeface="Times New Roman"/>
                <a:cs typeface="Times New Roman"/>
              </a:rPr>
              <a:t>_________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829302" y="1924916"/>
            <a:ext cx="8686800" cy="3595370"/>
          </a:xfrm>
          <a:custGeom>
            <a:avLst/>
            <a:gdLst/>
            <a:ahLst/>
            <a:cxnLst/>
            <a:rect l="l" t="t" r="r" b="b"/>
            <a:pathLst>
              <a:path w="8686800" h="3595370">
                <a:moveTo>
                  <a:pt x="0" y="3594968"/>
                </a:moveTo>
                <a:lnTo>
                  <a:pt x="8686702" y="3594968"/>
                </a:lnTo>
                <a:lnTo>
                  <a:pt x="8686702" y="0"/>
                </a:lnTo>
                <a:lnTo>
                  <a:pt x="0" y="0"/>
                </a:lnTo>
                <a:lnTo>
                  <a:pt x="0" y="3594968"/>
                </a:lnTo>
                <a:close/>
              </a:path>
            </a:pathLst>
          </a:custGeom>
          <a:ln w="196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806364" y="1419514"/>
            <a:ext cx="8159115" cy="180213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00" b="1" spc="10" dirty="0">
                <a:latin typeface="Times New Roman"/>
                <a:cs typeface="Times New Roman"/>
              </a:rPr>
              <a:t>Specimen of </a:t>
            </a:r>
            <a:r>
              <a:rPr sz="1900" b="1" spc="15" dirty="0">
                <a:latin typeface="Times New Roman"/>
                <a:cs typeface="Times New Roman"/>
              </a:rPr>
              <a:t>a</a:t>
            </a:r>
            <a:r>
              <a:rPr sz="1900" b="1" spc="10" dirty="0">
                <a:latin typeface="Times New Roman"/>
                <a:cs typeface="Times New Roman"/>
              </a:rPr>
              <a:t> </a:t>
            </a:r>
            <a:r>
              <a:rPr sz="1900" b="1" spc="15" dirty="0">
                <a:latin typeface="Times New Roman"/>
                <a:cs typeface="Times New Roman"/>
              </a:rPr>
              <a:t>Cheque</a:t>
            </a:r>
            <a:endParaRPr sz="1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250">
              <a:latin typeface="Times New Roman"/>
              <a:cs typeface="Times New Roman"/>
            </a:endParaRPr>
          </a:p>
          <a:p>
            <a:pPr marL="636270" marR="10795" indent="5721985" algn="r">
              <a:lnSpc>
                <a:spcPct val="133300"/>
              </a:lnSpc>
              <a:spcBef>
                <a:spcPts val="5"/>
              </a:spcBef>
            </a:pPr>
            <a:r>
              <a:rPr sz="1900" spc="10" dirty="0">
                <a:latin typeface="Times New Roman"/>
                <a:cs typeface="Times New Roman"/>
              </a:rPr>
              <a:t>………......20.......  Pay……..............................................................................................................</a:t>
            </a:r>
            <a:endParaRPr sz="19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715"/>
              </a:spcBef>
            </a:pPr>
            <a:r>
              <a:rPr sz="1900" spc="-10" dirty="0">
                <a:latin typeface="Times New Roman"/>
                <a:cs typeface="Times New Roman"/>
              </a:rPr>
              <a:t>……....................................................................................................... </a:t>
            </a:r>
            <a:r>
              <a:rPr sz="1900" spc="10" dirty="0">
                <a:latin typeface="Times New Roman"/>
                <a:cs typeface="Times New Roman"/>
              </a:rPr>
              <a:t>or</a:t>
            </a:r>
            <a:r>
              <a:rPr sz="1900" spc="-14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Bearer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86228" y="3290064"/>
            <a:ext cx="5169535" cy="32067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00" spc="25" dirty="0">
                <a:latin typeface="Times New Roman"/>
                <a:cs typeface="Times New Roman"/>
              </a:rPr>
              <a:t>Rupees………………………………………………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86228" y="3548034"/>
            <a:ext cx="4939665" cy="154559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1900" spc="30" dirty="0">
                <a:latin typeface="Times New Roman"/>
                <a:cs typeface="Times New Roman"/>
              </a:rPr>
              <a:t>……………………………………………………</a:t>
            </a: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2050" b="1" spc="25" dirty="0">
                <a:latin typeface="Times New Roman"/>
                <a:cs typeface="Times New Roman"/>
              </a:rPr>
              <a:t>STATE BANK OF</a:t>
            </a:r>
            <a:r>
              <a:rPr sz="2050" b="1" spc="-5" dirty="0">
                <a:latin typeface="Times New Roman"/>
                <a:cs typeface="Times New Roman"/>
              </a:rPr>
              <a:t> </a:t>
            </a:r>
            <a:r>
              <a:rPr sz="2050" b="1" spc="25" dirty="0">
                <a:latin typeface="Times New Roman"/>
                <a:cs typeface="Times New Roman"/>
              </a:rPr>
              <a:t>INDIA</a:t>
            </a:r>
            <a:endParaRPr sz="2050">
              <a:latin typeface="Times New Roman"/>
              <a:cs typeface="Times New Roman"/>
            </a:endParaRPr>
          </a:p>
          <a:p>
            <a:pPr marL="12700" marR="330200">
              <a:lnSpc>
                <a:spcPts val="3020"/>
              </a:lnSpc>
              <a:spcBef>
                <a:spcPts val="229"/>
              </a:spcBef>
            </a:pPr>
            <a:r>
              <a:rPr sz="1750" spc="5" dirty="0">
                <a:latin typeface="Times New Roman"/>
                <a:cs typeface="Times New Roman"/>
              </a:rPr>
              <a:t>Jawaharlal Nehru </a:t>
            </a:r>
            <a:r>
              <a:rPr sz="1750" dirty="0">
                <a:latin typeface="Times New Roman"/>
                <a:cs typeface="Times New Roman"/>
              </a:rPr>
              <a:t>University, </a:t>
            </a:r>
            <a:r>
              <a:rPr sz="1750" spc="15" dirty="0">
                <a:latin typeface="Times New Roman"/>
                <a:cs typeface="Times New Roman"/>
              </a:rPr>
              <a:t>New </a:t>
            </a:r>
            <a:r>
              <a:rPr sz="1750" spc="10" dirty="0">
                <a:latin typeface="Times New Roman"/>
                <a:cs typeface="Times New Roman"/>
              </a:rPr>
              <a:t>Delhi </a:t>
            </a:r>
            <a:r>
              <a:rPr sz="1750" spc="15" dirty="0">
                <a:latin typeface="Times New Roman"/>
                <a:cs typeface="Times New Roman"/>
              </a:rPr>
              <a:t>– </a:t>
            </a:r>
            <a:r>
              <a:rPr sz="1750" spc="10" dirty="0">
                <a:latin typeface="Times New Roman"/>
                <a:cs typeface="Times New Roman"/>
              </a:rPr>
              <a:t>110067  </a:t>
            </a:r>
            <a:r>
              <a:rPr sz="1750" spc="15" dirty="0">
                <a:latin typeface="Times New Roman"/>
                <a:cs typeface="Times New Roman"/>
              </a:rPr>
              <a:t>MSBL/97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18120" y="5103581"/>
            <a:ext cx="3835400" cy="32067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  <a:tabLst>
                <a:tab pos="2224405" algn="l"/>
              </a:tabLst>
            </a:pPr>
            <a:r>
              <a:rPr sz="1900" b="1" spc="15" dirty="0">
                <a:latin typeface="Times New Roman"/>
                <a:cs typeface="Times New Roman"/>
              </a:rPr>
              <a:t>6 5 3 0</a:t>
            </a:r>
            <a:r>
              <a:rPr sz="1900" b="1" spc="-20" dirty="0">
                <a:latin typeface="Times New Roman"/>
                <a:cs typeface="Times New Roman"/>
              </a:rPr>
              <a:t> </a:t>
            </a:r>
            <a:r>
              <a:rPr sz="1900" b="1" spc="15" dirty="0">
                <a:latin typeface="Times New Roman"/>
                <a:cs typeface="Times New Roman"/>
              </a:rPr>
              <a:t>0</a:t>
            </a:r>
            <a:r>
              <a:rPr sz="1900" b="1" spc="5" dirty="0">
                <a:latin typeface="Times New Roman"/>
                <a:cs typeface="Times New Roman"/>
              </a:rPr>
              <a:t> </a:t>
            </a:r>
            <a:r>
              <a:rPr sz="1900" b="1" spc="15" dirty="0">
                <a:latin typeface="Times New Roman"/>
                <a:cs typeface="Times New Roman"/>
              </a:rPr>
              <a:t>3	1 1 0 0 0 2 0 5</a:t>
            </a:r>
            <a:r>
              <a:rPr sz="1900" b="1" spc="-140" dirty="0">
                <a:latin typeface="Times New Roman"/>
                <a:cs typeface="Times New Roman"/>
              </a:rPr>
              <a:t> </a:t>
            </a:r>
            <a:r>
              <a:rPr sz="1900" b="1" spc="15" dirty="0">
                <a:latin typeface="Times New Roman"/>
                <a:cs typeface="Times New Roman"/>
              </a:rPr>
              <a:t>6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179977" y="5103581"/>
            <a:ext cx="332740" cy="32067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900" b="1" spc="15" dirty="0">
                <a:latin typeface="Times New Roman"/>
                <a:cs typeface="Times New Roman"/>
              </a:rPr>
              <a:t>1</a:t>
            </a:r>
            <a:r>
              <a:rPr sz="1900" b="1" spc="-75" dirty="0">
                <a:latin typeface="Times New Roman"/>
                <a:cs typeface="Times New Roman"/>
              </a:rPr>
              <a:t> </a:t>
            </a:r>
            <a:r>
              <a:rPr sz="1900" b="1" spc="15" dirty="0">
                <a:latin typeface="Times New Roman"/>
                <a:cs typeface="Times New Roman"/>
              </a:rPr>
              <a:t>0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539900" y="3303337"/>
            <a:ext cx="2424430" cy="445770"/>
          </a:xfrm>
          <a:prstGeom prst="rect">
            <a:avLst/>
          </a:prstGeom>
          <a:solidFill>
            <a:srgbClr val="D9D9D9"/>
          </a:solidFill>
          <a:ln w="19648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93370">
              <a:lnSpc>
                <a:spcPts val="2805"/>
              </a:lnSpc>
              <a:tabLst>
                <a:tab pos="2058035" algn="l"/>
              </a:tabLst>
            </a:pPr>
            <a:r>
              <a:rPr sz="2550" i="1" spc="5" dirty="0">
                <a:latin typeface="Times New Roman"/>
                <a:cs typeface="Times New Roman"/>
              </a:rPr>
              <a:t>Rs.</a:t>
            </a:r>
            <a:r>
              <a:rPr sz="2550" i="1" spc="-240" dirty="0">
                <a:latin typeface="Times New Roman"/>
                <a:cs typeface="Times New Roman"/>
              </a:rPr>
              <a:t> </a:t>
            </a:r>
            <a:r>
              <a:rPr sz="2550" i="1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550" i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25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47261" y="138760"/>
            <a:ext cx="499999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u="sng" spc="-19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Features </a:t>
            </a:r>
            <a:r>
              <a:rPr u="sng" spc="-12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u="sng" spc="-8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u="sng" spc="-1019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22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cheque</a:t>
            </a:r>
          </a:p>
        </p:txBody>
      </p:sp>
      <p:sp>
        <p:nvSpPr>
          <p:cNvPr id="3" name="object 3"/>
          <p:cNvSpPr/>
          <p:nvPr/>
        </p:nvSpPr>
        <p:spPr>
          <a:xfrm>
            <a:off x="1031747" y="944880"/>
            <a:ext cx="10915015" cy="6350"/>
          </a:xfrm>
          <a:custGeom>
            <a:avLst/>
            <a:gdLst/>
            <a:ahLst/>
            <a:cxnLst/>
            <a:rect l="l" t="t" r="r" b="b"/>
            <a:pathLst>
              <a:path w="10915015" h="6350">
                <a:moveTo>
                  <a:pt x="10914888" y="0"/>
                </a:moveTo>
                <a:lnTo>
                  <a:pt x="0" y="0"/>
                </a:lnTo>
                <a:lnTo>
                  <a:pt x="0" y="6096"/>
                </a:lnTo>
                <a:lnTo>
                  <a:pt x="10914888" y="6096"/>
                </a:lnTo>
                <a:lnTo>
                  <a:pt x="10914888" y="0"/>
                </a:lnTo>
                <a:close/>
              </a:path>
            </a:pathLst>
          </a:custGeom>
          <a:solidFill>
            <a:srgbClr val="E6C0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31747" y="1740407"/>
            <a:ext cx="10915015" cy="6350"/>
          </a:xfrm>
          <a:custGeom>
            <a:avLst/>
            <a:gdLst/>
            <a:ahLst/>
            <a:cxnLst/>
            <a:rect l="l" t="t" r="r" b="b"/>
            <a:pathLst>
              <a:path w="10915015" h="6350">
                <a:moveTo>
                  <a:pt x="10914888" y="0"/>
                </a:moveTo>
                <a:lnTo>
                  <a:pt x="0" y="0"/>
                </a:lnTo>
                <a:lnTo>
                  <a:pt x="0" y="6095"/>
                </a:lnTo>
                <a:lnTo>
                  <a:pt x="10914888" y="6095"/>
                </a:lnTo>
                <a:lnTo>
                  <a:pt x="10914888" y="0"/>
                </a:lnTo>
                <a:close/>
              </a:path>
            </a:pathLst>
          </a:custGeom>
          <a:solidFill>
            <a:srgbClr val="887A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31747" y="2537460"/>
            <a:ext cx="10915015" cy="6350"/>
          </a:xfrm>
          <a:custGeom>
            <a:avLst/>
            <a:gdLst/>
            <a:ahLst/>
            <a:cxnLst/>
            <a:rect l="l" t="t" r="r" b="b"/>
            <a:pathLst>
              <a:path w="10915015" h="6350">
                <a:moveTo>
                  <a:pt x="10914888" y="0"/>
                </a:moveTo>
                <a:lnTo>
                  <a:pt x="0" y="0"/>
                </a:lnTo>
                <a:lnTo>
                  <a:pt x="0" y="6095"/>
                </a:lnTo>
                <a:lnTo>
                  <a:pt x="10914888" y="6095"/>
                </a:lnTo>
                <a:lnTo>
                  <a:pt x="10914888" y="0"/>
                </a:lnTo>
                <a:close/>
              </a:path>
            </a:pathLst>
          </a:custGeom>
          <a:solidFill>
            <a:srgbClr val="8DAB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31747" y="3332988"/>
            <a:ext cx="10915015" cy="6350"/>
          </a:xfrm>
          <a:custGeom>
            <a:avLst/>
            <a:gdLst/>
            <a:ahLst/>
            <a:cxnLst/>
            <a:rect l="l" t="t" r="r" b="b"/>
            <a:pathLst>
              <a:path w="10915015" h="6350">
                <a:moveTo>
                  <a:pt x="10914888" y="0"/>
                </a:moveTo>
                <a:lnTo>
                  <a:pt x="0" y="0"/>
                </a:lnTo>
                <a:lnTo>
                  <a:pt x="0" y="6096"/>
                </a:lnTo>
                <a:lnTo>
                  <a:pt x="10914888" y="6096"/>
                </a:lnTo>
                <a:lnTo>
                  <a:pt x="10914888" y="0"/>
                </a:lnTo>
                <a:close/>
              </a:path>
            </a:pathLst>
          </a:custGeom>
          <a:solidFill>
            <a:srgbClr val="77A1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31747" y="4130040"/>
            <a:ext cx="10915015" cy="6350"/>
          </a:xfrm>
          <a:custGeom>
            <a:avLst/>
            <a:gdLst/>
            <a:ahLst/>
            <a:cxnLst/>
            <a:rect l="l" t="t" r="r" b="b"/>
            <a:pathLst>
              <a:path w="10915015" h="6350">
                <a:moveTo>
                  <a:pt x="10914888" y="0"/>
                </a:moveTo>
                <a:lnTo>
                  <a:pt x="0" y="0"/>
                </a:lnTo>
                <a:lnTo>
                  <a:pt x="0" y="6096"/>
                </a:lnTo>
                <a:lnTo>
                  <a:pt x="10914888" y="6096"/>
                </a:lnTo>
                <a:lnTo>
                  <a:pt x="10914888" y="0"/>
                </a:lnTo>
                <a:close/>
              </a:path>
            </a:pathLst>
          </a:custGeom>
          <a:solidFill>
            <a:srgbClr val="E1839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31747" y="4925567"/>
            <a:ext cx="10915015" cy="6350"/>
          </a:xfrm>
          <a:custGeom>
            <a:avLst/>
            <a:gdLst/>
            <a:ahLst/>
            <a:cxnLst/>
            <a:rect l="l" t="t" r="r" b="b"/>
            <a:pathLst>
              <a:path w="10915015" h="6350">
                <a:moveTo>
                  <a:pt x="10914888" y="0"/>
                </a:moveTo>
                <a:lnTo>
                  <a:pt x="0" y="0"/>
                </a:lnTo>
                <a:lnTo>
                  <a:pt x="0" y="6095"/>
                </a:lnTo>
                <a:lnTo>
                  <a:pt x="10914888" y="6095"/>
                </a:lnTo>
                <a:lnTo>
                  <a:pt x="10914888" y="0"/>
                </a:lnTo>
                <a:close/>
              </a:path>
            </a:pathLst>
          </a:custGeom>
          <a:solidFill>
            <a:srgbClr val="E6C0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31747" y="5722620"/>
            <a:ext cx="10915015" cy="6350"/>
          </a:xfrm>
          <a:custGeom>
            <a:avLst/>
            <a:gdLst/>
            <a:ahLst/>
            <a:cxnLst/>
            <a:rect l="l" t="t" r="r" b="b"/>
            <a:pathLst>
              <a:path w="10915015" h="6350">
                <a:moveTo>
                  <a:pt x="10914888" y="0"/>
                </a:moveTo>
                <a:lnTo>
                  <a:pt x="0" y="0"/>
                </a:lnTo>
                <a:lnTo>
                  <a:pt x="0" y="6095"/>
                </a:lnTo>
                <a:lnTo>
                  <a:pt x="10914888" y="6095"/>
                </a:lnTo>
                <a:lnTo>
                  <a:pt x="10914888" y="0"/>
                </a:lnTo>
                <a:close/>
              </a:path>
            </a:pathLst>
          </a:custGeom>
          <a:solidFill>
            <a:srgbClr val="887A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111402" y="971803"/>
            <a:ext cx="10439400" cy="5505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0185" indent="-198120">
              <a:lnSpc>
                <a:spcPct val="100000"/>
              </a:lnSpc>
              <a:spcBef>
                <a:spcPts val="100"/>
              </a:spcBef>
              <a:buAutoNum type="romanLcPeriod"/>
              <a:tabLst>
                <a:tab pos="210820" algn="l"/>
              </a:tabLst>
            </a:pPr>
            <a:r>
              <a:rPr sz="2400" spc="-80" dirty="0">
                <a:latin typeface="Arial"/>
                <a:cs typeface="Arial"/>
              </a:rPr>
              <a:t>A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114" dirty="0">
                <a:latin typeface="Arial"/>
                <a:cs typeface="Arial"/>
              </a:rPr>
              <a:t>cheque</a:t>
            </a:r>
            <a:r>
              <a:rPr sz="2400" spc="-204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must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be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in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writing</a:t>
            </a:r>
            <a:r>
              <a:rPr sz="2400" spc="-170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and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duly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signed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by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the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80" dirty="0">
                <a:latin typeface="Arial"/>
                <a:cs typeface="Arial"/>
              </a:rPr>
              <a:t>drawer.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"/>
              <a:buAutoNum type="romanLcPeriod"/>
            </a:pPr>
            <a:endParaRPr sz="2900">
              <a:latin typeface="Arial"/>
              <a:cs typeface="Arial"/>
            </a:endParaRPr>
          </a:p>
          <a:p>
            <a:pPr marL="295275" indent="-283210">
              <a:lnSpc>
                <a:spcPct val="100000"/>
              </a:lnSpc>
              <a:buAutoNum type="romanLcPeriod"/>
              <a:tabLst>
                <a:tab pos="295910" algn="l"/>
              </a:tabLst>
            </a:pPr>
            <a:r>
              <a:rPr sz="2400" spc="40" dirty="0">
                <a:latin typeface="Arial"/>
                <a:cs typeface="Arial"/>
              </a:rPr>
              <a:t>It</a:t>
            </a:r>
            <a:r>
              <a:rPr sz="2400" spc="-520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contains </a:t>
            </a:r>
            <a:r>
              <a:rPr sz="2400" spc="-114" dirty="0">
                <a:latin typeface="Arial"/>
                <a:cs typeface="Arial"/>
              </a:rPr>
              <a:t>an </a:t>
            </a:r>
            <a:r>
              <a:rPr sz="2400" spc="-45" dirty="0">
                <a:latin typeface="Arial"/>
                <a:cs typeface="Arial"/>
              </a:rPr>
              <a:t>unconditional </a:t>
            </a:r>
            <a:r>
              <a:rPr sz="2400" spc="-70" dirty="0">
                <a:latin typeface="Arial"/>
                <a:cs typeface="Arial"/>
              </a:rPr>
              <a:t>order.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buFont typeface="Arial"/>
              <a:buAutoNum type="romanLcPeriod"/>
            </a:pPr>
            <a:endParaRPr sz="2950">
              <a:latin typeface="Arial"/>
              <a:cs typeface="Arial"/>
            </a:endParaRPr>
          </a:p>
          <a:p>
            <a:pPr marL="365760" indent="-353695">
              <a:lnSpc>
                <a:spcPct val="100000"/>
              </a:lnSpc>
              <a:buAutoNum type="romanLcPeriod"/>
              <a:tabLst>
                <a:tab pos="366395" algn="l"/>
              </a:tabLst>
            </a:pPr>
            <a:r>
              <a:rPr sz="2400" spc="40" dirty="0">
                <a:latin typeface="Arial"/>
                <a:cs typeface="Arial"/>
              </a:rPr>
              <a:t>It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is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125" dirty="0">
                <a:latin typeface="Arial"/>
                <a:cs typeface="Arial"/>
              </a:rPr>
              <a:t>issued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on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a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specified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banker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only.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buFont typeface="Arial"/>
              <a:buAutoNum type="romanLcPeriod"/>
            </a:pPr>
            <a:endParaRPr sz="3200">
              <a:latin typeface="Arial"/>
              <a:cs typeface="Arial"/>
            </a:endParaRPr>
          </a:p>
          <a:p>
            <a:pPr marL="12700" marR="396875">
              <a:lnSpc>
                <a:spcPts val="2640"/>
              </a:lnSpc>
              <a:buAutoNum type="romanLcPeriod"/>
              <a:tabLst>
                <a:tab pos="330200" algn="l"/>
              </a:tabLst>
            </a:pPr>
            <a:r>
              <a:rPr sz="2400" spc="-114" dirty="0">
                <a:latin typeface="Arial"/>
                <a:cs typeface="Arial"/>
              </a:rPr>
              <a:t>The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amount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specified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is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always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certain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and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must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be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clearly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mentioned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both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in  </a:t>
            </a:r>
            <a:r>
              <a:rPr sz="2400" spc="-60" dirty="0">
                <a:latin typeface="Arial"/>
                <a:cs typeface="Arial"/>
              </a:rPr>
              <a:t>figures </a:t>
            </a:r>
            <a:r>
              <a:rPr sz="2400" spc="-95" dirty="0">
                <a:latin typeface="Arial"/>
                <a:cs typeface="Arial"/>
              </a:rPr>
              <a:t>and</a:t>
            </a:r>
            <a:r>
              <a:rPr sz="2400" spc="-330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words.</a:t>
            </a:r>
            <a:endParaRPr sz="2400">
              <a:latin typeface="Arial"/>
              <a:cs typeface="Arial"/>
            </a:endParaRPr>
          </a:p>
          <a:p>
            <a:pPr marL="259715" indent="-247650">
              <a:lnSpc>
                <a:spcPct val="100000"/>
              </a:lnSpc>
              <a:spcBef>
                <a:spcPts val="700"/>
              </a:spcBef>
              <a:buAutoNum type="romanLcPeriod"/>
              <a:tabLst>
                <a:tab pos="260350" algn="l"/>
              </a:tabLst>
            </a:pPr>
            <a:r>
              <a:rPr sz="2400" spc="-114" dirty="0">
                <a:latin typeface="Arial"/>
                <a:cs typeface="Arial"/>
              </a:rPr>
              <a:t>The </a:t>
            </a:r>
            <a:r>
              <a:rPr sz="2400" spc="-110" dirty="0">
                <a:latin typeface="Arial"/>
                <a:cs typeface="Arial"/>
              </a:rPr>
              <a:t>payee </a:t>
            </a:r>
            <a:r>
              <a:rPr sz="2400" spc="-105" dirty="0">
                <a:latin typeface="Arial"/>
                <a:cs typeface="Arial"/>
              </a:rPr>
              <a:t>is always</a:t>
            </a:r>
            <a:r>
              <a:rPr sz="2400" spc="-420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certain.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buFont typeface="Arial"/>
              <a:buAutoNum type="romanLcPeriod"/>
            </a:pPr>
            <a:endParaRPr sz="2950">
              <a:latin typeface="Arial"/>
              <a:cs typeface="Arial"/>
            </a:endParaRPr>
          </a:p>
          <a:p>
            <a:pPr marL="365760" indent="-353695">
              <a:lnSpc>
                <a:spcPct val="100000"/>
              </a:lnSpc>
              <a:buAutoNum type="romanLcPeriod"/>
              <a:tabLst>
                <a:tab pos="366395" algn="l"/>
              </a:tabLst>
            </a:pPr>
            <a:r>
              <a:rPr sz="2400" spc="45" dirty="0">
                <a:latin typeface="Arial"/>
                <a:cs typeface="Arial"/>
              </a:rPr>
              <a:t>It</a:t>
            </a:r>
            <a:r>
              <a:rPr sz="2400" spc="-200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is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always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payable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on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demand.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"/>
              <a:buAutoNum type="romanLcPeriod"/>
            </a:pPr>
            <a:endParaRPr sz="3150">
              <a:latin typeface="Arial"/>
              <a:cs typeface="Arial"/>
            </a:endParaRPr>
          </a:p>
          <a:p>
            <a:pPr marL="12700" marR="5080">
              <a:lnSpc>
                <a:spcPts val="2640"/>
              </a:lnSpc>
              <a:buAutoNum type="romanLcPeriod"/>
              <a:tabLst>
                <a:tab pos="415290" algn="l"/>
              </a:tabLst>
            </a:pPr>
            <a:r>
              <a:rPr sz="2400" spc="-114" dirty="0">
                <a:latin typeface="Arial"/>
                <a:cs typeface="Arial"/>
              </a:rPr>
              <a:t>The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114" dirty="0">
                <a:latin typeface="Arial"/>
                <a:cs typeface="Arial"/>
              </a:rPr>
              <a:t>cheque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must</a:t>
            </a:r>
            <a:r>
              <a:rPr sz="2400" spc="-200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bear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a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date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60" dirty="0">
                <a:latin typeface="Arial"/>
                <a:cs typeface="Arial"/>
              </a:rPr>
              <a:t>otherwise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90" dirty="0">
                <a:latin typeface="Arial"/>
                <a:cs typeface="Arial"/>
              </a:rPr>
              <a:t>it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is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invalid</a:t>
            </a:r>
            <a:r>
              <a:rPr sz="2400" spc="-165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and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shall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10" dirty="0">
                <a:latin typeface="Arial"/>
                <a:cs typeface="Arial"/>
              </a:rPr>
              <a:t>not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be</a:t>
            </a:r>
            <a:r>
              <a:rPr sz="2400" spc="-160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honoured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by  </a:t>
            </a:r>
            <a:r>
              <a:rPr sz="2400" spc="-20" dirty="0">
                <a:latin typeface="Arial"/>
                <a:cs typeface="Arial"/>
              </a:rPr>
              <a:t>the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80" dirty="0">
                <a:latin typeface="Arial"/>
                <a:cs typeface="Arial"/>
              </a:rPr>
              <a:t>bank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18609" y="546303"/>
            <a:ext cx="39566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u="sng" spc="-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</a:t>
            </a:r>
            <a:r>
              <a:rPr u="sng" spc="-12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u="sng" spc="-86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Cheque</a:t>
            </a:r>
          </a:p>
        </p:txBody>
      </p:sp>
      <p:sp>
        <p:nvSpPr>
          <p:cNvPr id="3" name="object 3"/>
          <p:cNvSpPr/>
          <p:nvPr/>
        </p:nvSpPr>
        <p:spPr>
          <a:xfrm>
            <a:off x="1006602" y="2306573"/>
            <a:ext cx="10937748" cy="32171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778889" y="3259328"/>
            <a:ext cx="1667510" cy="119253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71755" marR="5080" indent="-59690">
              <a:lnSpc>
                <a:spcPts val="4390"/>
              </a:lnSpc>
              <a:spcBef>
                <a:spcPts val="580"/>
              </a:spcBef>
            </a:pPr>
            <a:r>
              <a:rPr sz="4000" spc="-204" dirty="0">
                <a:latin typeface="Arial"/>
                <a:cs typeface="Arial"/>
              </a:rPr>
              <a:t>a)</a:t>
            </a:r>
            <a:r>
              <a:rPr sz="4000" spc="-545" dirty="0">
                <a:latin typeface="Arial"/>
                <a:cs typeface="Arial"/>
              </a:rPr>
              <a:t> </a:t>
            </a:r>
            <a:r>
              <a:rPr sz="4000" spc="-170" dirty="0">
                <a:latin typeface="Arial"/>
                <a:cs typeface="Arial"/>
              </a:rPr>
              <a:t>Open  </a:t>
            </a:r>
            <a:r>
              <a:rPr sz="4000" spc="-190" dirty="0">
                <a:latin typeface="Arial"/>
                <a:cs typeface="Arial"/>
              </a:rPr>
              <a:t>cheque</a:t>
            </a:r>
            <a:endParaRPr sz="4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37430" y="2980181"/>
            <a:ext cx="1702435" cy="175069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 marR="5080" indent="-635" algn="ctr">
              <a:lnSpc>
                <a:spcPct val="91500"/>
              </a:lnSpc>
              <a:spcBef>
                <a:spcPts val="500"/>
              </a:spcBef>
            </a:pPr>
            <a:r>
              <a:rPr sz="4000" spc="-150" dirty="0">
                <a:latin typeface="Arial"/>
                <a:cs typeface="Arial"/>
              </a:rPr>
              <a:t>b)   </a:t>
            </a:r>
            <a:r>
              <a:rPr sz="4000" spc="-285" dirty="0">
                <a:latin typeface="Arial"/>
                <a:cs typeface="Arial"/>
              </a:rPr>
              <a:t>Cros</a:t>
            </a:r>
            <a:r>
              <a:rPr sz="4000" spc="-260" dirty="0">
                <a:latin typeface="Arial"/>
                <a:cs typeface="Arial"/>
              </a:rPr>
              <a:t>s</a:t>
            </a:r>
            <a:r>
              <a:rPr sz="4000" spc="-120" dirty="0">
                <a:latin typeface="Arial"/>
                <a:cs typeface="Arial"/>
              </a:rPr>
              <a:t>ed  </a:t>
            </a:r>
            <a:r>
              <a:rPr sz="4000" spc="-190" dirty="0">
                <a:latin typeface="Arial"/>
                <a:cs typeface="Arial"/>
              </a:rPr>
              <a:t>cheque</a:t>
            </a:r>
            <a:endParaRPr sz="4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12026" y="3259328"/>
            <a:ext cx="1898014" cy="119253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86055" marR="5080" indent="-173990">
              <a:lnSpc>
                <a:spcPts val="4390"/>
              </a:lnSpc>
              <a:spcBef>
                <a:spcPts val="580"/>
              </a:spcBef>
            </a:pPr>
            <a:r>
              <a:rPr sz="4000" spc="-195" dirty="0">
                <a:latin typeface="Arial"/>
                <a:cs typeface="Arial"/>
              </a:rPr>
              <a:t>c)</a:t>
            </a:r>
            <a:r>
              <a:rPr sz="4000" spc="-409" dirty="0">
                <a:latin typeface="Arial"/>
                <a:cs typeface="Arial"/>
              </a:rPr>
              <a:t> </a:t>
            </a:r>
            <a:r>
              <a:rPr sz="4000" spc="-170" dirty="0">
                <a:latin typeface="Arial"/>
                <a:cs typeface="Arial"/>
              </a:rPr>
              <a:t>Bearer  </a:t>
            </a:r>
            <a:r>
              <a:rPr sz="4000" spc="-190" dirty="0">
                <a:latin typeface="Arial"/>
                <a:cs typeface="Arial"/>
              </a:rPr>
              <a:t>cheque</a:t>
            </a:r>
            <a:endParaRPr sz="4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451340" y="3259328"/>
            <a:ext cx="1764664" cy="119253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0650" marR="5080" indent="-108585">
              <a:lnSpc>
                <a:spcPts val="4390"/>
              </a:lnSpc>
              <a:spcBef>
                <a:spcPts val="580"/>
              </a:spcBef>
            </a:pPr>
            <a:r>
              <a:rPr sz="4000" spc="-110" dirty="0">
                <a:latin typeface="Arial"/>
                <a:cs typeface="Arial"/>
              </a:rPr>
              <a:t>d)</a:t>
            </a:r>
            <a:r>
              <a:rPr sz="4000" spc="-565" dirty="0">
                <a:latin typeface="Arial"/>
                <a:cs typeface="Arial"/>
              </a:rPr>
              <a:t> </a:t>
            </a:r>
            <a:r>
              <a:rPr sz="4000" spc="-105" dirty="0">
                <a:latin typeface="Arial"/>
                <a:cs typeface="Arial"/>
              </a:rPr>
              <a:t>Order  </a:t>
            </a:r>
            <a:r>
              <a:rPr sz="4000" spc="-190" dirty="0">
                <a:latin typeface="Arial"/>
                <a:cs typeface="Arial"/>
              </a:rPr>
              <a:t>cheque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18609" y="251282"/>
            <a:ext cx="39566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u="sng" spc="-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</a:t>
            </a:r>
            <a:r>
              <a:rPr u="sng" spc="-12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u="sng" spc="-86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Cheque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20138" y="1422908"/>
            <a:ext cx="9872980" cy="496125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396240" marR="5080" indent="-384175">
              <a:lnSpc>
                <a:spcPts val="2700"/>
              </a:lnSpc>
              <a:spcBef>
                <a:spcPts val="340"/>
              </a:spcBef>
              <a:buFont typeface="Arial"/>
              <a:buChar char="■"/>
              <a:tabLst>
                <a:tab pos="396240" algn="l"/>
                <a:tab pos="396875" algn="l"/>
              </a:tabLst>
            </a:pPr>
            <a:r>
              <a:rPr sz="2400" b="1" spc="-60" dirty="0">
                <a:solidFill>
                  <a:srgbClr val="181B0D"/>
                </a:solidFill>
                <a:latin typeface="Trebuchet MS"/>
                <a:cs typeface="Trebuchet MS"/>
              </a:rPr>
              <a:t>Open</a:t>
            </a:r>
            <a:r>
              <a:rPr sz="2400" b="1" spc="-229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b="1" spc="-130" dirty="0">
                <a:solidFill>
                  <a:srgbClr val="181B0D"/>
                </a:solidFill>
                <a:latin typeface="Trebuchet MS"/>
                <a:cs typeface="Trebuchet MS"/>
              </a:rPr>
              <a:t>cheque:</a:t>
            </a:r>
            <a:r>
              <a:rPr sz="2400" b="1" spc="-24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cheque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called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‘Open’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when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90" dirty="0">
                <a:solidFill>
                  <a:srgbClr val="181B0D"/>
                </a:solidFill>
                <a:latin typeface="Arial"/>
                <a:cs typeface="Arial"/>
              </a:rPr>
              <a:t>it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possible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181B0D"/>
                </a:solidFill>
                <a:latin typeface="Arial"/>
                <a:cs typeface="Arial"/>
              </a:rPr>
              <a:t>get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55" dirty="0">
                <a:solidFill>
                  <a:srgbClr val="181B0D"/>
                </a:solidFill>
                <a:latin typeface="Arial"/>
                <a:cs typeface="Arial"/>
              </a:rPr>
              <a:t>cash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over  </a:t>
            </a:r>
            <a:r>
              <a:rPr sz="2400" spc="-15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counter</a:t>
            </a:r>
            <a:r>
              <a:rPr sz="2400" spc="-21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81B0D"/>
                </a:solidFill>
                <a:latin typeface="Arial"/>
                <a:cs typeface="Arial"/>
              </a:rPr>
              <a:t>at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bank.</a:t>
            </a:r>
            <a:r>
              <a:rPr sz="2400" spc="-35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holder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20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an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5" dirty="0">
                <a:solidFill>
                  <a:srgbClr val="181B0D"/>
                </a:solidFill>
                <a:latin typeface="Arial"/>
                <a:cs typeface="Arial"/>
              </a:rPr>
              <a:t>open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cheque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30" dirty="0">
                <a:solidFill>
                  <a:srgbClr val="181B0D"/>
                </a:solidFill>
                <a:latin typeface="Arial"/>
                <a:cs typeface="Arial"/>
              </a:rPr>
              <a:t>can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do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181B0D"/>
                </a:solidFill>
                <a:latin typeface="Arial"/>
                <a:cs typeface="Arial"/>
              </a:rPr>
              <a:t>following:</a:t>
            </a:r>
            <a:endParaRPr sz="2400">
              <a:latin typeface="Arial"/>
              <a:cs typeface="Arial"/>
            </a:endParaRPr>
          </a:p>
          <a:p>
            <a:pPr marL="854075" lvl="1" indent="-384810">
              <a:lnSpc>
                <a:spcPct val="100000"/>
              </a:lnSpc>
              <a:spcBef>
                <a:spcPts val="465"/>
              </a:spcBef>
              <a:buChar char="–"/>
              <a:tabLst>
                <a:tab pos="854075" algn="l"/>
                <a:tab pos="854710" algn="l"/>
              </a:tabLst>
            </a:pPr>
            <a:r>
              <a:rPr sz="2400" spc="-145" dirty="0">
                <a:solidFill>
                  <a:srgbClr val="181B0D"/>
                </a:solidFill>
                <a:latin typeface="Arial"/>
                <a:cs typeface="Arial"/>
              </a:rPr>
              <a:t>Receive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its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payment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over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counter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81B0D"/>
                </a:solidFill>
                <a:latin typeface="Arial"/>
                <a:cs typeface="Arial"/>
              </a:rPr>
              <a:t>at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bank,</a:t>
            </a:r>
            <a:endParaRPr sz="2400">
              <a:latin typeface="Arial"/>
              <a:cs typeface="Arial"/>
            </a:endParaRPr>
          </a:p>
          <a:p>
            <a:pPr marL="854075" lvl="1" indent="-384810">
              <a:lnSpc>
                <a:spcPct val="100000"/>
              </a:lnSpc>
              <a:spcBef>
                <a:spcPts val="530"/>
              </a:spcBef>
              <a:buChar char="–"/>
              <a:tabLst>
                <a:tab pos="854075" algn="l"/>
                <a:tab pos="854710" algn="l"/>
              </a:tabLst>
            </a:pP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Deposit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cheque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his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own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account</a:t>
            </a:r>
            <a:endParaRPr sz="2400">
              <a:latin typeface="Arial"/>
              <a:cs typeface="Arial"/>
            </a:endParaRPr>
          </a:p>
          <a:p>
            <a:pPr marL="854075" lvl="1" indent="-384810">
              <a:lnSpc>
                <a:spcPct val="100000"/>
              </a:lnSpc>
              <a:spcBef>
                <a:spcPts val="530"/>
              </a:spcBef>
              <a:buChar char="–"/>
              <a:tabLst>
                <a:tab pos="854075" algn="l"/>
                <a:tab pos="854710" algn="l"/>
              </a:tabLst>
            </a:pPr>
            <a:r>
              <a:rPr sz="2400" spc="-220" dirty="0">
                <a:solidFill>
                  <a:srgbClr val="181B0D"/>
                </a:solidFill>
                <a:latin typeface="Arial"/>
                <a:cs typeface="Arial"/>
              </a:rPr>
              <a:t>Pass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90" dirty="0">
                <a:solidFill>
                  <a:srgbClr val="181B0D"/>
                </a:solidFill>
                <a:latin typeface="Arial"/>
                <a:cs typeface="Arial"/>
              </a:rPr>
              <a:t>it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some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one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25" dirty="0">
                <a:solidFill>
                  <a:srgbClr val="181B0D"/>
                </a:solidFill>
                <a:latin typeface="Arial"/>
                <a:cs typeface="Arial"/>
              </a:rPr>
              <a:t>else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by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signing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on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back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cheque.</a:t>
            </a:r>
            <a:endParaRPr sz="24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Clr>
                <a:srgbClr val="181B0D"/>
              </a:buClr>
              <a:buFont typeface="Arial"/>
              <a:buChar char="–"/>
            </a:pPr>
            <a:endParaRPr sz="3600">
              <a:latin typeface="Arial"/>
              <a:cs typeface="Arial"/>
            </a:endParaRPr>
          </a:p>
          <a:p>
            <a:pPr marL="396240" marR="980440" indent="-384175">
              <a:lnSpc>
                <a:spcPts val="2710"/>
              </a:lnSpc>
              <a:buFont typeface="Arial"/>
              <a:buChar char="■"/>
              <a:tabLst>
                <a:tab pos="396240" algn="l"/>
                <a:tab pos="396875" algn="l"/>
              </a:tabLst>
            </a:pPr>
            <a:r>
              <a:rPr sz="2400" b="1" spc="-75" dirty="0">
                <a:solidFill>
                  <a:srgbClr val="181B0D"/>
                </a:solidFill>
                <a:latin typeface="Trebuchet MS"/>
                <a:cs typeface="Trebuchet MS"/>
              </a:rPr>
              <a:t>Crossed </a:t>
            </a:r>
            <a:r>
              <a:rPr sz="2400" b="1" spc="-130" dirty="0">
                <a:solidFill>
                  <a:srgbClr val="181B0D"/>
                </a:solidFill>
                <a:latin typeface="Trebuchet MS"/>
                <a:cs typeface="Trebuchet MS"/>
              </a:rPr>
              <a:t>cheque: </a:t>
            </a:r>
            <a:r>
              <a:rPr sz="2400" spc="-130" dirty="0">
                <a:solidFill>
                  <a:srgbClr val="181B0D"/>
                </a:solidFill>
                <a:latin typeface="Arial"/>
                <a:cs typeface="Arial"/>
              </a:rPr>
              <a:t>Since </a:t>
            </a:r>
            <a:r>
              <a:rPr sz="2400" spc="-85" dirty="0">
                <a:solidFill>
                  <a:srgbClr val="181B0D"/>
                </a:solidFill>
                <a:latin typeface="Arial"/>
                <a:cs typeface="Arial"/>
              </a:rPr>
              <a:t>open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cheque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subject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risk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 </a:t>
            </a:r>
            <a:r>
              <a:rPr sz="2400" spc="25" dirty="0">
                <a:solidFill>
                  <a:srgbClr val="181B0D"/>
                </a:solidFill>
                <a:latin typeface="Arial"/>
                <a:cs typeface="Arial"/>
              </a:rPr>
              <a:t>theft, </a:t>
            </a:r>
            <a:r>
              <a:rPr sz="2400" spc="90" dirty="0">
                <a:solidFill>
                  <a:srgbClr val="181B0D"/>
                </a:solidFill>
                <a:latin typeface="Arial"/>
                <a:cs typeface="Arial"/>
              </a:rPr>
              <a:t>it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 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dangerous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35" dirty="0">
                <a:solidFill>
                  <a:srgbClr val="181B0D"/>
                </a:solidFill>
                <a:latin typeface="Arial"/>
                <a:cs typeface="Arial"/>
              </a:rPr>
              <a:t>issue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35" dirty="0">
                <a:solidFill>
                  <a:srgbClr val="181B0D"/>
                </a:solidFill>
                <a:latin typeface="Arial"/>
                <a:cs typeface="Arial"/>
              </a:rPr>
              <a:t>such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cheques.</a:t>
            </a:r>
            <a:r>
              <a:rPr sz="2400" spc="-3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This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risk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30" dirty="0">
                <a:solidFill>
                  <a:srgbClr val="181B0D"/>
                </a:solidFill>
                <a:latin typeface="Arial"/>
                <a:cs typeface="Arial"/>
              </a:rPr>
              <a:t>can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be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avoided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by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issuing</a:t>
            </a:r>
            <a:endParaRPr sz="2400">
              <a:latin typeface="Arial"/>
              <a:cs typeface="Arial"/>
            </a:endParaRPr>
          </a:p>
          <a:p>
            <a:pPr marL="396240">
              <a:lnSpc>
                <a:spcPts val="2555"/>
              </a:lnSpc>
            </a:pP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another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types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20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cheque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called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30" dirty="0">
                <a:solidFill>
                  <a:srgbClr val="181B0D"/>
                </a:solidFill>
                <a:latin typeface="Arial"/>
                <a:cs typeface="Arial"/>
              </a:rPr>
              <a:t>‘Crossed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cheque’.</a:t>
            </a:r>
            <a:r>
              <a:rPr sz="2400" spc="-3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payment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20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35" dirty="0">
                <a:solidFill>
                  <a:srgbClr val="181B0D"/>
                </a:solidFill>
                <a:latin typeface="Arial"/>
                <a:cs typeface="Arial"/>
              </a:rPr>
              <a:t>such</a:t>
            </a:r>
            <a:endParaRPr sz="2400">
              <a:latin typeface="Arial"/>
              <a:cs typeface="Arial"/>
            </a:endParaRPr>
          </a:p>
          <a:p>
            <a:pPr marL="396240" marR="321310">
              <a:lnSpc>
                <a:spcPct val="93900"/>
              </a:lnSpc>
              <a:spcBef>
                <a:spcPts val="95"/>
              </a:spcBef>
            </a:pP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cheque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0" dirty="0">
                <a:solidFill>
                  <a:srgbClr val="181B0D"/>
                </a:solidFill>
                <a:latin typeface="Arial"/>
                <a:cs typeface="Arial"/>
              </a:rPr>
              <a:t>not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made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over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counter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81B0D"/>
                </a:solidFill>
                <a:latin typeface="Arial"/>
                <a:cs typeface="Arial"/>
              </a:rPr>
              <a:t>at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bank.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40" dirty="0">
                <a:solidFill>
                  <a:srgbClr val="181B0D"/>
                </a:solidFill>
                <a:latin typeface="Arial"/>
                <a:cs typeface="Arial"/>
              </a:rPr>
              <a:t>It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0" dirty="0">
                <a:solidFill>
                  <a:srgbClr val="181B0D"/>
                </a:solidFill>
                <a:latin typeface="Arial"/>
                <a:cs typeface="Arial"/>
              </a:rPr>
              <a:t>only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181B0D"/>
                </a:solidFill>
                <a:latin typeface="Arial"/>
                <a:cs typeface="Arial"/>
              </a:rPr>
              <a:t>credited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 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bank account </a:t>
            </a:r>
            <a:r>
              <a:rPr sz="2400" spc="20" dirty="0">
                <a:solidFill>
                  <a:srgbClr val="181B0D"/>
                </a:solidFill>
                <a:latin typeface="Arial"/>
                <a:cs typeface="Arial"/>
              </a:rPr>
              <a:t>of </a:t>
            </a:r>
            <a:r>
              <a:rPr sz="2400" spc="-15" dirty="0">
                <a:solidFill>
                  <a:srgbClr val="181B0D"/>
                </a:solidFill>
                <a:latin typeface="Arial"/>
                <a:cs typeface="Arial"/>
              </a:rPr>
              <a:t>the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payee.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A </a:t>
            </a: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cheque </a:t>
            </a:r>
            <a:r>
              <a:rPr sz="2400" spc="-130" dirty="0">
                <a:solidFill>
                  <a:srgbClr val="181B0D"/>
                </a:solidFill>
                <a:latin typeface="Arial"/>
                <a:cs typeface="Arial"/>
              </a:rPr>
              <a:t>can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be </a:t>
            </a:r>
            <a:r>
              <a:rPr sz="2400" spc="-125" dirty="0">
                <a:solidFill>
                  <a:srgbClr val="181B0D"/>
                </a:solidFill>
                <a:latin typeface="Arial"/>
                <a:cs typeface="Arial"/>
              </a:rPr>
              <a:t>crossed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by drawing </a:t>
            </a:r>
            <a:r>
              <a:rPr sz="2400" spc="20" dirty="0">
                <a:solidFill>
                  <a:srgbClr val="181B0D"/>
                </a:solidFill>
                <a:latin typeface="Arial"/>
                <a:cs typeface="Arial"/>
              </a:rPr>
              <a:t>two 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transverse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parallel </a:t>
            </a:r>
            <a:r>
              <a:rPr sz="2400" spc="-85" dirty="0">
                <a:solidFill>
                  <a:srgbClr val="181B0D"/>
                </a:solidFill>
                <a:latin typeface="Arial"/>
                <a:cs typeface="Arial"/>
              </a:rPr>
              <a:t>lines </a:t>
            </a:r>
            <a:r>
              <a:rPr sz="2400" spc="-140" dirty="0">
                <a:solidFill>
                  <a:srgbClr val="181B0D"/>
                </a:solidFill>
                <a:latin typeface="Arial"/>
                <a:cs typeface="Arial"/>
              </a:rPr>
              <a:t>across </a:t>
            </a:r>
            <a:r>
              <a:rPr sz="2400" spc="-15" dirty="0">
                <a:solidFill>
                  <a:srgbClr val="181B0D"/>
                </a:solidFill>
                <a:latin typeface="Arial"/>
                <a:cs typeface="Arial"/>
              </a:rPr>
              <a:t>the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cheque, </a:t>
            </a:r>
            <a:r>
              <a:rPr sz="2400" spc="20" dirty="0">
                <a:solidFill>
                  <a:srgbClr val="181B0D"/>
                </a:solidFill>
                <a:latin typeface="Arial"/>
                <a:cs typeface="Arial"/>
              </a:rPr>
              <a:t>with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or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without </a:t>
            </a:r>
            <a:r>
              <a:rPr sz="2400" spc="-15" dirty="0">
                <a:solidFill>
                  <a:srgbClr val="181B0D"/>
                </a:solidFill>
                <a:latin typeface="Arial"/>
                <a:cs typeface="Arial"/>
              </a:rPr>
              <a:t>the </a:t>
            </a:r>
            <a:r>
              <a:rPr sz="2400" spc="5" dirty="0">
                <a:solidFill>
                  <a:srgbClr val="181B0D"/>
                </a:solidFill>
                <a:latin typeface="Arial"/>
                <a:cs typeface="Arial"/>
              </a:rPr>
              <a:t>writing 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‘Account</a:t>
            </a:r>
            <a:r>
              <a:rPr sz="2400" spc="-22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payee’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or</a:t>
            </a:r>
            <a:r>
              <a:rPr sz="2400" spc="-21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181B0D"/>
                </a:solidFill>
                <a:latin typeface="Arial"/>
                <a:cs typeface="Arial"/>
              </a:rPr>
              <a:t>‘Not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Negotiable’.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3252" y="537972"/>
            <a:ext cx="11152632" cy="57820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39870" y="310641"/>
            <a:ext cx="395541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sng" spc="-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</a:t>
            </a:r>
            <a:r>
              <a:rPr u="sng" spc="-13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u="sng" spc="-85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Cheque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69338" y="2032761"/>
            <a:ext cx="8879205" cy="366395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396240" marR="805180" indent="-384175">
              <a:lnSpc>
                <a:spcPts val="2700"/>
              </a:lnSpc>
              <a:spcBef>
                <a:spcPts val="340"/>
              </a:spcBef>
              <a:buFont typeface="Arial"/>
              <a:buChar char="■"/>
              <a:tabLst>
                <a:tab pos="396240" algn="l"/>
                <a:tab pos="396875" algn="l"/>
              </a:tabLst>
            </a:pPr>
            <a:r>
              <a:rPr sz="2400" b="1" spc="-110" dirty="0">
                <a:solidFill>
                  <a:srgbClr val="181B0D"/>
                </a:solidFill>
                <a:latin typeface="Trebuchet MS"/>
                <a:cs typeface="Trebuchet MS"/>
              </a:rPr>
              <a:t>Bearer</a:t>
            </a:r>
            <a:r>
              <a:rPr sz="2400" b="1" spc="-24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b="1" spc="-110" dirty="0">
                <a:solidFill>
                  <a:srgbClr val="181B0D"/>
                </a:solidFill>
                <a:latin typeface="Trebuchet MS"/>
                <a:cs typeface="Trebuchet MS"/>
              </a:rPr>
              <a:t>cheque</a:t>
            </a: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:</a:t>
            </a:r>
            <a:r>
              <a:rPr sz="2400" spc="-32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cheque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which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payable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any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person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who 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presents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90" dirty="0">
                <a:solidFill>
                  <a:srgbClr val="181B0D"/>
                </a:solidFill>
                <a:latin typeface="Arial"/>
                <a:cs typeface="Arial"/>
              </a:rPr>
              <a:t>it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for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payment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81B0D"/>
                </a:solidFill>
                <a:latin typeface="Arial"/>
                <a:cs typeface="Arial"/>
              </a:rPr>
              <a:t>at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bank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counter</a:t>
            </a:r>
            <a:r>
              <a:rPr sz="2400" spc="-21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called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‘Bearer</a:t>
            </a:r>
            <a:endParaRPr sz="2400">
              <a:latin typeface="Arial"/>
              <a:cs typeface="Arial"/>
            </a:endParaRPr>
          </a:p>
          <a:p>
            <a:pPr marL="396240" marR="284480">
              <a:lnSpc>
                <a:spcPts val="2700"/>
              </a:lnSpc>
              <a:spcBef>
                <a:spcPts val="15"/>
              </a:spcBef>
            </a:pP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cheque’.</a:t>
            </a:r>
            <a:r>
              <a:rPr sz="2400" spc="-3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bearer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cheque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30" dirty="0">
                <a:solidFill>
                  <a:srgbClr val="181B0D"/>
                </a:solidFill>
                <a:latin typeface="Arial"/>
                <a:cs typeface="Arial"/>
              </a:rPr>
              <a:t>can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be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transferred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by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mere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delivery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and 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requires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no</a:t>
            </a:r>
            <a:r>
              <a:rPr sz="2400" spc="-32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endorsement.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350">
              <a:latin typeface="Arial"/>
              <a:cs typeface="Arial"/>
            </a:endParaRPr>
          </a:p>
          <a:p>
            <a:pPr marL="396240" indent="-384175">
              <a:lnSpc>
                <a:spcPts val="2795"/>
              </a:lnSpc>
              <a:buFont typeface="Arial"/>
              <a:buChar char="■"/>
              <a:tabLst>
                <a:tab pos="396240" algn="l"/>
                <a:tab pos="396875" algn="l"/>
              </a:tabLst>
            </a:pPr>
            <a:r>
              <a:rPr sz="2400" b="1" spc="-105" dirty="0">
                <a:solidFill>
                  <a:srgbClr val="181B0D"/>
                </a:solidFill>
                <a:latin typeface="Trebuchet MS"/>
                <a:cs typeface="Trebuchet MS"/>
              </a:rPr>
              <a:t>Order</a:t>
            </a:r>
            <a:r>
              <a:rPr sz="2400" b="1" spc="-24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b="1" spc="-110" dirty="0">
                <a:solidFill>
                  <a:srgbClr val="181B0D"/>
                </a:solidFill>
                <a:latin typeface="Trebuchet MS"/>
                <a:cs typeface="Trebuchet MS"/>
              </a:rPr>
              <a:t>cheque</a:t>
            </a: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:</a:t>
            </a:r>
            <a:r>
              <a:rPr sz="2400" spc="-30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An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order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cheque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one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which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payable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endParaRPr sz="2400">
              <a:latin typeface="Arial"/>
              <a:cs typeface="Arial"/>
            </a:endParaRPr>
          </a:p>
          <a:p>
            <a:pPr marL="396240" marR="5080">
              <a:lnSpc>
                <a:spcPct val="94000"/>
              </a:lnSpc>
              <a:spcBef>
                <a:spcPts val="90"/>
              </a:spcBef>
            </a:pPr>
            <a:r>
              <a:rPr sz="2400" spc="-40" dirty="0">
                <a:solidFill>
                  <a:srgbClr val="181B0D"/>
                </a:solidFill>
                <a:latin typeface="Arial"/>
                <a:cs typeface="Arial"/>
              </a:rPr>
              <a:t>particular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5" dirty="0">
                <a:solidFill>
                  <a:srgbClr val="181B0D"/>
                </a:solidFill>
                <a:latin typeface="Arial"/>
                <a:cs typeface="Arial"/>
              </a:rPr>
              <a:t>person.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35" dirty="0">
                <a:solidFill>
                  <a:srgbClr val="181B0D"/>
                </a:solidFill>
                <a:latin typeface="Arial"/>
                <a:cs typeface="Arial"/>
              </a:rPr>
              <a:t>such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cheque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181B0D"/>
                </a:solidFill>
                <a:latin typeface="Arial"/>
                <a:cs typeface="Arial"/>
              </a:rPr>
              <a:t>word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‘bearer’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may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be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cut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181B0D"/>
                </a:solidFill>
                <a:latin typeface="Arial"/>
                <a:cs typeface="Arial"/>
              </a:rPr>
              <a:t>out 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or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cancelled and </a:t>
            </a:r>
            <a:r>
              <a:rPr sz="2400" spc="-15" dirty="0">
                <a:solidFill>
                  <a:srgbClr val="181B0D"/>
                </a:solidFill>
                <a:latin typeface="Arial"/>
                <a:cs typeface="Arial"/>
              </a:rPr>
              <a:t>the </a:t>
            </a:r>
            <a:r>
              <a:rPr sz="2400" spc="-35" dirty="0">
                <a:solidFill>
                  <a:srgbClr val="181B0D"/>
                </a:solidFill>
                <a:latin typeface="Arial"/>
                <a:cs typeface="Arial"/>
              </a:rPr>
              <a:t>word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‘order’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may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be </a:t>
            </a:r>
            <a:r>
              <a:rPr sz="2400" spc="10" dirty="0">
                <a:solidFill>
                  <a:srgbClr val="181B0D"/>
                </a:solidFill>
                <a:latin typeface="Arial"/>
                <a:cs typeface="Arial"/>
              </a:rPr>
              <a:t>written.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The </a:t>
            </a: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payee </a:t>
            </a:r>
            <a:r>
              <a:rPr sz="2400" spc="-125" dirty="0">
                <a:solidFill>
                  <a:srgbClr val="181B0D"/>
                </a:solidFill>
                <a:latin typeface="Arial"/>
                <a:cs typeface="Arial"/>
              </a:rPr>
              <a:t>can  </a:t>
            </a:r>
            <a:r>
              <a:rPr sz="2400" spc="-45" dirty="0">
                <a:solidFill>
                  <a:srgbClr val="181B0D"/>
                </a:solidFill>
                <a:latin typeface="Arial"/>
                <a:cs typeface="Arial"/>
              </a:rPr>
              <a:t>transfer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an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order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cheque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someone </a:t>
            </a:r>
            <a:r>
              <a:rPr sz="2400" spc="-125" dirty="0">
                <a:solidFill>
                  <a:srgbClr val="181B0D"/>
                </a:solidFill>
                <a:latin typeface="Arial"/>
                <a:cs typeface="Arial"/>
              </a:rPr>
              <a:t>else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by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signing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his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or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her 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name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on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back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45" dirty="0">
                <a:solidFill>
                  <a:srgbClr val="181B0D"/>
                </a:solidFill>
                <a:latin typeface="Arial"/>
                <a:cs typeface="Arial"/>
              </a:rPr>
              <a:t>it.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12155" y="432003"/>
            <a:ext cx="171958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u="sng" spc="-11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Hundis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367027" y="2054351"/>
            <a:ext cx="10255885" cy="3625215"/>
            <a:chOff x="1367027" y="2054351"/>
            <a:chExt cx="10255885" cy="3625215"/>
          </a:xfrm>
        </p:grpSpPr>
        <p:sp>
          <p:nvSpPr>
            <p:cNvPr id="4" name="object 4"/>
            <p:cNvSpPr/>
            <p:nvPr/>
          </p:nvSpPr>
          <p:spPr>
            <a:xfrm>
              <a:off x="1367027" y="2054351"/>
              <a:ext cx="10255758" cy="82372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367027" y="2884931"/>
              <a:ext cx="10255758" cy="82524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367027" y="3717035"/>
              <a:ext cx="10255758" cy="1130045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367027" y="4853939"/>
              <a:ext cx="10255758" cy="825258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490599" y="2236089"/>
            <a:ext cx="9980295" cy="33610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80" dirty="0">
                <a:latin typeface="Arial"/>
                <a:cs typeface="Arial"/>
              </a:rPr>
              <a:t>A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Hundi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is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a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negotiable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30" dirty="0">
                <a:latin typeface="Arial"/>
                <a:cs typeface="Arial"/>
              </a:rPr>
              <a:t>instrument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by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120" dirty="0">
                <a:latin typeface="Arial"/>
                <a:cs typeface="Arial"/>
              </a:rPr>
              <a:t>usage.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250">
              <a:latin typeface="Arial"/>
              <a:cs typeface="Arial"/>
            </a:endParaRPr>
          </a:p>
          <a:p>
            <a:pPr marL="12700" marR="953135">
              <a:lnSpc>
                <a:spcPts val="2640"/>
              </a:lnSpc>
            </a:pPr>
            <a:r>
              <a:rPr sz="2400" spc="40" dirty="0">
                <a:latin typeface="Arial"/>
                <a:cs typeface="Arial"/>
              </a:rPr>
              <a:t>It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is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often</a:t>
            </a:r>
            <a:r>
              <a:rPr sz="2400" spc="-204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in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the</a:t>
            </a:r>
            <a:r>
              <a:rPr sz="2400" spc="-170" dirty="0">
                <a:latin typeface="Arial"/>
                <a:cs typeface="Arial"/>
              </a:rPr>
              <a:t> </a:t>
            </a:r>
            <a:r>
              <a:rPr sz="2400" spc="10" dirty="0">
                <a:latin typeface="Arial"/>
                <a:cs typeface="Arial"/>
              </a:rPr>
              <a:t>form</a:t>
            </a:r>
            <a:r>
              <a:rPr sz="2400" spc="-200" dirty="0">
                <a:latin typeface="Arial"/>
                <a:cs typeface="Arial"/>
              </a:rPr>
              <a:t> </a:t>
            </a:r>
            <a:r>
              <a:rPr sz="2400" spc="15" dirty="0">
                <a:latin typeface="Arial"/>
                <a:cs typeface="Arial"/>
              </a:rPr>
              <a:t>of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a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bill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15" dirty="0">
                <a:latin typeface="Arial"/>
                <a:cs typeface="Arial"/>
              </a:rPr>
              <a:t>of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114" dirty="0">
                <a:latin typeface="Arial"/>
                <a:cs typeface="Arial"/>
              </a:rPr>
              <a:t>exchange</a:t>
            </a:r>
            <a:r>
              <a:rPr sz="2400" spc="-200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drawn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in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any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local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language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in  </a:t>
            </a:r>
            <a:r>
              <a:rPr sz="2400" spc="-114" dirty="0">
                <a:latin typeface="Arial"/>
                <a:cs typeface="Arial"/>
              </a:rPr>
              <a:t>accordance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20" dirty="0">
                <a:latin typeface="Arial"/>
                <a:cs typeface="Arial"/>
              </a:rPr>
              <a:t>with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the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custom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15" dirty="0">
                <a:latin typeface="Arial"/>
                <a:cs typeface="Arial"/>
              </a:rPr>
              <a:t>of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the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place.</a:t>
            </a:r>
            <a:endParaRPr sz="2400">
              <a:latin typeface="Arial"/>
              <a:cs typeface="Arial"/>
            </a:endParaRPr>
          </a:p>
          <a:p>
            <a:pPr marL="27305" marR="5080">
              <a:lnSpc>
                <a:spcPct val="91500"/>
              </a:lnSpc>
              <a:spcBef>
                <a:spcPts val="1115"/>
              </a:spcBef>
            </a:pPr>
            <a:r>
              <a:rPr sz="2400" spc="-125" dirty="0">
                <a:latin typeface="Arial"/>
                <a:cs typeface="Arial"/>
              </a:rPr>
              <a:t>Some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times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90" dirty="0">
                <a:latin typeface="Arial"/>
                <a:cs typeface="Arial"/>
              </a:rPr>
              <a:t>it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130" dirty="0">
                <a:latin typeface="Arial"/>
                <a:cs typeface="Arial"/>
              </a:rPr>
              <a:t>can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110" dirty="0">
                <a:latin typeface="Arial"/>
                <a:cs typeface="Arial"/>
              </a:rPr>
              <a:t>also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be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in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the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form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15" dirty="0">
                <a:latin typeface="Arial"/>
                <a:cs typeface="Arial"/>
              </a:rPr>
              <a:t>of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a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promissory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35" dirty="0">
                <a:latin typeface="Arial"/>
                <a:cs typeface="Arial"/>
              </a:rPr>
              <a:t>note.</a:t>
            </a:r>
            <a:r>
              <a:rPr sz="2400" spc="-290" dirty="0">
                <a:latin typeface="Arial"/>
                <a:cs typeface="Arial"/>
              </a:rPr>
              <a:t> </a:t>
            </a:r>
            <a:r>
              <a:rPr sz="2400" spc="-80" dirty="0">
                <a:latin typeface="Arial"/>
                <a:cs typeface="Arial"/>
              </a:rPr>
              <a:t>A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hundi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is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the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oldest  known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30" dirty="0">
                <a:latin typeface="Arial"/>
                <a:cs typeface="Arial"/>
              </a:rPr>
              <a:t>instrument</a:t>
            </a:r>
            <a:r>
              <a:rPr sz="2400" spc="-170" dirty="0">
                <a:latin typeface="Arial"/>
                <a:cs typeface="Arial"/>
              </a:rPr>
              <a:t> </a:t>
            </a:r>
            <a:r>
              <a:rPr sz="2400" spc="-130" dirty="0">
                <a:latin typeface="Arial"/>
                <a:cs typeface="Arial"/>
              </a:rPr>
              <a:t>used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15" dirty="0">
                <a:latin typeface="Arial"/>
                <a:cs typeface="Arial"/>
              </a:rPr>
              <a:t>for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the</a:t>
            </a:r>
            <a:r>
              <a:rPr sz="2400" spc="-170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purpose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15" dirty="0">
                <a:latin typeface="Arial"/>
                <a:cs typeface="Arial"/>
              </a:rPr>
              <a:t>of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transfer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20" dirty="0">
                <a:latin typeface="Arial"/>
                <a:cs typeface="Arial"/>
              </a:rPr>
              <a:t>of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money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10" dirty="0">
                <a:latin typeface="Arial"/>
                <a:cs typeface="Arial"/>
              </a:rPr>
              <a:t>without</a:t>
            </a:r>
            <a:r>
              <a:rPr sz="2400" spc="-16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its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actual  </a:t>
            </a:r>
            <a:r>
              <a:rPr sz="2400" spc="-85" dirty="0">
                <a:latin typeface="Arial"/>
                <a:cs typeface="Arial"/>
              </a:rPr>
              <a:t>physical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movement.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760"/>
              </a:lnSpc>
              <a:spcBef>
                <a:spcPts val="919"/>
              </a:spcBef>
            </a:pPr>
            <a:r>
              <a:rPr sz="2400" spc="-114" dirty="0">
                <a:latin typeface="Arial"/>
                <a:cs typeface="Arial"/>
              </a:rPr>
              <a:t>The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80" dirty="0">
                <a:latin typeface="Arial"/>
                <a:cs typeface="Arial"/>
              </a:rPr>
              <a:t>provisions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20" dirty="0">
                <a:latin typeface="Arial"/>
                <a:cs typeface="Arial"/>
              </a:rPr>
              <a:t>of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the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Negotiable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Instruments</a:t>
            </a:r>
            <a:r>
              <a:rPr sz="2400" spc="-30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Act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shall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apply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50" dirty="0">
                <a:latin typeface="Arial"/>
                <a:cs typeface="Arial"/>
              </a:rPr>
              <a:t>to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hundis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only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760"/>
              </a:lnSpc>
            </a:pPr>
            <a:r>
              <a:rPr sz="2400" spc="-80" dirty="0">
                <a:latin typeface="Arial"/>
                <a:cs typeface="Arial"/>
              </a:rPr>
              <a:t>when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there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is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no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customary</a:t>
            </a:r>
            <a:r>
              <a:rPr sz="2400" spc="-200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rule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known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50" dirty="0">
                <a:latin typeface="Arial"/>
                <a:cs typeface="Arial"/>
              </a:rPr>
              <a:t>to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the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people.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31028" y="197942"/>
            <a:ext cx="148209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u="sng" spc="-12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Hundi</a:t>
            </a:r>
          </a:p>
        </p:txBody>
      </p:sp>
      <p:sp>
        <p:nvSpPr>
          <p:cNvPr id="3" name="object 3"/>
          <p:cNvSpPr/>
          <p:nvPr/>
        </p:nvSpPr>
        <p:spPr>
          <a:xfrm>
            <a:off x="2100072" y="1429510"/>
            <a:ext cx="8720328" cy="53157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73473" y="41528"/>
            <a:ext cx="384556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sng" spc="-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</a:t>
            </a:r>
            <a:r>
              <a:rPr u="sng" spc="-13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u="sng" spc="-69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1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Hundis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896111" y="911352"/>
            <a:ext cx="10918825" cy="5830570"/>
            <a:chOff x="896111" y="911352"/>
            <a:chExt cx="10918825" cy="5830570"/>
          </a:xfrm>
        </p:grpSpPr>
        <p:sp>
          <p:nvSpPr>
            <p:cNvPr id="4" name="object 4"/>
            <p:cNvSpPr/>
            <p:nvPr/>
          </p:nvSpPr>
          <p:spPr>
            <a:xfrm>
              <a:off x="896111" y="911352"/>
              <a:ext cx="10918698" cy="200177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96111" y="2916936"/>
              <a:ext cx="10918698" cy="127177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96111" y="4192523"/>
              <a:ext cx="10918698" cy="127177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96111" y="5468110"/>
              <a:ext cx="10918698" cy="127330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040383" y="1012316"/>
            <a:ext cx="10630535" cy="542226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48260" marR="97790">
              <a:lnSpc>
                <a:spcPct val="91600"/>
              </a:lnSpc>
              <a:spcBef>
                <a:spcPts val="340"/>
              </a:spcBef>
            </a:pPr>
            <a:r>
              <a:rPr sz="2400" b="1" spc="-40" dirty="0">
                <a:latin typeface="Trebuchet MS"/>
                <a:cs typeface="Trebuchet MS"/>
              </a:rPr>
              <a:t>Shah-jog</a:t>
            </a:r>
            <a:r>
              <a:rPr sz="2400" b="1" spc="-229" dirty="0">
                <a:latin typeface="Trebuchet MS"/>
                <a:cs typeface="Trebuchet MS"/>
              </a:rPr>
              <a:t> </a:t>
            </a:r>
            <a:r>
              <a:rPr sz="2400" b="1" spc="-65" dirty="0">
                <a:latin typeface="Trebuchet MS"/>
                <a:cs typeface="Trebuchet MS"/>
              </a:rPr>
              <a:t>Hundi</a:t>
            </a:r>
            <a:r>
              <a:rPr sz="2400" spc="-65" dirty="0">
                <a:latin typeface="Arial"/>
                <a:cs typeface="Arial"/>
              </a:rPr>
              <a:t>:</a:t>
            </a:r>
            <a:r>
              <a:rPr sz="2400" spc="-370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This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is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drawn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by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one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merchant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on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60" dirty="0">
                <a:latin typeface="Arial"/>
                <a:cs typeface="Arial"/>
              </a:rPr>
              <a:t>another,</a:t>
            </a:r>
            <a:r>
              <a:rPr sz="2400" spc="-170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asking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the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latter</a:t>
            </a:r>
            <a:r>
              <a:rPr sz="2400" spc="-170" dirty="0">
                <a:latin typeface="Arial"/>
                <a:cs typeface="Arial"/>
              </a:rPr>
              <a:t> </a:t>
            </a:r>
            <a:r>
              <a:rPr sz="2400" spc="50" dirty="0">
                <a:latin typeface="Arial"/>
                <a:cs typeface="Arial"/>
              </a:rPr>
              <a:t>to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pay  </a:t>
            </a:r>
            <a:r>
              <a:rPr sz="2400" spc="-20" dirty="0">
                <a:latin typeface="Arial"/>
                <a:cs typeface="Arial"/>
              </a:rPr>
              <a:t>the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amount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50" dirty="0">
                <a:latin typeface="Arial"/>
                <a:cs typeface="Arial"/>
              </a:rPr>
              <a:t>to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a</a:t>
            </a:r>
            <a:r>
              <a:rPr sz="2400" spc="-245" dirty="0">
                <a:latin typeface="Arial"/>
                <a:cs typeface="Arial"/>
              </a:rPr>
              <a:t> </a:t>
            </a:r>
            <a:r>
              <a:rPr sz="2400" spc="-120" dirty="0">
                <a:latin typeface="Arial"/>
                <a:cs typeface="Arial"/>
              </a:rPr>
              <a:t>Shah.</a:t>
            </a:r>
            <a:r>
              <a:rPr sz="2400" spc="-225" dirty="0">
                <a:latin typeface="Arial"/>
                <a:cs typeface="Arial"/>
              </a:rPr>
              <a:t> </a:t>
            </a:r>
            <a:r>
              <a:rPr sz="2400" spc="-145" dirty="0">
                <a:latin typeface="Arial"/>
                <a:cs typeface="Arial"/>
              </a:rPr>
              <a:t>Shah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is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a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respectable</a:t>
            </a:r>
            <a:r>
              <a:rPr sz="2400" spc="-200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and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responsible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person,</a:t>
            </a:r>
            <a:r>
              <a:rPr sz="2400" spc="-200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a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80" dirty="0">
                <a:latin typeface="Arial"/>
                <a:cs typeface="Arial"/>
              </a:rPr>
              <a:t>man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15" dirty="0">
                <a:latin typeface="Arial"/>
                <a:cs typeface="Arial"/>
              </a:rPr>
              <a:t>of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worth  </a:t>
            </a:r>
            <a:r>
              <a:rPr sz="2400" spc="-95" dirty="0">
                <a:latin typeface="Arial"/>
                <a:cs typeface="Arial"/>
              </a:rPr>
              <a:t>and </a:t>
            </a:r>
            <a:r>
              <a:rPr sz="2400" spc="-55" dirty="0">
                <a:latin typeface="Arial"/>
                <a:cs typeface="Arial"/>
              </a:rPr>
              <a:t>known </a:t>
            </a:r>
            <a:r>
              <a:rPr sz="2400" spc="-25" dirty="0">
                <a:latin typeface="Arial"/>
                <a:cs typeface="Arial"/>
              </a:rPr>
              <a:t>in </a:t>
            </a:r>
            <a:r>
              <a:rPr sz="2400" spc="-20" dirty="0">
                <a:latin typeface="Arial"/>
                <a:cs typeface="Arial"/>
              </a:rPr>
              <a:t>the </a:t>
            </a:r>
            <a:r>
              <a:rPr sz="2400" spc="-120" dirty="0">
                <a:latin typeface="Arial"/>
                <a:cs typeface="Arial"/>
              </a:rPr>
              <a:t>bazaar. </a:t>
            </a:r>
            <a:r>
              <a:rPr sz="2400" spc="-75" dirty="0">
                <a:latin typeface="Arial"/>
                <a:cs typeface="Arial"/>
              </a:rPr>
              <a:t>A shah-jog </a:t>
            </a:r>
            <a:r>
              <a:rPr sz="2400" spc="-55" dirty="0">
                <a:latin typeface="Arial"/>
                <a:cs typeface="Arial"/>
              </a:rPr>
              <a:t>hundi </a:t>
            </a:r>
            <a:r>
              <a:rPr sz="2400" spc="-175" dirty="0">
                <a:latin typeface="Arial"/>
                <a:cs typeface="Arial"/>
              </a:rPr>
              <a:t>passes </a:t>
            </a:r>
            <a:r>
              <a:rPr sz="2400" spc="10" dirty="0">
                <a:latin typeface="Arial"/>
                <a:cs typeface="Arial"/>
              </a:rPr>
              <a:t>from </a:t>
            </a:r>
            <a:r>
              <a:rPr sz="2400" spc="-95" dirty="0">
                <a:latin typeface="Arial"/>
                <a:cs typeface="Arial"/>
              </a:rPr>
              <a:t>one </a:t>
            </a:r>
            <a:r>
              <a:rPr sz="2400" spc="-90" dirty="0">
                <a:latin typeface="Arial"/>
                <a:cs typeface="Arial"/>
              </a:rPr>
              <a:t>hand </a:t>
            </a:r>
            <a:r>
              <a:rPr sz="2400" spc="50" dirty="0">
                <a:latin typeface="Arial"/>
                <a:cs typeface="Arial"/>
              </a:rPr>
              <a:t>to </a:t>
            </a:r>
            <a:r>
              <a:rPr sz="2400" spc="-50" dirty="0">
                <a:latin typeface="Arial"/>
                <a:cs typeface="Arial"/>
              </a:rPr>
              <a:t>another </a:t>
            </a:r>
            <a:r>
              <a:rPr sz="2400" spc="55" dirty="0">
                <a:latin typeface="Arial"/>
                <a:cs typeface="Arial"/>
              </a:rPr>
              <a:t>till </a:t>
            </a:r>
            <a:r>
              <a:rPr sz="2400" spc="95" dirty="0">
                <a:latin typeface="Arial"/>
                <a:cs typeface="Arial"/>
              </a:rPr>
              <a:t>it  </a:t>
            </a:r>
            <a:r>
              <a:rPr sz="2400" spc="-130" dirty="0">
                <a:latin typeface="Arial"/>
                <a:cs typeface="Arial"/>
              </a:rPr>
              <a:t>reaches </a:t>
            </a:r>
            <a:r>
              <a:rPr sz="2400" spc="-160" dirty="0">
                <a:latin typeface="Arial"/>
                <a:cs typeface="Arial"/>
              </a:rPr>
              <a:t>a </a:t>
            </a:r>
            <a:r>
              <a:rPr sz="2400" spc="-120" dirty="0">
                <a:latin typeface="Arial"/>
                <a:cs typeface="Arial"/>
              </a:rPr>
              <a:t>Shah, </a:t>
            </a:r>
            <a:r>
              <a:rPr sz="2400" spc="-50" dirty="0">
                <a:latin typeface="Arial"/>
                <a:cs typeface="Arial"/>
              </a:rPr>
              <a:t>who, </a:t>
            </a:r>
            <a:r>
              <a:rPr sz="2400" spc="-10" dirty="0">
                <a:latin typeface="Arial"/>
                <a:cs typeface="Arial"/>
              </a:rPr>
              <a:t>after </a:t>
            </a:r>
            <a:r>
              <a:rPr sz="2400" spc="-100" dirty="0">
                <a:latin typeface="Arial"/>
                <a:cs typeface="Arial"/>
              </a:rPr>
              <a:t>reasonable </a:t>
            </a:r>
            <a:r>
              <a:rPr sz="2400" spc="-75" dirty="0">
                <a:latin typeface="Arial"/>
                <a:cs typeface="Arial"/>
              </a:rPr>
              <a:t>enquiries, </a:t>
            </a:r>
            <a:r>
              <a:rPr sz="2400" spc="-90" dirty="0">
                <a:latin typeface="Arial"/>
                <a:cs typeface="Arial"/>
              </a:rPr>
              <a:t>presents </a:t>
            </a:r>
            <a:r>
              <a:rPr sz="2400" spc="90" dirty="0">
                <a:latin typeface="Arial"/>
                <a:cs typeface="Arial"/>
              </a:rPr>
              <a:t>it </a:t>
            </a:r>
            <a:r>
              <a:rPr sz="2400" spc="50" dirty="0">
                <a:latin typeface="Arial"/>
                <a:cs typeface="Arial"/>
              </a:rPr>
              <a:t>to </a:t>
            </a:r>
            <a:r>
              <a:rPr sz="2400" spc="-20" dirty="0">
                <a:latin typeface="Arial"/>
                <a:cs typeface="Arial"/>
              </a:rPr>
              <a:t>the </a:t>
            </a:r>
            <a:r>
              <a:rPr sz="2400" spc="-90" dirty="0">
                <a:latin typeface="Arial"/>
                <a:cs typeface="Arial"/>
              </a:rPr>
              <a:t>drawee </a:t>
            </a:r>
            <a:r>
              <a:rPr sz="2400" spc="15" dirty="0">
                <a:latin typeface="Arial"/>
                <a:cs typeface="Arial"/>
              </a:rPr>
              <a:t>for  </a:t>
            </a:r>
            <a:r>
              <a:rPr sz="2400" spc="-110" dirty="0">
                <a:latin typeface="Arial"/>
                <a:cs typeface="Arial"/>
              </a:rPr>
              <a:t>acceptance </a:t>
            </a:r>
            <a:r>
              <a:rPr sz="2400" spc="15" dirty="0">
                <a:latin typeface="Arial"/>
                <a:cs typeface="Arial"/>
              </a:rPr>
              <a:t>of </a:t>
            </a:r>
            <a:r>
              <a:rPr sz="2400" spc="-20" dirty="0">
                <a:latin typeface="Arial"/>
                <a:cs typeface="Arial"/>
              </a:rPr>
              <a:t>the</a:t>
            </a:r>
            <a:r>
              <a:rPr sz="2400" spc="-475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payment.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050">
              <a:latin typeface="Arial"/>
              <a:cs typeface="Arial"/>
            </a:endParaRPr>
          </a:p>
          <a:p>
            <a:pPr marL="12700" marR="5080">
              <a:lnSpc>
                <a:spcPct val="91500"/>
              </a:lnSpc>
            </a:pPr>
            <a:r>
              <a:rPr sz="2400" b="1" spc="-60" dirty="0">
                <a:latin typeface="Trebuchet MS"/>
                <a:cs typeface="Trebuchet MS"/>
              </a:rPr>
              <a:t>Darshani </a:t>
            </a:r>
            <a:r>
              <a:rPr sz="2400" b="1" spc="-90" dirty="0">
                <a:latin typeface="Trebuchet MS"/>
                <a:cs typeface="Trebuchet MS"/>
              </a:rPr>
              <a:t>Hundi: </a:t>
            </a:r>
            <a:r>
              <a:rPr sz="2400" spc="-105" dirty="0">
                <a:latin typeface="Arial"/>
                <a:cs typeface="Arial"/>
              </a:rPr>
              <a:t>This is </a:t>
            </a:r>
            <a:r>
              <a:rPr sz="2400" spc="-160" dirty="0">
                <a:latin typeface="Arial"/>
                <a:cs typeface="Arial"/>
              </a:rPr>
              <a:t>a </a:t>
            </a:r>
            <a:r>
              <a:rPr sz="2400" spc="-55" dirty="0">
                <a:latin typeface="Arial"/>
                <a:cs typeface="Arial"/>
              </a:rPr>
              <a:t>hundi </a:t>
            </a:r>
            <a:r>
              <a:rPr sz="2400" spc="-90" dirty="0">
                <a:latin typeface="Arial"/>
                <a:cs typeface="Arial"/>
              </a:rPr>
              <a:t>payable </a:t>
            </a:r>
            <a:r>
              <a:rPr sz="2400" dirty="0">
                <a:latin typeface="Arial"/>
                <a:cs typeface="Arial"/>
              </a:rPr>
              <a:t>at </a:t>
            </a:r>
            <a:r>
              <a:rPr sz="2400" spc="-40" dirty="0">
                <a:latin typeface="Arial"/>
                <a:cs typeface="Arial"/>
              </a:rPr>
              <a:t>sight. </a:t>
            </a:r>
            <a:r>
              <a:rPr sz="2400" spc="40" dirty="0">
                <a:latin typeface="Arial"/>
                <a:cs typeface="Arial"/>
              </a:rPr>
              <a:t>It </a:t>
            </a:r>
            <a:r>
              <a:rPr sz="2400" spc="-45" dirty="0">
                <a:latin typeface="Arial"/>
                <a:cs typeface="Arial"/>
              </a:rPr>
              <a:t>must </a:t>
            </a:r>
            <a:r>
              <a:rPr sz="2400" spc="-95" dirty="0">
                <a:latin typeface="Arial"/>
                <a:cs typeface="Arial"/>
              </a:rPr>
              <a:t>be </a:t>
            </a:r>
            <a:r>
              <a:rPr sz="2400" spc="-75" dirty="0">
                <a:latin typeface="Arial"/>
                <a:cs typeface="Arial"/>
              </a:rPr>
              <a:t>presented </a:t>
            </a:r>
            <a:r>
              <a:rPr sz="2400" spc="15" dirty="0">
                <a:latin typeface="Arial"/>
                <a:cs typeface="Arial"/>
              </a:rPr>
              <a:t>for </a:t>
            </a:r>
            <a:r>
              <a:rPr sz="2400" spc="-50" dirty="0">
                <a:latin typeface="Arial"/>
                <a:cs typeface="Arial"/>
              </a:rPr>
              <a:t>payment  </a:t>
            </a:r>
            <a:r>
              <a:rPr sz="2400" spc="5" dirty="0">
                <a:latin typeface="Arial"/>
                <a:cs typeface="Arial"/>
              </a:rPr>
              <a:t>within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a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reasonable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time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after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its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receipt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by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the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holder.</a:t>
            </a:r>
            <a:r>
              <a:rPr sz="2400" spc="-345" dirty="0">
                <a:latin typeface="Arial"/>
                <a:cs typeface="Arial"/>
              </a:rPr>
              <a:t> </a:t>
            </a:r>
            <a:r>
              <a:rPr sz="2400" spc="-114" dirty="0">
                <a:latin typeface="Arial"/>
                <a:cs typeface="Arial"/>
              </a:rPr>
              <a:t>Thus,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90" dirty="0">
                <a:latin typeface="Arial"/>
                <a:cs typeface="Arial"/>
              </a:rPr>
              <a:t>it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110" dirty="0">
                <a:latin typeface="Arial"/>
                <a:cs typeface="Arial"/>
              </a:rPr>
              <a:t>is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similar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50" dirty="0">
                <a:latin typeface="Arial"/>
                <a:cs typeface="Arial"/>
              </a:rPr>
              <a:t>to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a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80" dirty="0">
                <a:latin typeface="Arial"/>
                <a:cs typeface="Arial"/>
              </a:rPr>
              <a:t>demand  </a:t>
            </a:r>
            <a:r>
              <a:rPr sz="2400" spc="-10" dirty="0">
                <a:latin typeface="Arial"/>
                <a:cs typeface="Arial"/>
              </a:rPr>
              <a:t>bill.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050">
              <a:latin typeface="Arial"/>
              <a:cs typeface="Arial"/>
            </a:endParaRPr>
          </a:p>
          <a:p>
            <a:pPr marL="12700" marR="24130">
              <a:lnSpc>
                <a:spcPts val="2640"/>
              </a:lnSpc>
            </a:pPr>
            <a:r>
              <a:rPr sz="2400" b="1" spc="-40" dirty="0">
                <a:latin typeface="Trebuchet MS"/>
                <a:cs typeface="Trebuchet MS"/>
              </a:rPr>
              <a:t>Muddati</a:t>
            </a:r>
            <a:r>
              <a:rPr sz="2400" b="1" spc="-235" dirty="0">
                <a:latin typeface="Trebuchet MS"/>
                <a:cs typeface="Trebuchet MS"/>
              </a:rPr>
              <a:t> </a:t>
            </a:r>
            <a:r>
              <a:rPr sz="2400" b="1" spc="-90" dirty="0">
                <a:latin typeface="Trebuchet MS"/>
                <a:cs typeface="Trebuchet MS"/>
              </a:rPr>
              <a:t>Hundi:</a:t>
            </a:r>
            <a:r>
              <a:rPr sz="2400" b="1" spc="-215" dirty="0">
                <a:latin typeface="Trebuchet MS"/>
                <a:cs typeface="Trebuchet MS"/>
              </a:rPr>
              <a:t> </a:t>
            </a:r>
            <a:r>
              <a:rPr sz="2400" spc="-80" dirty="0">
                <a:latin typeface="Arial"/>
                <a:cs typeface="Arial"/>
              </a:rPr>
              <a:t>A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muddati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30" dirty="0">
                <a:latin typeface="Arial"/>
                <a:cs typeface="Arial"/>
              </a:rPr>
              <a:t>or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35" dirty="0">
                <a:latin typeface="Arial"/>
                <a:cs typeface="Arial"/>
              </a:rPr>
              <a:t>miadi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hundi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is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90" dirty="0">
                <a:latin typeface="Arial"/>
                <a:cs typeface="Arial"/>
              </a:rPr>
              <a:t>payable</a:t>
            </a:r>
            <a:r>
              <a:rPr sz="2400" spc="-1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after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a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specified</a:t>
            </a:r>
            <a:r>
              <a:rPr sz="2400" spc="-200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period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15" dirty="0">
                <a:latin typeface="Arial"/>
                <a:cs typeface="Arial"/>
              </a:rPr>
              <a:t>of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time.  </a:t>
            </a:r>
            <a:r>
              <a:rPr sz="2400" spc="-105" dirty="0">
                <a:latin typeface="Arial"/>
                <a:cs typeface="Arial"/>
              </a:rPr>
              <a:t>This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is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similar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50" dirty="0">
                <a:latin typeface="Arial"/>
                <a:cs typeface="Arial"/>
              </a:rPr>
              <a:t>to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160" dirty="0">
                <a:latin typeface="Arial"/>
                <a:cs typeface="Arial"/>
              </a:rPr>
              <a:t>a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time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bill.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400">
              <a:latin typeface="Arial"/>
              <a:cs typeface="Arial"/>
            </a:endParaRPr>
          </a:p>
          <a:p>
            <a:pPr marL="12700" marR="313690">
              <a:lnSpc>
                <a:spcPts val="2640"/>
              </a:lnSpc>
              <a:spcBef>
                <a:spcPts val="2005"/>
              </a:spcBef>
            </a:pPr>
            <a:r>
              <a:rPr sz="2400" spc="-100" dirty="0">
                <a:latin typeface="Arial"/>
                <a:cs typeface="Arial"/>
              </a:rPr>
              <a:t>There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are</a:t>
            </a:r>
            <a:r>
              <a:rPr sz="2400" spc="-18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few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other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65" dirty="0">
                <a:latin typeface="Arial"/>
                <a:cs typeface="Arial"/>
              </a:rPr>
              <a:t>varieties</a:t>
            </a:r>
            <a:r>
              <a:rPr sz="2400" spc="-165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like</a:t>
            </a:r>
            <a:r>
              <a:rPr sz="2400" spc="-165" dirty="0">
                <a:latin typeface="Arial"/>
                <a:cs typeface="Arial"/>
              </a:rPr>
              <a:t> </a:t>
            </a:r>
            <a:r>
              <a:rPr sz="2400" spc="-45" dirty="0">
                <a:latin typeface="Arial"/>
                <a:cs typeface="Arial"/>
              </a:rPr>
              <a:t>Nam-jog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hundi,</a:t>
            </a:r>
            <a:r>
              <a:rPr sz="2400" spc="-170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Dhani-jog</a:t>
            </a:r>
            <a:r>
              <a:rPr sz="2400" spc="-170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hundi,</a:t>
            </a:r>
            <a:r>
              <a:rPr sz="2400" spc="-215" dirty="0">
                <a:latin typeface="Arial"/>
                <a:cs typeface="Arial"/>
              </a:rPr>
              <a:t> </a:t>
            </a:r>
            <a:r>
              <a:rPr sz="2400" spc="-145" dirty="0">
                <a:latin typeface="Arial"/>
                <a:cs typeface="Arial"/>
              </a:rPr>
              <a:t>Jawabee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hundi,  </a:t>
            </a:r>
            <a:r>
              <a:rPr sz="2400" spc="-85" dirty="0">
                <a:latin typeface="Arial"/>
                <a:cs typeface="Arial"/>
              </a:rPr>
              <a:t>Jokhami</a:t>
            </a:r>
            <a:r>
              <a:rPr sz="2400" spc="-195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hundi,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60" dirty="0">
                <a:latin typeface="Arial"/>
                <a:cs typeface="Arial"/>
              </a:rPr>
              <a:t>Firman-jog</a:t>
            </a:r>
            <a:r>
              <a:rPr sz="2400" spc="-190" dirty="0">
                <a:latin typeface="Arial"/>
                <a:cs typeface="Arial"/>
              </a:rPr>
              <a:t> </a:t>
            </a:r>
            <a:r>
              <a:rPr sz="2400" spc="-55" dirty="0">
                <a:latin typeface="Arial"/>
                <a:cs typeface="Arial"/>
              </a:rPr>
              <a:t>hundi,</a:t>
            </a:r>
            <a:r>
              <a:rPr sz="2400" spc="-175" dirty="0">
                <a:latin typeface="Arial"/>
                <a:cs typeface="Arial"/>
              </a:rPr>
              <a:t> </a:t>
            </a:r>
            <a:r>
              <a:rPr sz="2400" spc="-40" dirty="0">
                <a:latin typeface="Arial"/>
                <a:cs typeface="Arial"/>
              </a:rPr>
              <a:t>etc.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67027" y="1239011"/>
            <a:ext cx="9901428" cy="43799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06548" y="240538"/>
            <a:ext cx="8133080" cy="129286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762635" marR="5080" indent="-750570">
              <a:lnSpc>
                <a:spcPts val="4690"/>
              </a:lnSpc>
              <a:spcBef>
                <a:spcPts val="750"/>
              </a:spcBef>
            </a:pPr>
            <a:r>
              <a:rPr u="sng" spc="-12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Distinction </a:t>
            </a:r>
            <a:r>
              <a:rPr u="sng" spc="-19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between </a:t>
            </a:r>
            <a:r>
              <a:rPr u="sng" spc="-8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u="sng" spc="-100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14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Promissory  </a:t>
            </a:r>
            <a:r>
              <a:rPr u="sng" spc="-3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Note</a:t>
            </a:r>
            <a:r>
              <a:rPr u="sng" spc="-44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1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u="sng" spc="-42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8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u="sng" spc="-434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2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Bill</a:t>
            </a:r>
            <a:r>
              <a:rPr u="sng" spc="-42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2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u="sng" spc="-43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2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Exchange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32624" y="1796669"/>
          <a:ext cx="10972165" cy="48526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10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41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20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9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2622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400" b="1" spc="-6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Bills </a:t>
                      </a:r>
                      <a:r>
                        <a:rPr sz="2400" b="1" spc="-6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of</a:t>
                      </a:r>
                      <a:r>
                        <a:rPr sz="2400" b="1" spc="-40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b="1" spc="-7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Exchange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2384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400" b="1" spc="-6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Promissory</a:t>
                      </a:r>
                      <a:r>
                        <a:rPr sz="2400" b="1" spc="-24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2400" b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Notes</a:t>
                      </a:r>
                      <a:endParaRPr sz="2400">
                        <a:latin typeface="Trebuchet MS"/>
                        <a:cs typeface="Trebuchet MS"/>
                      </a:endParaRPr>
                    </a:p>
                  </a:txBody>
                  <a:tcPr marL="0" marR="0" marT="32384" marB="0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388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2400" spc="-150" dirty="0">
                          <a:latin typeface="Arial"/>
                          <a:cs typeface="Arial"/>
                        </a:rPr>
                        <a:t>1.</a:t>
                      </a:r>
                      <a:r>
                        <a:rPr sz="24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75" dirty="0">
                          <a:latin typeface="Arial"/>
                          <a:cs typeface="Arial"/>
                        </a:rPr>
                        <a:t>Meaning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19685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262255" marR="1936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2400" spc="-75" dirty="0">
                          <a:latin typeface="Arial"/>
                          <a:cs typeface="Arial"/>
                        </a:rPr>
                        <a:t>Bills </a:t>
                      </a:r>
                      <a:r>
                        <a:rPr sz="2400" spc="15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2400" spc="-4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114" dirty="0">
                          <a:latin typeface="Arial"/>
                          <a:cs typeface="Arial"/>
                        </a:rPr>
                        <a:t>exchange </a:t>
                      </a:r>
                      <a:r>
                        <a:rPr sz="2400" spc="-100" dirty="0">
                          <a:latin typeface="Arial"/>
                          <a:cs typeface="Arial"/>
                        </a:rPr>
                        <a:t>are </a:t>
                      </a:r>
                      <a:r>
                        <a:rPr sz="2400" spc="-55" dirty="0">
                          <a:latin typeface="Arial"/>
                          <a:cs typeface="Arial"/>
                        </a:rPr>
                        <a:t>negotiable  </a:t>
                      </a:r>
                      <a:r>
                        <a:rPr sz="2400" spc="-50" dirty="0">
                          <a:latin typeface="Arial"/>
                          <a:cs typeface="Arial"/>
                        </a:rPr>
                        <a:t>instruments </a:t>
                      </a:r>
                      <a:r>
                        <a:rPr sz="2400" spc="-55" dirty="0">
                          <a:latin typeface="Arial"/>
                          <a:cs typeface="Arial"/>
                        </a:rPr>
                        <a:t>which </a:t>
                      </a:r>
                      <a:r>
                        <a:rPr sz="2400" spc="-80" dirty="0">
                          <a:latin typeface="Arial"/>
                          <a:cs typeface="Arial"/>
                        </a:rPr>
                        <a:t>demand  </a:t>
                      </a:r>
                      <a:r>
                        <a:rPr sz="2400" spc="-70" dirty="0">
                          <a:latin typeface="Arial"/>
                          <a:cs typeface="Arial"/>
                        </a:rPr>
                        <a:t>money </a:t>
                      </a:r>
                      <a:r>
                        <a:rPr sz="2400" spc="10" dirty="0">
                          <a:latin typeface="Arial"/>
                          <a:cs typeface="Arial"/>
                        </a:rPr>
                        <a:t>from </a:t>
                      </a:r>
                      <a:r>
                        <a:rPr sz="2400" spc="-55" dirty="0">
                          <a:latin typeface="Arial"/>
                          <a:cs typeface="Arial"/>
                        </a:rPr>
                        <a:t>debtors </a:t>
                      </a:r>
                      <a:r>
                        <a:rPr sz="2400" spc="5" dirty="0">
                          <a:latin typeface="Arial"/>
                          <a:cs typeface="Arial"/>
                        </a:rPr>
                        <a:t>within </a:t>
                      </a:r>
                      <a:r>
                        <a:rPr sz="2400" spc="-160" dirty="0">
                          <a:latin typeface="Arial"/>
                          <a:cs typeface="Arial"/>
                        </a:rPr>
                        <a:t>a  </a:t>
                      </a:r>
                      <a:r>
                        <a:rPr sz="2400" spc="-40" dirty="0">
                          <a:latin typeface="Arial"/>
                          <a:cs typeface="Arial"/>
                        </a:rPr>
                        <a:t>stipulated </a:t>
                      </a:r>
                      <a:r>
                        <a:rPr sz="2400" spc="-50" dirty="0">
                          <a:latin typeface="Arial"/>
                          <a:cs typeface="Arial"/>
                        </a:rPr>
                        <a:t>period </a:t>
                      </a:r>
                      <a:r>
                        <a:rPr sz="2400" spc="15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2400" spc="-4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5" dirty="0">
                          <a:latin typeface="Arial"/>
                          <a:cs typeface="Arial"/>
                        </a:rPr>
                        <a:t>time.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19685" marB="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201295" marR="1454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2400" spc="-85" dirty="0">
                          <a:latin typeface="Arial"/>
                          <a:cs typeface="Arial"/>
                        </a:rPr>
                        <a:t>Promissory </a:t>
                      </a:r>
                      <a:r>
                        <a:rPr sz="2400" spc="-70" dirty="0">
                          <a:latin typeface="Arial"/>
                          <a:cs typeface="Arial"/>
                        </a:rPr>
                        <a:t>notes </a:t>
                      </a:r>
                      <a:r>
                        <a:rPr sz="2400" spc="-100" dirty="0">
                          <a:latin typeface="Arial"/>
                          <a:cs typeface="Arial"/>
                        </a:rPr>
                        <a:t>are </a:t>
                      </a:r>
                      <a:r>
                        <a:rPr sz="2400" spc="-110" dirty="0">
                          <a:latin typeface="Arial"/>
                          <a:cs typeface="Arial"/>
                        </a:rPr>
                        <a:t>also  </a:t>
                      </a:r>
                      <a:r>
                        <a:rPr sz="2400" spc="-55" dirty="0">
                          <a:latin typeface="Arial"/>
                          <a:cs typeface="Arial"/>
                        </a:rPr>
                        <a:t>negotiable </a:t>
                      </a:r>
                      <a:r>
                        <a:rPr sz="2400" spc="-50" dirty="0">
                          <a:latin typeface="Arial"/>
                          <a:cs typeface="Arial"/>
                        </a:rPr>
                        <a:t>instruments </a:t>
                      </a:r>
                      <a:r>
                        <a:rPr sz="2400" spc="-55" dirty="0">
                          <a:latin typeface="Arial"/>
                          <a:cs typeface="Arial"/>
                        </a:rPr>
                        <a:t>which  </a:t>
                      </a:r>
                      <a:r>
                        <a:rPr sz="2400" spc="-70" dirty="0">
                          <a:latin typeface="Arial"/>
                          <a:cs typeface="Arial"/>
                        </a:rPr>
                        <a:t>promise</a:t>
                      </a:r>
                      <a:r>
                        <a:rPr sz="24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5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2400" spc="-2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90" dirty="0">
                          <a:latin typeface="Arial"/>
                          <a:cs typeface="Arial"/>
                        </a:rPr>
                        <a:t>pay</a:t>
                      </a:r>
                      <a:r>
                        <a:rPr sz="24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16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2400" spc="-2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50" dirty="0">
                          <a:latin typeface="Arial"/>
                          <a:cs typeface="Arial"/>
                        </a:rPr>
                        <a:t>certain</a:t>
                      </a:r>
                      <a:r>
                        <a:rPr sz="24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40" dirty="0">
                          <a:latin typeface="Arial"/>
                          <a:cs typeface="Arial"/>
                        </a:rPr>
                        <a:t>amount  </a:t>
                      </a:r>
                      <a:r>
                        <a:rPr sz="2400" spc="5" dirty="0">
                          <a:latin typeface="Arial"/>
                          <a:cs typeface="Arial"/>
                        </a:rPr>
                        <a:t>within </a:t>
                      </a:r>
                      <a:r>
                        <a:rPr sz="2400" spc="-160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2400" spc="-45" dirty="0">
                          <a:latin typeface="Arial"/>
                          <a:cs typeface="Arial"/>
                        </a:rPr>
                        <a:t>particular </a:t>
                      </a:r>
                      <a:r>
                        <a:rPr sz="2400" spc="-50" dirty="0">
                          <a:latin typeface="Arial"/>
                          <a:cs typeface="Arial"/>
                        </a:rPr>
                        <a:t>period </a:t>
                      </a:r>
                      <a:r>
                        <a:rPr sz="2400" spc="15" dirty="0">
                          <a:latin typeface="Arial"/>
                          <a:cs typeface="Arial"/>
                        </a:rPr>
                        <a:t>of  </a:t>
                      </a:r>
                      <a:r>
                        <a:rPr sz="2400" spc="-5" dirty="0">
                          <a:latin typeface="Arial"/>
                          <a:cs typeface="Arial"/>
                        </a:rPr>
                        <a:t>time.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19685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91440" marR="27368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spc="-75" dirty="0">
                          <a:latin typeface="Arial"/>
                          <a:cs typeface="Arial"/>
                        </a:rPr>
                        <a:t>2.</a:t>
                      </a:r>
                      <a:r>
                        <a:rPr sz="2400" spc="-3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55" dirty="0">
                          <a:latin typeface="Arial"/>
                          <a:cs typeface="Arial"/>
                        </a:rPr>
                        <a:t>What</a:t>
                      </a:r>
                      <a:r>
                        <a:rPr sz="2400" spc="-2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35" dirty="0">
                          <a:latin typeface="Arial"/>
                          <a:cs typeface="Arial"/>
                        </a:rPr>
                        <a:t>it’s</a:t>
                      </a:r>
                      <a:r>
                        <a:rPr sz="2400" spc="-2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40" dirty="0">
                          <a:latin typeface="Arial"/>
                          <a:cs typeface="Arial"/>
                        </a:rPr>
                        <a:t>all  </a:t>
                      </a:r>
                      <a:r>
                        <a:rPr sz="2400" spc="-85" dirty="0">
                          <a:latin typeface="Arial"/>
                          <a:cs typeface="Arial"/>
                        </a:rPr>
                        <a:t>about?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2255" marR="19431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spc="-55" dirty="0">
                          <a:latin typeface="Arial"/>
                          <a:cs typeface="Arial"/>
                        </a:rPr>
                        <a:t>Ordering</a:t>
                      </a:r>
                      <a:r>
                        <a:rPr sz="2400" spc="-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5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24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90" dirty="0">
                          <a:latin typeface="Arial"/>
                          <a:cs typeface="Arial"/>
                        </a:rPr>
                        <a:t>pay</a:t>
                      </a:r>
                      <a:r>
                        <a:rPr sz="24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2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24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65" dirty="0">
                          <a:latin typeface="Arial"/>
                          <a:cs typeface="Arial"/>
                        </a:rPr>
                        <a:t>money</a:t>
                      </a:r>
                      <a:r>
                        <a:rPr sz="2400" spc="-2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25" dirty="0">
                          <a:latin typeface="Arial"/>
                          <a:cs typeface="Arial"/>
                        </a:rPr>
                        <a:t>that  </a:t>
                      </a:r>
                      <a:r>
                        <a:rPr sz="2400" spc="-105" dirty="0">
                          <a:latin typeface="Arial"/>
                          <a:cs typeface="Arial"/>
                        </a:rPr>
                        <a:t>is</a:t>
                      </a:r>
                      <a:r>
                        <a:rPr sz="2400" spc="-1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80" dirty="0">
                          <a:latin typeface="Arial"/>
                          <a:cs typeface="Arial"/>
                        </a:rPr>
                        <a:t>due.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1295" marR="9080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spc="-75" dirty="0">
                          <a:latin typeface="Arial"/>
                          <a:cs typeface="Arial"/>
                        </a:rPr>
                        <a:t>Promising</a:t>
                      </a:r>
                      <a:r>
                        <a:rPr sz="2400" spc="-2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5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24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90" dirty="0">
                          <a:latin typeface="Arial"/>
                          <a:cs typeface="Arial"/>
                        </a:rPr>
                        <a:t>pay</a:t>
                      </a:r>
                      <a:r>
                        <a:rPr sz="2400" spc="-2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2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2400" spc="-1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70" dirty="0">
                          <a:latin typeface="Arial"/>
                          <a:cs typeface="Arial"/>
                        </a:rPr>
                        <a:t>money</a:t>
                      </a:r>
                      <a:r>
                        <a:rPr sz="24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25" dirty="0">
                          <a:latin typeface="Arial"/>
                          <a:cs typeface="Arial"/>
                        </a:rPr>
                        <a:t>that  </a:t>
                      </a:r>
                      <a:r>
                        <a:rPr sz="2400" spc="-105" dirty="0">
                          <a:latin typeface="Arial"/>
                          <a:cs typeface="Arial"/>
                        </a:rPr>
                        <a:t>is</a:t>
                      </a:r>
                      <a:r>
                        <a:rPr sz="2400" spc="-1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80" dirty="0">
                          <a:latin typeface="Arial"/>
                          <a:cs typeface="Arial"/>
                        </a:rPr>
                        <a:t>due.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spc="-145" dirty="0">
                          <a:latin typeface="Arial"/>
                          <a:cs typeface="Arial"/>
                        </a:rPr>
                        <a:t>3. </a:t>
                      </a:r>
                      <a:r>
                        <a:rPr sz="2400" spc="-140" dirty="0">
                          <a:latin typeface="Arial"/>
                          <a:cs typeface="Arial"/>
                        </a:rPr>
                        <a:t>Issued</a:t>
                      </a:r>
                      <a:r>
                        <a:rPr sz="2400" spc="-2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55" dirty="0">
                          <a:latin typeface="Arial"/>
                          <a:cs typeface="Arial"/>
                        </a:rPr>
                        <a:t>by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26225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spc="-70" dirty="0">
                          <a:latin typeface="Arial"/>
                          <a:cs typeface="Arial"/>
                        </a:rPr>
                        <a:t>Creditors.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spc="-65" dirty="0">
                          <a:latin typeface="Arial"/>
                          <a:cs typeface="Arial"/>
                        </a:rPr>
                        <a:t>Debtors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869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00" spc="-65" dirty="0">
                          <a:latin typeface="Arial"/>
                          <a:cs typeface="Arial"/>
                        </a:rPr>
                        <a:t>4.</a:t>
                      </a:r>
                      <a:r>
                        <a:rPr sz="2400" spc="-3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100" dirty="0">
                          <a:latin typeface="Arial"/>
                          <a:cs typeface="Arial"/>
                        </a:rPr>
                        <a:t>Acceptance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7305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62255" marR="43370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00" spc="-75" dirty="0">
                          <a:latin typeface="Arial"/>
                          <a:cs typeface="Arial"/>
                        </a:rPr>
                        <a:t>Bills </a:t>
                      </a:r>
                      <a:r>
                        <a:rPr sz="2400" spc="15" dirty="0">
                          <a:latin typeface="Arial"/>
                          <a:cs typeface="Arial"/>
                        </a:rPr>
                        <a:t>of </a:t>
                      </a:r>
                      <a:r>
                        <a:rPr sz="2400" spc="-114" dirty="0">
                          <a:latin typeface="Arial"/>
                          <a:cs typeface="Arial"/>
                        </a:rPr>
                        <a:t>exchange </a:t>
                      </a:r>
                      <a:r>
                        <a:rPr sz="2400" spc="-105" dirty="0">
                          <a:latin typeface="Arial"/>
                          <a:cs typeface="Arial"/>
                        </a:rPr>
                        <a:t>need </a:t>
                      </a:r>
                      <a:r>
                        <a:rPr sz="2400" spc="50" dirty="0">
                          <a:latin typeface="Arial"/>
                          <a:cs typeface="Arial"/>
                        </a:rPr>
                        <a:t>to </a:t>
                      </a:r>
                      <a:r>
                        <a:rPr sz="2400" spc="-95" dirty="0">
                          <a:latin typeface="Arial"/>
                          <a:cs typeface="Arial"/>
                        </a:rPr>
                        <a:t>be  accepted</a:t>
                      </a:r>
                      <a:r>
                        <a:rPr sz="2400" spc="-1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50" dirty="0">
                          <a:latin typeface="Arial"/>
                          <a:cs typeface="Arial"/>
                        </a:rPr>
                        <a:t>by</a:t>
                      </a:r>
                      <a:r>
                        <a:rPr sz="2400" spc="-1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2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2400" spc="-1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55" dirty="0">
                          <a:latin typeface="Arial"/>
                          <a:cs typeface="Arial"/>
                        </a:rPr>
                        <a:t>debtors</a:t>
                      </a:r>
                      <a:r>
                        <a:rPr sz="2400" spc="-1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5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24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95" dirty="0">
                          <a:latin typeface="Arial"/>
                          <a:cs typeface="Arial"/>
                        </a:rPr>
                        <a:t>be  </a:t>
                      </a:r>
                      <a:r>
                        <a:rPr sz="2400" spc="-80" dirty="0">
                          <a:latin typeface="Arial"/>
                          <a:cs typeface="Arial"/>
                        </a:rPr>
                        <a:t>called </a:t>
                      </a:r>
                      <a:r>
                        <a:rPr sz="2400" spc="-195" dirty="0">
                          <a:latin typeface="Arial"/>
                          <a:cs typeface="Arial"/>
                        </a:rPr>
                        <a:t>as</a:t>
                      </a:r>
                      <a:r>
                        <a:rPr sz="2400" spc="-3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55" dirty="0">
                          <a:latin typeface="Arial"/>
                          <a:cs typeface="Arial"/>
                        </a:rPr>
                        <a:t>valid.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730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00" spc="-114" dirty="0">
                          <a:latin typeface="Arial"/>
                          <a:cs typeface="Arial"/>
                        </a:rPr>
                        <a:t>There’s </a:t>
                      </a:r>
                      <a:r>
                        <a:rPr sz="2400" spc="-65" dirty="0">
                          <a:latin typeface="Arial"/>
                          <a:cs typeface="Arial"/>
                        </a:rPr>
                        <a:t>no </a:t>
                      </a:r>
                      <a:r>
                        <a:rPr sz="2400" spc="-135" dirty="0">
                          <a:latin typeface="Arial"/>
                          <a:cs typeface="Arial"/>
                        </a:rPr>
                        <a:t>such</a:t>
                      </a:r>
                      <a:r>
                        <a:rPr sz="2400" spc="-4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40" dirty="0">
                          <a:latin typeface="Arial"/>
                          <a:cs typeface="Arial"/>
                        </a:rPr>
                        <a:t>norm.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7305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762000" marR="5080" indent="-749935">
              <a:lnSpc>
                <a:spcPts val="4690"/>
              </a:lnSpc>
              <a:spcBef>
                <a:spcPts val="755"/>
              </a:spcBef>
            </a:pPr>
            <a:r>
              <a:rPr u="sng" spc="-12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Distinction </a:t>
            </a:r>
            <a:r>
              <a:rPr u="sng" spc="-19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between </a:t>
            </a:r>
            <a:r>
              <a:rPr u="sng" spc="-8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u="sng" spc="-103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14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Promissory  </a:t>
            </a:r>
            <a:r>
              <a:rPr u="sng" spc="-3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Note</a:t>
            </a:r>
            <a:r>
              <a:rPr u="sng" spc="-42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14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u="sng" spc="-43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8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u="sng" spc="-42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2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Bill</a:t>
            </a:r>
            <a:r>
              <a:rPr u="sng" spc="-41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2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u="sng" spc="-42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2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Exchange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76871" y="2363470"/>
          <a:ext cx="10973434" cy="32917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580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1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44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00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Bills </a:t>
                      </a:r>
                      <a:r>
                        <a:rPr sz="2400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2400" spc="-1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1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Exchange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9209" marB="0"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12446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00" spc="-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Promissory</a:t>
                      </a:r>
                      <a:r>
                        <a:rPr sz="2400" spc="-1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8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Notes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9209" marB="0"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59">
                <a:tc>
                  <a:txBody>
                    <a:bodyPr/>
                    <a:lstStyle/>
                    <a:p>
                      <a:pPr marL="91440">
                        <a:lnSpc>
                          <a:spcPts val="2850"/>
                        </a:lnSpc>
                        <a:spcBef>
                          <a:spcPts val="290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5.</a:t>
                      </a:r>
                      <a:r>
                        <a:rPr sz="2400" spc="-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50" dirty="0">
                          <a:latin typeface="Arial"/>
                          <a:cs typeface="Arial"/>
                        </a:rPr>
                        <a:t>Parties</a:t>
                      </a:r>
                      <a:endParaRPr sz="24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ts val="2850"/>
                        </a:lnSpc>
                      </a:pPr>
                      <a:r>
                        <a:rPr sz="2400" spc="-75" dirty="0">
                          <a:latin typeface="Arial"/>
                          <a:cs typeface="Arial"/>
                        </a:rPr>
                        <a:t>involved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spc="-100" dirty="0">
                          <a:latin typeface="Arial"/>
                          <a:cs typeface="Arial"/>
                        </a:rPr>
                        <a:t>There are </a:t>
                      </a:r>
                      <a:r>
                        <a:rPr sz="2400" spc="-40" dirty="0">
                          <a:latin typeface="Arial"/>
                          <a:cs typeface="Arial"/>
                        </a:rPr>
                        <a:t>three </a:t>
                      </a:r>
                      <a:r>
                        <a:rPr sz="2400" spc="-60" dirty="0">
                          <a:latin typeface="Arial"/>
                          <a:cs typeface="Arial"/>
                        </a:rPr>
                        <a:t>parties</a:t>
                      </a:r>
                      <a:r>
                        <a:rPr sz="2400" spc="-5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60" dirty="0">
                          <a:latin typeface="Arial"/>
                          <a:cs typeface="Arial"/>
                        </a:rPr>
                        <a:t>involved</a:t>
                      </a:r>
                      <a:endParaRPr sz="2400">
                        <a:latin typeface="Arial"/>
                        <a:cs typeface="Arial"/>
                      </a:endParaRPr>
                    </a:p>
                    <a:p>
                      <a:pPr marL="1155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400" spc="-165" dirty="0">
                          <a:latin typeface="Arial"/>
                          <a:cs typeface="Arial"/>
                        </a:rPr>
                        <a:t>– </a:t>
                      </a:r>
                      <a:r>
                        <a:rPr sz="2400" spc="-75" dirty="0">
                          <a:latin typeface="Arial"/>
                          <a:cs typeface="Arial"/>
                        </a:rPr>
                        <a:t>drawer, </a:t>
                      </a:r>
                      <a:r>
                        <a:rPr sz="2400" spc="-80" dirty="0">
                          <a:latin typeface="Arial"/>
                          <a:cs typeface="Arial"/>
                        </a:rPr>
                        <a:t>drawee, </a:t>
                      </a:r>
                      <a:r>
                        <a:rPr sz="2400" spc="-95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2400" spc="-4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100" dirty="0">
                          <a:latin typeface="Arial"/>
                          <a:cs typeface="Arial"/>
                        </a:rPr>
                        <a:t>payee.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2446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spc="-90" dirty="0">
                          <a:latin typeface="Arial"/>
                          <a:cs typeface="Arial"/>
                        </a:rPr>
                        <a:t>Here,</a:t>
                      </a:r>
                      <a:r>
                        <a:rPr sz="2400" spc="-2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20" dirty="0">
                          <a:latin typeface="Arial"/>
                          <a:cs typeface="Arial"/>
                        </a:rPr>
                        <a:t>two</a:t>
                      </a:r>
                      <a:r>
                        <a:rPr sz="24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60" dirty="0">
                          <a:latin typeface="Arial"/>
                          <a:cs typeface="Arial"/>
                        </a:rPr>
                        <a:t>parties</a:t>
                      </a:r>
                      <a:r>
                        <a:rPr sz="2400" spc="-1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100" dirty="0">
                          <a:latin typeface="Arial"/>
                          <a:cs typeface="Arial"/>
                        </a:rPr>
                        <a:t>are</a:t>
                      </a:r>
                      <a:r>
                        <a:rPr sz="24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60" dirty="0">
                          <a:latin typeface="Arial"/>
                          <a:cs typeface="Arial"/>
                        </a:rPr>
                        <a:t>involved</a:t>
                      </a:r>
                      <a:r>
                        <a:rPr sz="2400" spc="-165" dirty="0">
                          <a:latin typeface="Arial"/>
                          <a:cs typeface="Arial"/>
                        </a:rPr>
                        <a:t> –</a:t>
                      </a:r>
                      <a:endParaRPr sz="2400">
                        <a:latin typeface="Arial"/>
                        <a:cs typeface="Arial"/>
                      </a:endParaRPr>
                    </a:p>
                    <a:p>
                      <a:pPr marL="1244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400" spc="-65" dirty="0">
                          <a:latin typeface="Arial"/>
                          <a:cs typeface="Arial"/>
                        </a:rPr>
                        <a:t>drawer </a:t>
                      </a:r>
                      <a:r>
                        <a:rPr sz="2400" spc="-95" dirty="0">
                          <a:latin typeface="Arial"/>
                          <a:cs typeface="Arial"/>
                        </a:rPr>
                        <a:t>and</a:t>
                      </a:r>
                      <a:r>
                        <a:rPr sz="2400" spc="-3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100" dirty="0">
                          <a:latin typeface="Arial"/>
                          <a:cs typeface="Arial"/>
                        </a:rPr>
                        <a:t>payee.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59">
                <a:tc>
                  <a:txBody>
                    <a:bodyPr/>
                    <a:lstStyle/>
                    <a:p>
                      <a:pPr marL="91440" marR="10795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spc="-60" dirty="0">
                          <a:latin typeface="Arial"/>
                          <a:cs typeface="Arial"/>
                        </a:rPr>
                        <a:t>6. </a:t>
                      </a:r>
                      <a:r>
                        <a:rPr sz="2400" spc="-40" dirty="0">
                          <a:latin typeface="Arial"/>
                          <a:cs typeface="Arial"/>
                        </a:rPr>
                        <a:t>Application</a:t>
                      </a:r>
                      <a:r>
                        <a:rPr sz="2400" spc="-4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15" dirty="0">
                          <a:latin typeface="Arial"/>
                          <a:cs typeface="Arial"/>
                        </a:rPr>
                        <a:t>of  </a:t>
                      </a:r>
                      <a:r>
                        <a:rPr sz="2400" spc="-105" dirty="0">
                          <a:latin typeface="Arial"/>
                          <a:cs typeface="Arial"/>
                        </a:rPr>
                        <a:t>copies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15570" marR="116839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spc="-75" dirty="0">
                          <a:latin typeface="Arial"/>
                          <a:cs typeface="Arial"/>
                        </a:rPr>
                        <a:t>Bills</a:t>
                      </a:r>
                      <a:r>
                        <a:rPr sz="2400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15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24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114" dirty="0">
                          <a:latin typeface="Arial"/>
                          <a:cs typeface="Arial"/>
                        </a:rPr>
                        <a:t>exchange</a:t>
                      </a:r>
                      <a:r>
                        <a:rPr sz="2400" spc="-2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130" dirty="0">
                          <a:latin typeface="Arial"/>
                          <a:cs typeface="Arial"/>
                        </a:rPr>
                        <a:t>can</a:t>
                      </a:r>
                      <a:r>
                        <a:rPr sz="2400" spc="-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95" dirty="0">
                          <a:latin typeface="Arial"/>
                          <a:cs typeface="Arial"/>
                        </a:rPr>
                        <a:t>be</a:t>
                      </a:r>
                      <a:r>
                        <a:rPr sz="2400" spc="-2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60" dirty="0">
                          <a:latin typeface="Arial"/>
                          <a:cs typeface="Arial"/>
                        </a:rPr>
                        <a:t>drawn</a:t>
                      </a:r>
                      <a:r>
                        <a:rPr sz="2400" spc="-2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25" dirty="0">
                          <a:latin typeface="Arial"/>
                          <a:cs typeface="Arial"/>
                        </a:rPr>
                        <a:t>in  </a:t>
                      </a:r>
                      <a:r>
                        <a:rPr sz="2400" spc="-95" dirty="0">
                          <a:latin typeface="Arial"/>
                          <a:cs typeface="Arial"/>
                        </a:rPr>
                        <a:t>copies.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4460" marR="12065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spc="-85" dirty="0">
                          <a:latin typeface="Arial"/>
                          <a:cs typeface="Arial"/>
                        </a:rPr>
                        <a:t>Promissory</a:t>
                      </a:r>
                      <a:r>
                        <a:rPr sz="2400" spc="-2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70" dirty="0">
                          <a:latin typeface="Arial"/>
                          <a:cs typeface="Arial"/>
                        </a:rPr>
                        <a:t>notes</a:t>
                      </a:r>
                      <a:r>
                        <a:rPr sz="2400" spc="-2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45" dirty="0">
                          <a:latin typeface="Arial"/>
                          <a:cs typeface="Arial"/>
                        </a:rPr>
                        <a:t>can’t</a:t>
                      </a:r>
                      <a:r>
                        <a:rPr sz="2400" spc="-2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100" dirty="0">
                          <a:latin typeface="Arial"/>
                          <a:cs typeface="Arial"/>
                        </a:rPr>
                        <a:t>be</a:t>
                      </a:r>
                      <a:r>
                        <a:rPr sz="24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60" dirty="0">
                          <a:latin typeface="Arial"/>
                          <a:cs typeface="Arial"/>
                        </a:rPr>
                        <a:t>drawn  </a:t>
                      </a:r>
                      <a:r>
                        <a:rPr sz="2400" spc="-25" dirty="0">
                          <a:latin typeface="Arial"/>
                          <a:cs typeface="Arial"/>
                        </a:rPr>
                        <a:t>in</a:t>
                      </a:r>
                      <a:r>
                        <a:rPr sz="24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95" dirty="0">
                          <a:latin typeface="Arial"/>
                          <a:cs typeface="Arial"/>
                        </a:rPr>
                        <a:t>copies.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8681">
                <a:tc>
                  <a:txBody>
                    <a:bodyPr/>
                    <a:lstStyle/>
                    <a:p>
                      <a:pPr marL="91440" marR="71437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spc="-175" dirty="0">
                          <a:latin typeface="Arial"/>
                          <a:cs typeface="Arial"/>
                        </a:rPr>
                        <a:t>7. </a:t>
                      </a:r>
                      <a:r>
                        <a:rPr sz="2400" spc="-80" dirty="0">
                          <a:latin typeface="Arial"/>
                          <a:cs typeface="Arial"/>
                        </a:rPr>
                        <a:t>In </a:t>
                      </a:r>
                      <a:r>
                        <a:rPr sz="2400" spc="-175" dirty="0">
                          <a:latin typeface="Arial"/>
                          <a:cs typeface="Arial"/>
                        </a:rPr>
                        <a:t>case</a:t>
                      </a:r>
                      <a:r>
                        <a:rPr sz="2400" spc="-4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15" dirty="0">
                          <a:latin typeface="Arial"/>
                          <a:cs typeface="Arial"/>
                        </a:rPr>
                        <a:t>of  </a:t>
                      </a:r>
                      <a:r>
                        <a:rPr sz="2400" spc="-70" dirty="0">
                          <a:latin typeface="Arial"/>
                          <a:cs typeface="Arial"/>
                        </a:rPr>
                        <a:t>dishonour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15570" marR="26860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spc="-110" dirty="0">
                          <a:latin typeface="Arial"/>
                          <a:cs typeface="Arial"/>
                        </a:rPr>
                        <a:t>When </a:t>
                      </a:r>
                      <a:r>
                        <a:rPr sz="2400" spc="-20" dirty="0">
                          <a:latin typeface="Arial"/>
                          <a:cs typeface="Arial"/>
                        </a:rPr>
                        <a:t>the </a:t>
                      </a:r>
                      <a:r>
                        <a:rPr sz="2400" dirty="0">
                          <a:latin typeface="Arial"/>
                          <a:cs typeface="Arial"/>
                        </a:rPr>
                        <a:t>bill </a:t>
                      </a:r>
                      <a:r>
                        <a:rPr sz="2400" spc="-105" dirty="0">
                          <a:latin typeface="Arial"/>
                          <a:cs typeface="Arial"/>
                        </a:rPr>
                        <a:t>is </a:t>
                      </a:r>
                      <a:r>
                        <a:rPr sz="2400" spc="-70" dirty="0">
                          <a:latin typeface="Arial"/>
                          <a:cs typeface="Arial"/>
                        </a:rPr>
                        <a:t>dishonoured, </a:t>
                      </a:r>
                      <a:r>
                        <a:rPr sz="2400" spc="-160" dirty="0">
                          <a:latin typeface="Arial"/>
                          <a:cs typeface="Arial"/>
                        </a:rPr>
                        <a:t>a  </a:t>
                      </a:r>
                      <a:r>
                        <a:rPr sz="2400" spc="-45" dirty="0">
                          <a:latin typeface="Arial"/>
                          <a:cs typeface="Arial"/>
                        </a:rPr>
                        <a:t>notice</a:t>
                      </a:r>
                      <a:r>
                        <a:rPr sz="24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105" dirty="0">
                          <a:latin typeface="Arial"/>
                          <a:cs typeface="Arial"/>
                        </a:rPr>
                        <a:t>is</a:t>
                      </a:r>
                      <a:r>
                        <a:rPr sz="2400" spc="-1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70" dirty="0">
                          <a:latin typeface="Arial"/>
                          <a:cs typeface="Arial"/>
                        </a:rPr>
                        <a:t>given</a:t>
                      </a:r>
                      <a:r>
                        <a:rPr sz="2400" spc="-1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5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24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40" dirty="0">
                          <a:latin typeface="Arial"/>
                          <a:cs typeface="Arial"/>
                        </a:rPr>
                        <a:t>all</a:t>
                      </a:r>
                      <a:r>
                        <a:rPr sz="2400" spc="-2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60" dirty="0">
                          <a:latin typeface="Arial"/>
                          <a:cs typeface="Arial"/>
                        </a:rPr>
                        <a:t>parties</a:t>
                      </a:r>
                      <a:r>
                        <a:rPr sz="2400" spc="-1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25" dirty="0">
                          <a:latin typeface="Arial"/>
                          <a:cs typeface="Arial"/>
                        </a:rPr>
                        <a:t>that  </a:t>
                      </a:r>
                      <a:r>
                        <a:rPr sz="2400" spc="-100" dirty="0">
                          <a:latin typeface="Arial"/>
                          <a:cs typeface="Arial"/>
                        </a:rPr>
                        <a:t>are</a:t>
                      </a:r>
                      <a:r>
                        <a:rPr sz="2400" spc="-2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60" dirty="0">
                          <a:latin typeface="Arial"/>
                          <a:cs typeface="Arial"/>
                        </a:rPr>
                        <a:t>involved.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124460" marR="10985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spc="-110" dirty="0">
                          <a:latin typeface="Arial"/>
                          <a:cs typeface="Arial"/>
                        </a:rPr>
                        <a:t>When </a:t>
                      </a:r>
                      <a:r>
                        <a:rPr sz="2400" spc="-160" dirty="0">
                          <a:latin typeface="Arial"/>
                          <a:cs typeface="Arial"/>
                        </a:rPr>
                        <a:t>a </a:t>
                      </a:r>
                      <a:r>
                        <a:rPr sz="2400" spc="-70" dirty="0">
                          <a:latin typeface="Arial"/>
                          <a:cs typeface="Arial"/>
                        </a:rPr>
                        <a:t>promissory </a:t>
                      </a:r>
                      <a:r>
                        <a:rPr sz="2400" spc="-30" dirty="0">
                          <a:latin typeface="Arial"/>
                          <a:cs typeface="Arial"/>
                        </a:rPr>
                        <a:t>note </a:t>
                      </a:r>
                      <a:r>
                        <a:rPr sz="2400" spc="-105" dirty="0">
                          <a:latin typeface="Arial"/>
                          <a:cs typeface="Arial"/>
                        </a:rPr>
                        <a:t>is  </a:t>
                      </a:r>
                      <a:r>
                        <a:rPr sz="2400" spc="-70" dirty="0">
                          <a:latin typeface="Arial"/>
                          <a:cs typeface="Arial"/>
                        </a:rPr>
                        <a:t>dishonoured,</a:t>
                      </a:r>
                      <a:r>
                        <a:rPr sz="2400" spc="-2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45" dirty="0">
                          <a:latin typeface="Arial"/>
                          <a:cs typeface="Arial"/>
                        </a:rPr>
                        <a:t>notice</a:t>
                      </a:r>
                      <a:r>
                        <a:rPr sz="24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105" dirty="0">
                          <a:latin typeface="Arial"/>
                          <a:cs typeface="Arial"/>
                        </a:rPr>
                        <a:t>is</a:t>
                      </a:r>
                      <a:r>
                        <a:rPr sz="2400" spc="-1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10" dirty="0">
                          <a:latin typeface="Arial"/>
                          <a:cs typeface="Arial"/>
                        </a:rPr>
                        <a:t>not</a:t>
                      </a:r>
                      <a:r>
                        <a:rPr sz="2400" spc="-20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125" dirty="0">
                          <a:latin typeface="Arial"/>
                          <a:cs typeface="Arial"/>
                        </a:rPr>
                        <a:t>issued  </a:t>
                      </a:r>
                      <a:r>
                        <a:rPr sz="2400" spc="5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2400" spc="-4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400" spc="-20" dirty="0">
                          <a:latin typeface="Arial"/>
                          <a:cs typeface="Arial"/>
                        </a:rPr>
                        <a:t>the </a:t>
                      </a:r>
                      <a:r>
                        <a:rPr sz="2400" spc="-80" dirty="0">
                          <a:latin typeface="Arial"/>
                          <a:cs typeface="Arial"/>
                        </a:rPr>
                        <a:t>maker </a:t>
                      </a:r>
                      <a:r>
                        <a:rPr sz="2400" spc="-45" dirty="0">
                          <a:latin typeface="Arial"/>
                          <a:cs typeface="Arial"/>
                        </a:rPr>
                        <a:t>(debtor).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A2DE6-798C-4020-BF0C-48B65D8B1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3048000"/>
            <a:ext cx="7723250" cy="1015663"/>
          </a:xfrm>
        </p:spPr>
        <p:txBody>
          <a:bodyPr/>
          <a:lstStyle/>
          <a:p>
            <a:r>
              <a:rPr lang="en-US" sz="6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THANK YOU</a:t>
            </a:r>
            <a:endParaRPr lang="en-IN" sz="66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8414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00400" y="373507"/>
            <a:ext cx="601827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8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Negotiable</a:t>
            </a:r>
            <a:r>
              <a:rPr spc="-5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spc="-12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Instruments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48944" y="1928240"/>
            <a:ext cx="6662420" cy="310324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396240" marR="5080" indent="-384175">
              <a:lnSpc>
                <a:spcPct val="94000"/>
              </a:lnSpc>
              <a:spcBef>
                <a:spcPts val="270"/>
              </a:spcBef>
              <a:buChar char="■"/>
              <a:tabLst>
                <a:tab pos="396240" algn="l"/>
                <a:tab pos="396875" algn="l"/>
              </a:tabLst>
            </a:pP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negotiable</a:t>
            </a:r>
            <a:r>
              <a:rPr sz="2400" spc="-15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instrument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(e.g.,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personal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check)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 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signed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document </a:t>
            </a:r>
            <a:r>
              <a:rPr sz="2400" spc="25" dirty="0">
                <a:solidFill>
                  <a:srgbClr val="181B0D"/>
                </a:solidFill>
                <a:latin typeface="Arial"/>
                <a:cs typeface="Arial"/>
              </a:rPr>
              <a:t>that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promises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sum </a:t>
            </a:r>
            <a:r>
              <a:rPr sz="2400" spc="20" dirty="0">
                <a:solidFill>
                  <a:srgbClr val="181B0D"/>
                </a:solidFill>
                <a:latin typeface="Arial"/>
                <a:cs typeface="Arial"/>
              </a:rPr>
              <a:t>of 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payment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specified</a:t>
            </a:r>
            <a:r>
              <a:rPr sz="2400" spc="-16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person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or</a:t>
            </a:r>
            <a:r>
              <a:rPr sz="2400" spc="-21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assignee.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181B0D"/>
              </a:buClr>
              <a:buFont typeface="Arial"/>
              <a:buChar char="■"/>
            </a:pP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181B0D"/>
              </a:buClr>
              <a:buFont typeface="Arial"/>
              <a:buChar char="■"/>
            </a:pPr>
            <a:endParaRPr sz="2000" dirty="0">
              <a:latin typeface="Arial"/>
              <a:cs typeface="Arial"/>
            </a:endParaRPr>
          </a:p>
          <a:p>
            <a:pPr marL="396240" marR="369570" indent="-384175">
              <a:lnSpc>
                <a:spcPct val="94100"/>
              </a:lnSpc>
              <a:buChar char="■"/>
              <a:tabLst>
                <a:tab pos="396240" algn="l"/>
                <a:tab pos="396875" algn="l"/>
              </a:tabLst>
            </a:pP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According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 </a:t>
            </a:r>
            <a:r>
              <a:rPr sz="2400" b="1" spc="-70" dirty="0">
                <a:solidFill>
                  <a:srgbClr val="181B0D"/>
                </a:solidFill>
                <a:latin typeface="Trebuchet MS"/>
                <a:cs typeface="Trebuchet MS"/>
              </a:rPr>
              <a:t>Section </a:t>
            </a:r>
            <a:r>
              <a:rPr sz="2400" b="1" spc="-260" dirty="0">
                <a:solidFill>
                  <a:srgbClr val="181B0D"/>
                </a:solidFill>
                <a:latin typeface="Trebuchet MS"/>
                <a:cs typeface="Trebuchet MS"/>
              </a:rPr>
              <a:t>13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Negotiable 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Instruments</a:t>
            </a:r>
            <a:r>
              <a:rPr sz="2400" spc="-2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Act,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55" dirty="0">
                <a:solidFill>
                  <a:srgbClr val="181B0D"/>
                </a:solidFill>
                <a:latin typeface="Arial"/>
                <a:cs typeface="Arial"/>
              </a:rPr>
              <a:t>1881,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negotiable</a:t>
            </a:r>
            <a:r>
              <a:rPr sz="2400" spc="-16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instrument  </a:t>
            </a:r>
            <a:r>
              <a:rPr sz="2400" spc="-120" dirty="0">
                <a:solidFill>
                  <a:srgbClr val="181B0D"/>
                </a:solidFill>
                <a:latin typeface="Arial"/>
                <a:cs typeface="Arial"/>
              </a:rPr>
              <a:t>means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“</a:t>
            </a:r>
            <a:r>
              <a:rPr sz="2400" b="1" spc="-55" dirty="0">
                <a:solidFill>
                  <a:srgbClr val="FF0000"/>
                </a:solidFill>
                <a:latin typeface="Trebuchet MS"/>
                <a:cs typeface="Trebuchet MS"/>
              </a:rPr>
              <a:t>promissory</a:t>
            </a:r>
            <a:r>
              <a:rPr sz="2400" b="1" spc="-24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b="1" spc="-85" dirty="0">
                <a:solidFill>
                  <a:srgbClr val="FF0000"/>
                </a:solidFill>
                <a:latin typeface="Trebuchet MS"/>
                <a:cs typeface="Trebuchet MS"/>
              </a:rPr>
              <a:t>note,</a:t>
            </a:r>
            <a:r>
              <a:rPr sz="2400" b="1" spc="-24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b="1" spc="-100" dirty="0">
                <a:solidFill>
                  <a:srgbClr val="FF0000"/>
                </a:solidFill>
                <a:latin typeface="Trebuchet MS"/>
                <a:cs typeface="Trebuchet MS"/>
              </a:rPr>
              <a:t>bill</a:t>
            </a:r>
            <a:r>
              <a:rPr sz="2400" b="1" spc="-24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b="1" spc="-65" dirty="0">
                <a:solidFill>
                  <a:srgbClr val="FF0000"/>
                </a:solidFill>
                <a:latin typeface="Trebuchet MS"/>
                <a:cs typeface="Trebuchet MS"/>
              </a:rPr>
              <a:t>of</a:t>
            </a:r>
            <a:r>
              <a:rPr sz="2400" b="1" spc="-24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b="1" spc="-90" dirty="0">
                <a:solidFill>
                  <a:srgbClr val="FF0000"/>
                </a:solidFill>
                <a:latin typeface="Trebuchet MS"/>
                <a:cs typeface="Trebuchet MS"/>
              </a:rPr>
              <a:t>exchange,</a:t>
            </a:r>
            <a:r>
              <a:rPr sz="2400" b="1" spc="-23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b="1" spc="-110" dirty="0">
                <a:solidFill>
                  <a:srgbClr val="FF0000"/>
                </a:solidFill>
                <a:latin typeface="Trebuchet MS"/>
                <a:cs typeface="Trebuchet MS"/>
              </a:rPr>
              <a:t>or  </a:t>
            </a:r>
            <a:r>
              <a:rPr sz="2400" b="1" spc="-125" dirty="0">
                <a:solidFill>
                  <a:srgbClr val="FF0000"/>
                </a:solidFill>
                <a:latin typeface="Trebuchet MS"/>
                <a:cs typeface="Trebuchet MS"/>
              </a:rPr>
              <a:t>cheque,</a:t>
            </a:r>
            <a:r>
              <a:rPr sz="2400" b="1" spc="-24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b="1" spc="-75" dirty="0">
                <a:solidFill>
                  <a:srgbClr val="FF0000"/>
                </a:solidFill>
                <a:latin typeface="Trebuchet MS"/>
                <a:cs typeface="Trebuchet MS"/>
              </a:rPr>
              <a:t>payable</a:t>
            </a:r>
            <a:r>
              <a:rPr sz="2400" b="1" spc="-22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b="1" spc="-120" dirty="0">
                <a:solidFill>
                  <a:srgbClr val="FF0000"/>
                </a:solidFill>
                <a:latin typeface="Trebuchet MS"/>
                <a:cs typeface="Trebuchet MS"/>
              </a:rPr>
              <a:t>either</a:t>
            </a:r>
            <a:r>
              <a:rPr sz="2400" b="1" spc="-254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b="1" spc="-40" dirty="0">
                <a:solidFill>
                  <a:srgbClr val="FF0000"/>
                </a:solidFill>
                <a:latin typeface="Trebuchet MS"/>
                <a:cs typeface="Trebuchet MS"/>
              </a:rPr>
              <a:t>to</a:t>
            </a:r>
            <a:r>
              <a:rPr sz="2400" b="1" spc="-23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b="1" spc="-120" dirty="0">
                <a:solidFill>
                  <a:srgbClr val="FF0000"/>
                </a:solidFill>
                <a:latin typeface="Trebuchet MS"/>
                <a:cs typeface="Trebuchet MS"/>
              </a:rPr>
              <a:t>order</a:t>
            </a:r>
            <a:r>
              <a:rPr sz="2400" b="1" spc="-24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b="1" spc="-110" dirty="0">
                <a:solidFill>
                  <a:srgbClr val="FF0000"/>
                </a:solidFill>
                <a:latin typeface="Trebuchet MS"/>
                <a:cs typeface="Trebuchet MS"/>
              </a:rPr>
              <a:t>or</a:t>
            </a:r>
            <a:r>
              <a:rPr sz="2400" b="1" spc="-229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b="1" spc="-40" dirty="0">
                <a:solidFill>
                  <a:srgbClr val="FF0000"/>
                </a:solidFill>
                <a:latin typeface="Trebuchet MS"/>
                <a:cs typeface="Trebuchet MS"/>
              </a:rPr>
              <a:t>to</a:t>
            </a:r>
            <a:r>
              <a:rPr sz="2400" b="1" spc="-229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b="1" spc="-120" dirty="0">
                <a:solidFill>
                  <a:srgbClr val="FF0000"/>
                </a:solidFill>
                <a:latin typeface="Trebuchet MS"/>
                <a:cs typeface="Trebuchet MS"/>
              </a:rPr>
              <a:t>bearer</a:t>
            </a:r>
            <a:r>
              <a:rPr sz="2400" spc="-120" dirty="0">
                <a:solidFill>
                  <a:srgbClr val="181B0D"/>
                </a:solidFill>
                <a:latin typeface="Arial"/>
                <a:cs typeface="Arial"/>
              </a:rPr>
              <a:t>”.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38871" y="1935479"/>
            <a:ext cx="4293108" cy="32202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28798" y="458215"/>
            <a:ext cx="789749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u="sng" spc="-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</a:t>
            </a:r>
            <a:r>
              <a:rPr u="sng" spc="-13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u="sng" spc="-8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Negotiable</a:t>
            </a:r>
            <a:r>
              <a:rPr u="sng" spc="-93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3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Instruments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76933" y="1821307"/>
            <a:ext cx="10323830" cy="390334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396240" marR="59690" indent="-384175">
              <a:lnSpc>
                <a:spcPts val="2700"/>
              </a:lnSpc>
              <a:spcBef>
                <a:spcPts val="340"/>
              </a:spcBef>
              <a:buChar char="■"/>
              <a:tabLst>
                <a:tab pos="396240" algn="l"/>
                <a:tab pos="396875" algn="l"/>
              </a:tabLst>
            </a:pP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According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Negotiable</a:t>
            </a:r>
            <a:r>
              <a:rPr sz="2400" spc="-15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Instruments</a:t>
            </a:r>
            <a:r>
              <a:rPr sz="2400" spc="-2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Act,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1881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0" dirty="0">
                <a:solidFill>
                  <a:srgbClr val="181B0D"/>
                </a:solidFill>
                <a:latin typeface="Arial"/>
                <a:cs typeface="Arial"/>
              </a:rPr>
              <a:t>there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are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181B0D"/>
                </a:solidFill>
                <a:latin typeface="Arial"/>
                <a:cs typeface="Arial"/>
              </a:rPr>
              <a:t>just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0" dirty="0">
                <a:solidFill>
                  <a:srgbClr val="181B0D"/>
                </a:solidFill>
                <a:latin typeface="Arial"/>
                <a:cs typeface="Arial"/>
              </a:rPr>
              <a:t>three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types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 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negotiable</a:t>
            </a:r>
            <a:r>
              <a:rPr sz="2400" spc="-16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instruments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181B0D"/>
                </a:solidFill>
                <a:latin typeface="Arial"/>
                <a:cs typeface="Arial"/>
              </a:rPr>
              <a:t>i.e.,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promissory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181B0D"/>
                </a:solidFill>
                <a:latin typeface="Arial"/>
                <a:cs typeface="Arial"/>
              </a:rPr>
              <a:t>note,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81B0D"/>
                </a:solidFill>
                <a:latin typeface="Arial"/>
                <a:cs typeface="Arial"/>
              </a:rPr>
              <a:t>bill</a:t>
            </a:r>
            <a:r>
              <a:rPr sz="2400" spc="-16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exchange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and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cheque.</a:t>
            </a:r>
            <a:endParaRPr sz="2400">
              <a:latin typeface="Arial"/>
              <a:cs typeface="Arial"/>
            </a:endParaRPr>
          </a:p>
          <a:p>
            <a:pPr marL="396240" marR="5080" indent="-384175">
              <a:lnSpc>
                <a:spcPct val="94000"/>
              </a:lnSpc>
              <a:spcBef>
                <a:spcPts val="1145"/>
              </a:spcBef>
              <a:buChar char="■"/>
              <a:tabLst>
                <a:tab pos="396240" algn="l"/>
                <a:tab pos="396875" algn="l"/>
              </a:tabLst>
            </a:pP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However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many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other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documents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are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also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recognized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as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negotiable</a:t>
            </a:r>
            <a:r>
              <a:rPr sz="2400" spc="-15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instruments 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on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 </a:t>
            </a:r>
            <a:r>
              <a:rPr sz="2400" spc="-130" dirty="0">
                <a:solidFill>
                  <a:srgbClr val="181B0D"/>
                </a:solidFill>
                <a:latin typeface="Arial"/>
                <a:cs typeface="Arial"/>
              </a:rPr>
              <a:t>basis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custom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and </a:t>
            </a:r>
            <a:r>
              <a:rPr sz="2400" spc="-120" dirty="0">
                <a:solidFill>
                  <a:srgbClr val="181B0D"/>
                </a:solidFill>
                <a:latin typeface="Arial"/>
                <a:cs typeface="Arial"/>
              </a:rPr>
              <a:t>usage,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like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hundis,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treasury </a:t>
            </a:r>
            <a:r>
              <a:rPr sz="2400" spc="-45" dirty="0">
                <a:solidFill>
                  <a:srgbClr val="181B0D"/>
                </a:solidFill>
                <a:latin typeface="Arial"/>
                <a:cs typeface="Arial"/>
              </a:rPr>
              <a:t>bills, </a:t>
            </a:r>
            <a:r>
              <a:rPr sz="2400" spc="-125" dirty="0">
                <a:solidFill>
                  <a:srgbClr val="181B0D"/>
                </a:solidFill>
                <a:latin typeface="Arial"/>
                <a:cs typeface="Arial"/>
              </a:rPr>
              <a:t>share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warrants,  </a:t>
            </a:r>
            <a:r>
              <a:rPr sz="2400" spc="-40" dirty="0">
                <a:solidFill>
                  <a:srgbClr val="181B0D"/>
                </a:solidFill>
                <a:latin typeface="Arial"/>
                <a:cs typeface="Arial"/>
              </a:rPr>
              <a:t>etc.,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provided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they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possess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features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negotiability.</a:t>
            </a:r>
            <a:endParaRPr sz="2400">
              <a:latin typeface="Arial"/>
              <a:cs typeface="Arial"/>
            </a:endParaRPr>
          </a:p>
          <a:p>
            <a:pPr marL="396240" indent="-384175">
              <a:lnSpc>
                <a:spcPct val="100000"/>
              </a:lnSpc>
              <a:spcBef>
                <a:spcPts val="1030"/>
              </a:spcBef>
              <a:buChar char="■"/>
              <a:tabLst>
                <a:tab pos="396240" algn="l"/>
                <a:tab pos="396875" algn="l"/>
              </a:tabLst>
            </a:pP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following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5" dirty="0">
                <a:solidFill>
                  <a:srgbClr val="181B0D"/>
                </a:solidFill>
                <a:latin typeface="Arial"/>
                <a:cs typeface="Arial"/>
              </a:rPr>
              <a:t>sections,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5" dirty="0">
                <a:solidFill>
                  <a:srgbClr val="181B0D"/>
                </a:solidFill>
                <a:latin typeface="Arial"/>
                <a:cs typeface="Arial"/>
              </a:rPr>
              <a:t>we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5" dirty="0">
                <a:solidFill>
                  <a:srgbClr val="181B0D"/>
                </a:solidFill>
                <a:latin typeface="Arial"/>
                <a:cs typeface="Arial"/>
              </a:rPr>
              <a:t>shall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study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0" dirty="0">
                <a:solidFill>
                  <a:srgbClr val="181B0D"/>
                </a:solidFill>
                <a:latin typeface="Arial"/>
                <a:cs typeface="Arial"/>
              </a:rPr>
              <a:t>about</a:t>
            </a:r>
            <a:endParaRPr sz="24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02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-85" dirty="0">
                <a:solidFill>
                  <a:srgbClr val="181B0D"/>
                </a:solidFill>
                <a:latin typeface="Arial"/>
                <a:cs typeface="Arial"/>
              </a:rPr>
              <a:t>Promissory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Notes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(popularly</a:t>
            </a:r>
            <a:r>
              <a:rPr sz="2400" spc="-50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called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pronotes)</a:t>
            </a:r>
            <a:endParaRPr sz="24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03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Bills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35" dirty="0">
                <a:solidFill>
                  <a:srgbClr val="181B0D"/>
                </a:solidFill>
                <a:latin typeface="Arial"/>
                <a:cs typeface="Arial"/>
              </a:rPr>
              <a:t>Exchange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(popularly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called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bills)</a:t>
            </a:r>
            <a:endParaRPr sz="24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019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400" spc="-155" dirty="0">
                <a:solidFill>
                  <a:srgbClr val="181B0D"/>
                </a:solidFill>
                <a:latin typeface="Arial"/>
                <a:cs typeface="Arial"/>
              </a:rPr>
              <a:t>Cheques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and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Hundis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20" dirty="0">
                <a:solidFill>
                  <a:srgbClr val="181B0D"/>
                </a:solidFill>
                <a:latin typeface="Arial"/>
                <a:cs typeface="Arial"/>
              </a:rPr>
              <a:t>(a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popular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indigenous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document</a:t>
            </a:r>
            <a:r>
              <a:rPr sz="2400" spc="-21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prevalent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India)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80282" y="259156"/>
            <a:ext cx="463550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u="sng" spc="-36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u="sng" spc="-114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Promissory</a:t>
            </a:r>
            <a:r>
              <a:rPr u="sng" spc="-55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3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5598" y="1219581"/>
            <a:ext cx="10728960" cy="4721860"/>
          </a:xfrm>
          <a:prstGeom prst="rect">
            <a:avLst/>
          </a:prstGeom>
        </p:spPr>
        <p:txBody>
          <a:bodyPr vert="horz" wrap="square" lIns="0" tIns="142240" rIns="0" bIns="0" rtlCol="0">
            <a:spAutoFit/>
          </a:bodyPr>
          <a:lstStyle/>
          <a:p>
            <a:pPr marL="396240" indent="-384175">
              <a:lnSpc>
                <a:spcPct val="100000"/>
              </a:lnSpc>
              <a:spcBef>
                <a:spcPts val="1120"/>
              </a:spcBef>
              <a:buChar char="■"/>
              <a:tabLst>
                <a:tab pos="396240" algn="l"/>
                <a:tab pos="396875" algn="l"/>
              </a:tabLst>
            </a:pPr>
            <a:r>
              <a:rPr sz="2400" spc="-135" dirty="0">
                <a:solidFill>
                  <a:srgbClr val="181B0D"/>
                </a:solidFill>
                <a:latin typeface="Arial"/>
                <a:cs typeface="Arial"/>
              </a:rPr>
              <a:t>Suppose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you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take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loan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Rupees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20" dirty="0">
                <a:solidFill>
                  <a:srgbClr val="181B0D"/>
                </a:solidFill>
                <a:latin typeface="Arial"/>
                <a:cs typeface="Arial"/>
              </a:rPr>
              <a:t>Five</a:t>
            </a:r>
            <a:r>
              <a:rPr sz="2400" spc="-34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Thousand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0" dirty="0">
                <a:solidFill>
                  <a:srgbClr val="181B0D"/>
                </a:solidFill>
                <a:latin typeface="Arial"/>
                <a:cs typeface="Arial"/>
              </a:rPr>
              <a:t>from</a:t>
            </a:r>
            <a:r>
              <a:rPr sz="2400" spc="-22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your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friend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40" dirty="0">
                <a:solidFill>
                  <a:srgbClr val="181B0D"/>
                </a:solidFill>
                <a:latin typeface="Arial"/>
                <a:cs typeface="Arial"/>
              </a:rPr>
              <a:t>Ramesh.</a:t>
            </a:r>
            <a:endParaRPr sz="2400">
              <a:latin typeface="Arial"/>
              <a:cs typeface="Arial"/>
            </a:endParaRPr>
          </a:p>
          <a:p>
            <a:pPr marL="396240" marR="5080" indent="-384175">
              <a:lnSpc>
                <a:spcPct val="94200"/>
              </a:lnSpc>
              <a:spcBef>
                <a:spcPts val="1185"/>
              </a:spcBef>
              <a:buChar char="■"/>
              <a:tabLst>
                <a:tab pos="396240" algn="l"/>
                <a:tab pos="396875" algn="l"/>
              </a:tabLst>
            </a:pP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You </a:t>
            </a:r>
            <a:r>
              <a:rPr sz="2400" spc="-130" dirty="0">
                <a:solidFill>
                  <a:srgbClr val="181B0D"/>
                </a:solidFill>
                <a:latin typeface="Arial"/>
                <a:cs typeface="Arial"/>
              </a:rPr>
              <a:t>can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make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document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stating </a:t>
            </a:r>
            <a:r>
              <a:rPr sz="2400" spc="25" dirty="0">
                <a:solidFill>
                  <a:srgbClr val="181B0D"/>
                </a:solidFill>
                <a:latin typeface="Arial"/>
                <a:cs typeface="Arial"/>
              </a:rPr>
              <a:t>that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you </a:t>
            </a:r>
            <a:r>
              <a:rPr sz="2400" spc="5" dirty="0">
                <a:solidFill>
                  <a:srgbClr val="181B0D"/>
                </a:solidFill>
                <a:latin typeface="Arial"/>
                <a:cs typeface="Arial"/>
              </a:rPr>
              <a:t>will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pay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money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 </a:t>
            </a:r>
            <a:r>
              <a:rPr sz="2400" spc="-155" dirty="0">
                <a:solidFill>
                  <a:srgbClr val="181B0D"/>
                </a:solidFill>
                <a:latin typeface="Arial"/>
                <a:cs typeface="Arial"/>
              </a:rPr>
              <a:t>Ramesh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or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 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bearer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on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demand.</a:t>
            </a:r>
            <a:r>
              <a:rPr sz="2400" spc="-2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Or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you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30" dirty="0">
                <a:solidFill>
                  <a:srgbClr val="181B0D"/>
                </a:solidFill>
                <a:latin typeface="Arial"/>
                <a:cs typeface="Arial"/>
              </a:rPr>
              <a:t>can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mention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document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25" dirty="0">
                <a:solidFill>
                  <a:srgbClr val="181B0D"/>
                </a:solidFill>
                <a:latin typeface="Arial"/>
                <a:cs typeface="Arial"/>
              </a:rPr>
              <a:t>that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you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0" dirty="0">
                <a:solidFill>
                  <a:srgbClr val="181B0D"/>
                </a:solidFill>
                <a:latin typeface="Arial"/>
                <a:cs typeface="Arial"/>
              </a:rPr>
              <a:t>would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like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pay 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0" dirty="0">
                <a:solidFill>
                  <a:srgbClr val="181B0D"/>
                </a:solidFill>
                <a:latin typeface="Arial"/>
                <a:cs typeface="Arial"/>
              </a:rPr>
              <a:t>amount</a:t>
            </a:r>
            <a:r>
              <a:rPr sz="2400" spc="-22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81B0D"/>
                </a:solidFill>
                <a:latin typeface="Arial"/>
                <a:cs typeface="Arial"/>
              </a:rPr>
              <a:t>after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0" dirty="0">
                <a:solidFill>
                  <a:srgbClr val="181B0D"/>
                </a:solidFill>
                <a:latin typeface="Arial"/>
                <a:cs typeface="Arial"/>
              </a:rPr>
              <a:t>three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months.</a:t>
            </a:r>
            <a:endParaRPr sz="2400">
              <a:latin typeface="Arial"/>
              <a:cs typeface="Arial"/>
            </a:endParaRPr>
          </a:p>
          <a:p>
            <a:pPr marL="396240" marR="412115" indent="-384175">
              <a:lnSpc>
                <a:spcPts val="2710"/>
              </a:lnSpc>
              <a:spcBef>
                <a:spcPts val="1255"/>
              </a:spcBef>
              <a:buChar char="■"/>
              <a:tabLst>
                <a:tab pos="396240" algn="l"/>
                <a:tab pos="396875" algn="l"/>
              </a:tabLst>
            </a:pP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This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document,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once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signed</a:t>
            </a:r>
            <a:r>
              <a:rPr sz="2400" spc="-16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by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you,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181B0D"/>
                </a:solidFill>
                <a:latin typeface="Arial"/>
                <a:cs typeface="Arial"/>
              </a:rPr>
              <a:t>duly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stamped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and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handed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over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35" dirty="0">
                <a:solidFill>
                  <a:srgbClr val="181B0D"/>
                </a:solidFill>
                <a:latin typeface="Arial"/>
                <a:cs typeface="Arial"/>
              </a:rPr>
              <a:t>Ramesh,  </a:t>
            </a: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becomes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negotiable</a:t>
            </a:r>
            <a:r>
              <a:rPr sz="2400" spc="-2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181B0D"/>
                </a:solidFill>
                <a:latin typeface="Arial"/>
                <a:cs typeface="Arial"/>
              </a:rPr>
              <a:t>instrument.</a:t>
            </a:r>
            <a:endParaRPr sz="2400">
              <a:latin typeface="Arial"/>
              <a:cs typeface="Arial"/>
            </a:endParaRPr>
          </a:p>
          <a:p>
            <a:pPr marL="396240" marR="1074420" indent="-384175">
              <a:lnSpc>
                <a:spcPts val="2710"/>
              </a:lnSpc>
              <a:spcBef>
                <a:spcPts val="1190"/>
              </a:spcBef>
              <a:buChar char="■"/>
              <a:tabLst>
                <a:tab pos="396240" algn="l"/>
                <a:tab pos="396875" algn="l"/>
              </a:tabLst>
            </a:pP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Now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55" dirty="0">
                <a:solidFill>
                  <a:srgbClr val="181B0D"/>
                </a:solidFill>
                <a:latin typeface="Arial"/>
                <a:cs typeface="Arial"/>
              </a:rPr>
              <a:t>Ramesh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25" dirty="0">
                <a:solidFill>
                  <a:srgbClr val="181B0D"/>
                </a:solidFill>
                <a:latin typeface="Arial"/>
                <a:cs typeface="Arial"/>
              </a:rPr>
              <a:t>can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personally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present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90" dirty="0">
                <a:solidFill>
                  <a:srgbClr val="181B0D"/>
                </a:solidFill>
                <a:latin typeface="Arial"/>
                <a:cs typeface="Arial"/>
              </a:rPr>
              <a:t>it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before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you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for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payment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or</a:t>
            </a:r>
            <a:r>
              <a:rPr sz="2400" spc="-21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give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this 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document</a:t>
            </a:r>
            <a:r>
              <a:rPr sz="2400" spc="-21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some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other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person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181B0D"/>
                </a:solidFill>
                <a:latin typeface="Arial"/>
                <a:cs typeface="Arial"/>
              </a:rPr>
              <a:t>collect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money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on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his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behalf.</a:t>
            </a:r>
            <a:endParaRPr sz="2400">
              <a:latin typeface="Arial"/>
              <a:cs typeface="Arial"/>
            </a:endParaRPr>
          </a:p>
          <a:p>
            <a:pPr marL="396240" indent="-384175">
              <a:lnSpc>
                <a:spcPts val="2795"/>
              </a:lnSpc>
              <a:spcBef>
                <a:spcPts val="960"/>
              </a:spcBef>
              <a:buChar char="■"/>
              <a:tabLst>
                <a:tab pos="396240" algn="l"/>
                <a:tab pos="396875" algn="l"/>
              </a:tabLst>
            </a:pPr>
            <a:r>
              <a:rPr sz="2400" spc="-140" dirty="0">
                <a:solidFill>
                  <a:srgbClr val="181B0D"/>
                </a:solidFill>
                <a:latin typeface="Arial"/>
                <a:cs typeface="Arial"/>
              </a:rPr>
              <a:t>He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30" dirty="0">
                <a:solidFill>
                  <a:srgbClr val="181B0D"/>
                </a:solidFill>
                <a:latin typeface="Arial"/>
                <a:cs typeface="Arial"/>
              </a:rPr>
              <a:t>can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endorse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95" dirty="0">
                <a:solidFill>
                  <a:srgbClr val="181B0D"/>
                </a:solidFill>
                <a:latin typeface="Arial"/>
                <a:cs typeface="Arial"/>
              </a:rPr>
              <a:t>it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somebody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35" dirty="0">
                <a:solidFill>
                  <a:srgbClr val="181B0D"/>
                </a:solidFill>
                <a:latin typeface="Arial"/>
                <a:cs typeface="Arial"/>
              </a:rPr>
              <a:t>else’s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name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who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81B0D"/>
                </a:solidFill>
                <a:latin typeface="Arial"/>
                <a:cs typeface="Arial"/>
              </a:rPr>
              <a:t>turn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30" dirty="0">
                <a:solidFill>
                  <a:srgbClr val="181B0D"/>
                </a:solidFill>
                <a:latin typeface="Arial"/>
                <a:cs typeface="Arial"/>
              </a:rPr>
              <a:t>can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endorse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95" dirty="0">
                <a:solidFill>
                  <a:srgbClr val="181B0D"/>
                </a:solidFill>
                <a:latin typeface="Arial"/>
                <a:cs typeface="Arial"/>
              </a:rPr>
              <a:t>it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181B0D"/>
                </a:solidFill>
                <a:latin typeface="Arial"/>
                <a:cs typeface="Arial"/>
              </a:rPr>
              <a:t>further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till</a:t>
            </a:r>
            <a:endParaRPr sz="2400">
              <a:latin typeface="Arial"/>
              <a:cs typeface="Arial"/>
            </a:endParaRPr>
          </a:p>
          <a:p>
            <a:pPr marL="396240">
              <a:lnSpc>
                <a:spcPts val="2795"/>
              </a:lnSpc>
            </a:pP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final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payment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made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by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you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whosoever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presents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90" dirty="0">
                <a:solidFill>
                  <a:srgbClr val="181B0D"/>
                </a:solidFill>
                <a:latin typeface="Arial"/>
                <a:cs typeface="Arial"/>
              </a:rPr>
              <a:t>it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before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you.</a:t>
            </a:r>
            <a:endParaRPr sz="2400">
              <a:latin typeface="Arial"/>
              <a:cs typeface="Arial"/>
            </a:endParaRPr>
          </a:p>
          <a:p>
            <a:pPr marL="436245" indent="-424180">
              <a:lnSpc>
                <a:spcPct val="100000"/>
              </a:lnSpc>
              <a:spcBef>
                <a:spcPts val="1035"/>
              </a:spcBef>
              <a:buChar char="■"/>
              <a:tabLst>
                <a:tab pos="436245" algn="l"/>
                <a:tab pos="436880" algn="l"/>
              </a:tabLst>
            </a:pP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This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type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document</a:t>
            </a:r>
            <a:r>
              <a:rPr sz="2400" spc="-21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called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5" dirty="0">
                <a:solidFill>
                  <a:srgbClr val="181B0D"/>
                </a:solidFill>
                <a:latin typeface="Arial"/>
                <a:cs typeface="Arial"/>
              </a:rPr>
              <a:t>Promissory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Note.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38625" y="210769"/>
            <a:ext cx="40792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u="sng" spc="-114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Promissory</a:t>
            </a:r>
            <a:r>
              <a:rPr u="sng" spc="-5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3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53717" y="1484503"/>
            <a:ext cx="9366885" cy="176657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396875" marR="5080" indent="-384810">
              <a:lnSpc>
                <a:spcPct val="94000"/>
              </a:lnSpc>
              <a:spcBef>
                <a:spcPts val="270"/>
              </a:spcBef>
              <a:buChar char="■"/>
              <a:tabLst>
                <a:tab pos="396875" algn="l"/>
                <a:tab pos="397510" algn="l"/>
              </a:tabLst>
            </a:pP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Section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4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Negotiable</a:t>
            </a:r>
            <a:r>
              <a:rPr sz="2400" spc="-14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Instruments</a:t>
            </a:r>
            <a:r>
              <a:rPr sz="2400" spc="-2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Act,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1881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defines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promissory 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note 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as </a:t>
            </a:r>
            <a:r>
              <a:rPr sz="2400" spc="-85" dirty="0">
                <a:solidFill>
                  <a:srgbClr val="181B0D"/>
                </a:solidFill>
                <a:latin typeface="Arial"/>
                <a:cs typeface="Arial"/>
              </a:rPr>
              <a:t>‘an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instrument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in </a:t>
            </a:r>
            <a:r>
              <a:rPr sz="2400" dirty="0">
                <a:solidFill>
                  <a:srgbClr val="181B0D"/>
                </a:solidFill>
                <a:latin typeface="Arial"/>
                <a:cs typeface="Arial"/>
              </a:rPr>
              <a:t>writing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(not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being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bank </a:t>
            </a:r>
            <a:r>
              <a:rPr sz="2400" spc="-35" dirty="0">
                <a:solidFill>
                  <a:srgbClr val="181B0D"/>
                </a:solidFill>
                <a:latin typeface="Arial"/>
                <a:cs typeface="Arial"/>
              </a:rPr>
              <a:t>note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or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currency 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note)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containing</a:t>
            </a:r>
            <a:r>
              <a:rPr sz="2400" spc="-16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an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181B0D"/>
                </a:solidFill>
                <a:latin typeface="Arial"/>
                <a:cs typeface="Arial"/>
              </a:rPr>
              <a:t>unconditional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181B0D"/>
                </a:solidFill>
                <a:latin typeface="Arial"/>
                <a:cs typeface="Arial"/>
              </a:rPr>
              <a:t>undertaking,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signed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by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maker,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 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pay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certain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sum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money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181B0D"/>
                </a:solidFill>
                <a:latin typeface="Arial"/>
                <a:cs typeface="Arial"/>
              </a:rPr>
              <a:t>only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or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order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certain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person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or 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bearer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instrument’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737104" y="3776471"/>
            <a:ext cx="4652772" cy="26151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69352" y="3776471"/>
            <a:ext cx="2581655" cy="25938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5790" y="1483847"/>
            <a:ext cx="3296920" cy="3206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900" spc="10" dirty="0">
                <a:solidFill>
                  <a:srgbClr val="000000"/>
                </a:solidFill>
                <a:latin typeface="Times New Roman"/>
                <a:cs typeface="Times New Roman"/>
              </a:rPr>
              <a:t>Specimen of </a:t>
            </a:r>
            <a:r>
              <a:rPr sz="1900" spc="15" dirty="0">
                <a:solidFill>
                  <a:srgbClr val="000000"/>
                </a:solidFill>
                <a:latin typeface="Times New Roman"/>
                <a:cs typeface="Times New Roman"/>
              </a:rPr>
              <a:t>a </a:t>
            </a:r>
            <a:r>
              <a:rPr sz="1900" spc="10" dirty="0">
                <a:solidFill>
                  <a:srgbClr val="000000"/>
                </a:solidFill>
                <a:latin typeface="Times New Roman"/>
                <a:cs typeface="Times New Roman"/>
              </a:rPr>
              <a:t>Promissory</a:t>
            </a:r>
            <a:r>
              <a:rPr sz="19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900" spc="10" dirty="0">
                <a:solidFill>
                  <a:srgbClr val="000000"/>
                </a:solidFill>
                <a:latin typeface="Times New Roman"/>
                <a:cs typeface="Times New Roman"/>
              </a:rPr>
              <a:t>Note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887703" y="1937702"/>
            <a:ext cx="8686165" cy="2865120"/>
          </a:xfrm>
          <a:custGeom>
            <a:avLst/>
            <a:gdLst/>
            <a:ahLst/>
            <a:cxnLst/>
            <a:rect l="l" t="t" r="r" b="b"/>
            <a:pathLst>
              <a:path w="8686165" h="2865120">
                <a:moveTo>
                  <a:pt x="0" y="2864591"/>
                </a:moveTo>
                <a:lnTo>
                  <a:pt x="8685977" y="2864591"/>
                </a:lnTo>
                <a:lnTo>
                  <a:pt x="8685977" y="0"/>
                </a:lnTo>
                <a:lnTo>
                  <a:pt x="0" y="0"/>
                </a:lnTo>
                <a:lnTo>
                  <a:pt x="0" y="2864591"/>
                </a:lnTo>
                <a:close/>
              </a:path>
            </a:pathLst>
          </a:custGeom>
          <a:ln w="196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251487" y="3654735"/>
            <a:ext cx="1140460" cy="91566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>
              <a:lnSpc>
                <a:spcPct val="153700"/>
              </a:lnSpc>
              <a:spcBef>
                <a:spcPts val="90"/>
              </a:spcBef>
            </a:pPr>
            <a:r>
              <a:rPr sz="1900" dirty="0">
                <a:latin typeface="Times New Roman"/>
                <a:cs typeface="Times New Roman"/>
              </a:rPr>
              <a:t>Sd/</a:t>
            </a:r>
            <a:r>
              <a:rPr sz="1900" spc="-125" dirty="0">
                <a:latin typeface="Times New Roman"/>
                <a:cs typeface="Times New Roman"/>
              </a:rPr>
              <a:t> </a:t>
            </a:r>
            <a:r>
              <a:rPr sz="1900" spc="-20" dirty="0">
                <a:latin typeface="Times New Roman"/>
                <a:cs typeface="Times New Roman"/>
              </a:rPr>
              <a:t>Sanjeev  </a:t>
            </a:r>
            <a:r>
              <a:rPr sz="1900" spc="15" dirty="0">
                <a:latin typeface="Times New Roman"/>
                <a:cs typeface="Times New Roman"/>
              </a:rPr>
              <a:t>Stamp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27362" y="3654735"/>
            <a:ext cx="1403350" cy="91566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>
              <a:lnSpc>
                <a:spcPct val="153700"/>
              </a:lnSpc>
              <a:spcBef>
                <a:spcPts val="90"/>
              </a:spcBef>
            </a:pPr>
            <a:r>
              <a:rPr sz="1900" spc="15" dirty="0">
                <a:latin typeface="Times New Roman"/>
                <a:cs typeface="Times New Roman"/>
              </a:rPr>
              <a:t>To </a:t>
            </a:r>
            <a:r>
              <a:rPr sz="1900" spc="5" dirty="0">
                <a:latin typeface="Times New Roman"/>
                <a:cs typeface="Times New Roman"/>
              </a:rPr>
              <a:t>, </a:t>
            </a:r>
            <a:r>
              <a:rPr sz="1900" spc="15" dirty="0">
                <a:latin typeface="Times New Roman"/>
                <a:cs typeface="Times New Roman"/>
              </a:rPr>
              <a:t>Ramesh  </a:t>
            </a:r>
            <a:r>
              <a:rPr sz="1900" spc="-5" dirty="0">
                <a:latin typeface="Times New Roman"/>
                <a:cs typeface="Times New Roman"/>
              </a:rPr>
              <a:t>Add</a:t>
            </a:r>
            <a:r>
              <a:rPr sz="1900" spc="-20" dirty="0">
                <a:latin typeface="Times New Roman"/>
                <a:cs typeface="Times New Roman"/>
              </a:rPr>
              <a:t>re</a:t>
            </a:r>
            <a:r>
              <a:rPr sz="1900" dirty="0">
                <a:latin typeface="Times New Roman"/>
                <a:cs typeface="Times New Roman"/>
              </a:rPr>
              <a:t>ss…</a:t>
            </a:r>
            <a:r>
              <a:rPr sz="1900" spc="-10" dirty="0">
                <a:latin typeface="Times New Roman"/>
                <a:cs typeface="Times New Roman"/>
              </a:rPr>
              <a:t>…</a:t>
            </a:r>
            <a:r>
              <a:rPr sz="1900" spc="-15" dirty="0">
                <a:latin typeface="Times New Roman"/>
                <a:cs typeface="Times New Roman"/>
              </a:rPr>
              <a:t>.</a:t>
            </a:r>
            <a:r>
              <a:rPr sz="1900" spc="5" dirty="0">
                <a:latin typeface="Times New Roman"/>
                <a:cs typeface="Times New Roman"/>
              </a:rPr>
              <a:t>.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27362" y="3000392"/>
            <a:ext cx="7347584" cy="6800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>
              <a:lnSpc>
                <a:spcPct val="112999"/>
              </a:lnSpc>
              <a:spcBef>
                <a:spcPts val="90"/>
              </a:spcBef>
            </a:pPr>
            <a:r>
              <a:rPr sz="1900" spc="15" dirty="0">
                <a:latin typeface="Times New Roman"/>
                <a:cs typeface="Times New Roman"/>
              </a:rPr>
              <a:t>On</a:t>
            </a:r>
            <a:r>
              <a:rPr sz="1900" spc="-16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demand,</a:t>
            </a:r>
            <a:r>
              <a:rPr sz="1900" spc="-16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Times New Roman"/>
                <a:cs typeface="Times New Roman"/>
              </a:rPr>
              <a:t>I</a:t>
            </a:r>
            <a:r>
              <a:rPr sz="1900" spc="-204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promise</a:t>
            </a:r>
            <a:r>
              <a:rPr sz="1900" spc="-16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Times New Roman"/>
                <a:cs typeface="Times New Roman"/>
              </a:rPr>
              <a:t>to</a:t>
            </a:r>
            <a:r>
              <a:rPr sz="1900" spc="-16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Times New Roman"/>
                <a:cs typeface="Times New Roman"/>
              </a:rPr>
              <a:t>pay</a:t>
            </a:r>
            <a:r>
              <a:rPr sz="1900" spc="-200" dirty="0">
                <a:latin typeface="Times New Roman"/>
                <a:cs typeface="Times New Roman"/>
              </a:rPr>
              <a:t> </a:t>
            </a:r>
            <a:r>
              <a:rPr sz="1900" spc="-5" dirty="0">
                <a:latin typeface="Times New Roman"/>
                <a:cs typeface="Times New Roman"/>
              </a:rPr>
              <a:t>Ramesh,</a:t>
            </a:r>
            <a:r>
              <a:rPr sz="1900" spc="-180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Times New Roman"/>
                <a:cs typeface="Times New Roman"/>
              </a:rPr>
              <a:t>s/o</a:t>
            </a:r>
            <a:r>
              <a:rPr sz="1900" spc="-135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RamLal</a:t>
            </a:r>
            <a:r>
              <a:rPr sz="1900" spc="-17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Times New Roman"/>
                <a:cs typeface="Times New Roman"/>
              </a:rPr>
              <a:t>of</a:t>
            </a:r>
            <a:r>
              <a:rPr sz="1900" spc="-145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Meerut</a:t>
            </a:r>
            <a:r>
              <a:rPr sz="1900" spc="-17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Times New Roman"/>
                <a:cs typeface="Times New Roman"/>
              </a:rPr>
              <a:t>or</a:t>
            </a:r>
            <a:r>
              <a:rPr sz="1900" spc="-150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order</a:t>
            </a:r>
            <a:r>
              <a:rPr sz="1900" spc="-19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Times New Roman"/>
                <a:cs typeface="Times New Roman"/>
              </a:rPr>
              <a:t>a</a:t>
            </a:r>
            <a:r>
              <a:rPr sz="1900" spc="-17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Times New Roman"/>
                <a:cs typeface="Times New Roman"/>
              </a:rPr>
              <a:t>sum</a:t>
            </a:r>
            <a:r>
              <a:rPr sz="1900" spc="-135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of  </a:t>
            </a:r>
            <a:r>
              <a:rPr sz="1900" spc="15" dirty="0">
                <a:latin typeface="Times New Roman"/>
                <a:cs typeface="Times New Roman"/>
              </a:rPr>
              <a:t>Rs 10,000/- </a:t>
            </a:r>
            <a:r>
              <a:rPr sz="1900" spc="10" dirty="0">
                <a:latin typeface="Times New Roman"/>
                <a:cs typeface="Times New Roman"/>
              </a:rPr>
              <a:t>(Rupees Ten </a:t>
            </a:r>
            <a:r>
              <a:rPr sz="1900" spc="15" dirty="0">
                <a:latin typeface="Times New Roman"/>
                <a:cs typeface="Times New Roman"/>
              </a:rPr>
              <a:t>Thousand </a:t>
            </a:r>
            <a:r>
              <a:rPr sz="1900" spc="10" dirty="0">
                <a:latin typeface="Times New Roman"/>
                <a:cs typeface="Times New Roman"/>
              </a:rPr>
              <a:t>only), for </a:t>
            </a:r>
            <a:r>
              <a:rPr sz="1900" spc="15" dirty="0">
                <a:latin typeface="Times New Roman"/>
                <a:cs typeface="Times New Roman"/>
              </a:rPr>
              <a:t>value</a:t>
            </a:r>
            <a:r>
              <a:rPr sz="1900" spc="-45" dirty="0">
                <a:latin typeface="Times New Roman"/>
                <a:cs typeface="Times New Roman"/>
              </a:rPr>
              <a:t> </a:t>
            </a:r>
            <a:r>
              <a:rPr sz="1900" spc="10" dirty="0">
                <a:latin typeface="Times New Roman"/>
                <a:cs typeface="Times New Roman"/>
              </a:rPr>
              <a:t>received.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514023" y="1992801"/>
            <a:ext cx="1902460" cy="91566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 indent="737235">
              <a:lnSpc>
                <a:spcPct val="153700"/>
              </a:lnSpc>
              <a:spcBef>
                <a:spcPts val="90"/>
              </a:spcBef>
            </a:pPr>
            <a:r>
              <a:rPr sz="1900" spc="15" dirty="0">
                <a:latin typeface="Times New Roman"/>
                <a:cs typeface="Times New Roman"/>
              </a:rPr>
              <a:t>New </a:t>
            </a:r>
            <a:r>
              <a:rPr sz="1900" spc="10" dirty="0">
                <a:latin typeface="Times New Roman"/>
                <a:cs typeface="Times New Roman"/>
              </a:rPr>
              <a:t>Delhi  </a:t>
            </a:r>
            <a:r>
              <a:rPr sz="1900" spc="-10" dirty="0">
                <a:latin typeface="Times New Roman"/>
                <a:cs typeface="Times New Roman"/>
              </a:rPr>
              <a:t>September</a:t>
            </a:r>
            <a:r>
              <a:rPr sz="1900" spc="-75" dirty="0">
                <a:latin typeface="Times New Roman"/>
                <a:cs typeface="Times New Roman"/>
              </a:rPr>
              <a:t> </a:t>
            </a:r>
            <a:r>
              <a:rPr sz="1900" spc="20" dirty="0">
                <a:latin typeface="Times New Roman"/>
                <a:cs typeface="Times New Roman"/>
              </a:rPr>
              <a:t>25,2002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27362" y="2143143"/>
            <a:ext cx="1223010" cy="3206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</a:pPr>
            <a:r>
              <a:rPr sz="1900" spc="10" dirty="0">
                <a:latin typeface="Times New Roman"/>
                <a:cs typeface="Times New Roman"/>
              </a:rPr>
              <a:t>Rs.</a:t>
            </a:r>
            <a:r>
              <a:rPr sz="1900" spc="-60" dirty="0">
                <a:latin typeface="Times New Roman"/>
                <a:cs typeface="Times New Roman"/>
              </a:rPr>
              <a:t> </a:t>
            </a:r>
            <a:r>
              <a:rPr sz="1900" spc="15" dirty="0">
                <a:latin typeface="Times New Roman"/>
                <a:cs typeface="Times New Roman"/>
              </a:rPr>
              <a:t>10,000/-</a:t>
            </a:r>
            <a:endParaRPr sz="1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9644" y="247599"/>
            <a:ext cx="69246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u="sng" spc="-14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Parties</a:t>
            </a:r>
            <a:r>
              <a:rPr u="sng" spc="-459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6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u="sng" spc="-434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8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u="sng" spc="-42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14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Promissory</a:t>
            </a:r>
            <a:r>
              <a:rPr u="sng" spc="-45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35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37640" y="1170178"/>
            <a:ext cx="10511790" cy="5400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There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are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primarily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20" dirty="0">
                <a:solidFill>
                  <a:srgbClr val="181B0D"/>
                </a:solidFill>
                <a:latin typeface="Arial"/>
                <a:cs typeface="Arial"/>
              </a:rPr>
              <a:t>two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parties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involved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promissory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181B0D"/>
                </a:solidFill>
                <a:latin typeface="Arial"/>
                <a:cs typeface="Arial"/>
              </a:rPr>
              <a:t>note.</a:t>
            </a:r>
            <a:r>
              <a:rPr sz="2400" spc="-35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They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are-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400">
              <a:latin typeface="Arial"/>
              <a:cs typeface="Arial"/>
            </a:endParaRPr>
          </a:p>
          <a:p>
            <a:pPr marL="12700" marR="167005">
              <a:lnSpc>
                <a:spcPct val="74300"/>
              </a:lnSpc>
              <a:spcBef>
                <a:spcPts val="1760"/>
              </a:spcBef>
              <a:buAutoNum type="arabicPeriod"/>
              <a:tabLst>
                <a:tab pos="294640" algn="l"/>
              </a:tabLst>
            </a:pPr>
            <a:r>
              <a:rPr sz="2400" b="1" spc="-114" dirty="0">
                <a:solidFill>
                  <a:srgbClr val="181B0D"/>
                </a:solidFill>
                <a:latin typeface="Trebuchet MS"/>
                <a:cs typeface="Trebuchet MS"/>
              </a:rPr>
              <a:t>The</a:t>
            </a:r>
            <a:r>
              <a:rPr sz="2400" b="1" spc="-23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b="1" spc="-65" dirty="0">
                <a:solidFill>
                  <a:srgbClr val="181B0D"/>
                </a:solidFill>
                <a:latin typeface="Trebuchet MS"/>
                <a:cs typeface="Trebuchet MS"/>
              </a:rPr>
              <a:t>Maker</a:t>
            </a:r>
            <a:r>
              <a:rPr sz="2400" b="1" spc="-21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b="1" spc="-110" dirty="0">
                <a:solidFill>
                  <a:srgbClr val="181B0D"/>
                </a:solidFill>
                <a:latin typeface="Trebuchet MS"/>
                <a:cs typeface="Trebuchet MS"/>
              </a:rPr>
              <a:t>or</a:t>
            </a:r>
            <a:r>
              <a:rPr sz="2400" b="1" spc="-24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b="1" spc="-90" dirty="0">
                <a:solidFill>
                  <a:srgbClr val="181B0D"/>
                </a:solidFill>
                <a:latin typeface="Trebuchet MS"/>
                <a:cs typeface="Trebuchet MS"/>
              </a:rPr>
              <a:t>Drawer</a:t>
            </a:r>
            <a:r>
              <a:rPr sz="2400" b="1" spc="-22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b="1" spc="290" dirty="0">
                <a:solidFill>
                  <a:srgbClr val="181B0D"/>
                </a:solidFill>
                <a:latin typeface="Trebuchet MS"/>
                <a:cs typeface="Trebuchet MS"/>
              </a:rPr>
              <a:t>–</a:t>
            </a:r>
            <a:r>
              <a:rPr sz="2400" b="1" spc="-21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person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who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25" dirty="0">
                <a:solidFill>
                  <a:srgbClr val="181B0D"/>
                </a:solidFill>
                <a:latin typeface="Arial"/>
                <a:cs typeface="Arial"/>
              </a:rPr>
              <a:t>makes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note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and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promises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0" dirty="0">
                <a:solidFill>
                  <a:srgbClr val="181B0D"/>
                </a:solidFill>
                <a:latin typeface="Arial"/>
                <a:cs typeface="Arial"/>
              </a:rPr>
              <a:t>pay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  </a:t>
            </a:r>
            <a:r>
              <a:rPr sz="2400" spc="-40" dirty="0">
                <a:solidFill>
                  <a:srgbClr val="181B0D"/>
                </a:solidFill>
                <a:latin typeface="Arial"/>
                <a:cs typeface="Arial"/>
              </a:rPr>
              <a:t>amount</a:t>
            </a:r>
            <a:r>
              <a:rPr sz="2400" spc="-22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stated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181B0D"/>
                </a:solidFill>
                <a:latin typeface="Arial"/>
                <a:cs typeface="Arial"/>
              </a:rPr>
              <a:t>therein.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above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specimen,</a:t>
            </a:r>
            <a:r>
              <a:rPr sz="2400" spc="-24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25" dirty="0">
                <a:solidFill>
                  <a:srgbClr val="181B0D"/>
                </a:solidFill>
                <a:latin typeface="Arial"/>
                <a:cs typeface="Arial"/>
              </a:rPr>
              <a:t>Sanjeev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maker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or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drawer.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73800"/>
              </a:lnSpc>
              <a:spcBef>
                <a:spcPts val="1210"/>
              </a:spcBef>
              <a:buAutoNum type="arabicPeriod"/>
              <a:tabLst>
                <a:tab pos="296545" algn="l"/>
              </a:tabLst>
            </a:pPr>
            <a:r>
              <a:rPr sz="2400" b="1" spc="-114" dirty="0">
                <a:solidFill>
                  <a:srgbClr val="181B0D"/>
                </a:solidFill>
                <a:latin typeface="Trebuchet MS"/>
                <a:cs typeface="Trebuchet MS"/>
              </a:rPr>
              <a:t>The</a:t>
            </a:r>
            <a:r>
              <a:rPr sz="2400" b="1" spc="-23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b="1" spc="-75" dirty="0">
                <a:solidFill>
                  <a:srgbClr val="181B0D"/>
                </a:solidFill>
                <a:latin typeface="Trebuchet MS"/>
                <a:cs typeface="Trebuchet MS"/>
              </a:rPr>
              <a:t>Payee</a:t>
            </a:r>
            <a:r>
              <a:rPr sz="2400" b="1" spc="-22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b="1" spc="290" dirty="0">
                <a:solidFill>
                  <a:srgbClr val="181B0D"/>
                </a:solidFill>
                <a:latin typeface="Trebuchet MS"/>
                <a:cs typeface="Trebuchet MS"/>
              </a:rPr>
              <a:t>–</a:t>
            </a:r>
            <a:r>
              <a:rPr sz="2400" b="1" spc="-21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person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50" dirty="0">
                <a:solidFill>
                  <a:srgbClr val="181B0D"/>
                </a:solidFill>
                <a:latin typeface="Arial"/>
                <a:cs typeface="Arial"/>
              </a:rPr>
              <a:t>to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181B0D"/>
                </a:solidFill>
                <a:latin typeface="Arial"/>
                <a:cs typeface="Arial"/>
              </a:rPr>
              <a:t>whom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0" dirty="0">
                <a:solidFill>
                  <a:srgbClr val="181B0D"/>
                </a:solidFill>
                <a:latin typeface="Arial"/>
                <a:cs typeface="Arial"/>
              </a:rPr>
              <a:t>amount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payable.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above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specimen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90" dirty="0">
                <a:solidFill>
                  <a:srgbClr val="181B0D"/>
                </a:solidFill>
                <a:latin typeface="Arial"/>
                <a:cs typeface="Arial"/>
              </a:rPr>
              <a:t>it 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35" dirty="0">
                <a:solidFill>
                  <a:srgbClr val="181B0D"/>
                </a:solidFill>
                <a:latin typeface="Arial"/>
                <a:cs typeface="Arial"/>
              </a:rPr>
              <a:t>Ramesh.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buAutoNum type="arabicPeriod"/>
            </a:pPr>
            <a:endParaRPr sz="2400">
              <a:latin typeface="Arial"/>
              <a:cs typeface="Arial"/>
            </a:endParaRPr>
          </a:p>
          <a:p>
            <a:pPr marL="12700" marR="153035">
              <a:lnSpc>
                <a:spcPct val="74200"/>
              </a:lnSpc>
              <a:spcBef>
                <a:spcPts val="1764"/>
              </a:spcBef>
            </a:pP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course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181B0D"/>
                </a:solidFill>
                <a:latin typeface="Arial"/>
                <a:cs typeface="Arial"/>
              </a:rPr>
              <a:t>transfer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20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a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0" dirty="0">
                <a:solidFill>
                  <a:srgbClr val="181B0D"/>
                </a:solidFill>
                <a:latin typeface="Arial"/>
                <a:cs typeface="Arial"/>
              </a:rPr>
              <a:t>promissory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note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by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payee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and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181B0D"/>
                </a:solidFill>
                <a:latin typeface="Arial"/>
                <a:cs typeface="Arial"/>
              </a:rPr>
              <a:t>others,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parties</a:t>
            </a:r>
            <a:r>
              <a:rPr sz="2400" spc="-16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60" dirty="0">
                <a:solidFill>
                  <a:srgbClr val="181B0D"/>
                </a:solidFill>
                <a:latin typeface="Arial"/>
                <a:cs typeface="Arial"/>
              </a:rPr>
              <a:t>involved 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may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be</a:t>
            </a:r>
            <a:r>
              <a:rPr sz="2400" spc="-31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65" dirty="0">
                <a:solidFill>
                  <a:srgbClr val="181B0D"/>
                </a:solidFill>
                <a:latin typeface="Arial"/>
                <a:cs typeface="Arial"/>
              </a:rPr>
              <a:t>–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400">
              <a:latin typeface="Arial"/>
              <a:cs typeface="Arial"/>
            </a:endParaRPr>
          </a:p>
          <a:p>
            <a:pPr marL="12700" marR="89535">
              <a:lnSpc>
                <a:spcPct val="74000"/>
              </a:lnSpc>
              <a:spcBef>
                <a:spcPts val="1770"/>
              </a:spcBef>
              <a:buAutoNum type="arabicPeriod" startAt="3"/>
              <a:tabLst>
                <a:tab pos="293370" algn="l"/>
              </a:tabLst>
            </a:pPr>
            <a:r>
              <a:rPr sz="2400" b="1" spc="-114" dirty="0">
                <a:solidFill>
                  <a:srgbClr val="181B0D"/>
                </a:solidFill>
                <a:latin typeface="Trebuchet MS"/>
                <a:cs typeface="Trebuchet MS"/>
              </a:rPr>
              <a:t>The</a:t>
            </a:r>
            <a:r>
              <a:rPr sz="2400" b="1" spc="-229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b="1" spc="-90" dirty="0">
                <a:solidFill>
                  <a:srgbClr val="181B0D"/>
                </a:solidFill>
                <a:latin typeface="Trebuchet MS"/>
                <a:cs typeface="Trebuchet MS"/>
              </a:rPr>
              <a:t>Endorser</a:t>
            </a:r>
            <a:r>
              <a:rPr sz="2400" b="1" spc="-23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b="1" spc="290" dirty="0">
                <a:solidFill>
                  <a:srgbClr val="181B0D"/>
                </a:solidFill>
                <a:latin typeface="Trebuchet MS"/>
                <a:cs typeface="Trebuchet MS"/>
              </a:rPr>
              <a:t>–</a:t>
            </a:r>
            <a:r>
              <a:rPr sz="2400" b="1" spc="-22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person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who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20" dirty="0">
                <a:solidFill>
                  <a:srgbClr val="181B0D"/>
                </a:solidFill>
                <a:latin typeface="Arial"/>
                <a:cs typeface="Arial"/>
              </a:rPr>
              <a:t>endorses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note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16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favour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another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5" dirty="0">
                <a:solidFill>
                  <a:srgbClr val="181B0D"/>
                </a:solidFill>
                <a:latin typeface="Arial"/>
                <a:cs typeface="Arial"/>
              </a:rPr>
              <a:t>person.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75" dirty="0">
                <a:solidFill>
                  <a:srgbClr val="181B0D"/>
                </a:solidFill>
                <a:latin typeface="Arial"/>
                <a:cs typeface="Arial"/>
              </a:rPr>
              <a:t>In 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above specimen </a:t>
            </a:r>
            <a:r>
              <a:rPr sz="2400" spc="55" dirty="0">
                <a:solidFill>
                  <a:srgbClr val="181B0D"/>
                </a:solidFill>
                <a:latin typeface="Arial"/>
                <a:cs typeface="Arial"/>
              </a:rPr>
              <a:t>if </a:t>
            </a:r>
            <a:r>
              <a:rPr sz="2400" spc="-155" dirty="0">
                <a:solidFill>
                  <a:srgbClr val="181B0D"/>
                </a:solidFill>
                <a:latin typeface="Arial"/>
                <a:cs typeface="Arial"/>
              </a:rPr>
              <a:t>Ramesh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endorses </a:t>
            </a:r>
            <a:r>
              <a:rPr sz="2400" spc="90" dirty="0">
                <a:solidFill>
                  <a:srgbClr val="181B0D"/>
                </a:solidFill>
                <a:latin typeface="Arial"/>
                <a:cs typeface="Arial"/>
              </a:rPr>
              <a:t>it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in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favour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 </a:t>
            </a:r>
            <a:r>
              <a:rPr sz="2400" spc="-125" dirty="0">
                <a:solidFill>
                  <a:srgbClr val="181B0D"/>
                </a:solidFill>
                <a:latin typeface="Arial"/>
                <a:cs typeface="Arial"/>
              </a:rPr>
              <a:t>Ranjan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and </a:t>
            </a:r>
            <a:r>
              <a:rPr sz="2400" spc="-125" dirty="0">
                <a:solidFill>
                  <a:srgbClr val="181B0D"/>
                </a:solidFill>
                <a:latin typeface="Arial"/>
                <a:cs typeface="Arial"/>
              </a:rPr>
              <a:t>Ranjan </a:t>
            </a: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also  </a:t>
            </a:r>
            <a:r>
              <a:rPr sz="2400" spc="-114" dirty="0">
                <a:solidFill>
                  <a:srgbClr val="181B0D"/>
                </a:solidFill>
                <a:latin typeface="Arial"/>
                <a:cs typeface="Arial"/>
              </a:rPr>
              <a:t>endorses</a:t>
            </a:r>
            <a:r>
              <a:rPr sz="2400" spc="-20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90" dirty="0">
                <a:solidFill>
                  <a:srgbClr val="181B0D"/>
                </a:solidFill>
                <a:latin typeface="Arial"/>
                <a:cs typeface="Arial"/>
              </a:rPr>
              <a:t>it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181B0D"/>
                </a:solidFill>
                <a:latin typeface="Arial"/>
                <a:cs typeface="Arial"/>
              </a:rPr>
              <a:t>favor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15" dirty="0">
                <a:solidFill>
                  <a:srgbClr val="181B0D"/>
                </a:solidFill>
                <a:latin typeface="Arial"/>
                <a:cs typeface="Arial"/>
              </a:rPr>
              <a:t>of</a:t>
            </a:r>
            <a:r>
              <a:rPr sz="2400" spc="-204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5" dirty="0">
                <a:solidFill>
                  <a:srgbClr val="181B0D"/>
                </a:solidFill>
                <a:latin typeface="Arial"/>
                <a:cs typeface="Arial"/>
              </a:rPr>
              <a:t>Puneet,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then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55" dirty="0">
                <a:solidFill>
                  <a:srgbClr val="181B0D"/>
                </a:solidFill>
                <a:latin typeface="Arial"/>
                <a:cs typeface="Arial"/>
              </a:rPr>
              <a:t>Ramesh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and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25" dirty="0">
                <a:solidFill>
                  <a:srgbClr val="181B0D"/>
                </a:solidFill>
                <a:latin typeface="Arial"/>
                <a:cs typeface="Arial"/>
              </a:rPr>
              <a:t>Ranjan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81B0D"/>
                </a:solidFill>
                <a:latin typeface="Arial"/>
                <a:cs typeface="Arial"/>
              </a:rPr>
              <a:t>both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0" dirty="0">
                <a:solidFill>
                  <a:srgbClr val="181B0D"/>
                </a:solidFill>
                <a:latin typeface="Arial"/>
                <a:cs typeface="Arial"/>
              </a:rPr>
              <a:t>are</a:t>
            </a:r>
            <a:r>
              <a:rPr sz="2400" spc="-19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endorsers.</a:t>
            </a:r>
            <a:endParaRPr sz="2400">
              <a:latin typeface="Arial"/>
              <a:cs typeface="Arial"/>
            </a:endParaRPr>
          </a:p>
          <a:p>
            <a:pPr marL="12700" marR="1557020">
              <a:lnSpc>
                <a:spcPct val="73700"/>
              </a:lnSpc>
              <a:spcBef>
                <a:spcPts val="1215"/>
              </a:spcBef>
              <a:buAutoNum type="arabicPeriod" startAt="3"/>
              <a:tabLst>
                <a:tab pos="305435" algn="l"/>
              </a:tabLst>
            </a:pPr>
            <a:r>
              <a:rPr sz="2400" b="1" spc="-114" dirty="0">
                <a:solidFill>
                  <a:srgbClr val="181B0D"/>
                </a:solidFill>
                <a:latin typeface="Trebuchet MS"/>
                <a:cs typeface="Trebuchet MS"/>
              </a:rPr>
              <a:t>The</a:t>
            </a:r>
            <a:r>
              <a:rPr sz="2400" b="1" spc="-24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b="1" spc="-85" dirty="0">
                <a:solidFill>
                  <a:srgbClr val="181B0D"/>
                </a:solidFill>
                <a:latin typeface="Trebuchet MS"/>
                <a:cs typeface="Trebuchet MS"/>
              </a:rPr>
              <a:t>Endorsee</a:t>
            </a:r>
            <a:r>
              <a:rPr sz="2400" b="1" spc="-245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b="1" spc="290" dirty="0">
                <a:solidFill>
                  <a:srgbClr val="181B0D"/>
                </a:solidFill>
                <a:latin typeface="Trebuchet MS"/>
                <a:cs typeface="Trebuchet MS"/>
              </a:rPr>
              <a:t>–</a:t>
            </a:r>
            <a:r>
              <a:rPr sz="2400" b="1" spc="-210" dirty="0">
                <a:solidFill>
                  <a:srgbClr val="181B0D"/>
                </a:solidFill>
                <a:latin typeface="Trebuchet MS"/>
                <a:cs typeface="Trebuchet MS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8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person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10" dirty="0">
                <a:solidFill>
                  <a:srgbClr val="181B0D"/>
                </a:solidFill>
                <a:latin typeface="Arial"/>
                <a:cs typeface="Arial"/>
              </a:rPr>
              <a:t>whose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favour</a:t>
            </a:r>
            <a:r>
              <a:rPr sz="2400" spc="-21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7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note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40" dirty="0">
                <a:solidFill>
                  <a:srgbClr val="181B0D"/>
                </a:solidFill>
                <a:latin typeface="Arial"/>
                <a:cs typeface="Arial"/>
              </a:rPr>
              <a:t>negotiated</a:t>
            </a:r>
            <a:r>
              <a:rPr sz="2400" spc="-16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50" dirty="0">
                <a:solidFill>
                  <a:srgbClr val="181B0D"/>
                </a:solidFill>
                <a:latin typeface="Arial"/>
                <a:cs typeface="Arial"/>
              </a:rPr>
              <a:t>by  </a:t>
            </a:r>
            <a:r>
              <a:rPr sz="2400" spc="-65" dirty="0">
                <a:solidFill>
                  <a:srgbClr val="181B0D"/>
                </a:solidFill>
                <a:latin typeface="Arial"/>
                <a:cs typeface="Arial"/>
              </a:rPr>
              <a:t>endorsement.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0" dirty="0">
                <a:solidFill>
                  <a:srgbClr val="181B0D"/>
                </a:solidFill>
                <a:latin typeface="Arial"/>
                <a:cs typeface="Arial"/>
              </a:rPr>
              <a:t>In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81B0D"/>
                </a:solidFill>
                <a:latin typeface="Arial"/>
                <a:cs typeface="Arial"/>
              </a:rPr>
              <a:t>the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above,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95" dirty="0">
                <a:solidFill>
                  <a:srgbClr val="181B0D"/>
                </a:solidFill>
                <a:latin typeface="Arial"/>
                <a:cs typeface="Arial"/>
              </a:rPr>
              <a:t>it</a:t>
            </a:r>
            <a:r>
              <a:rPr sz="2400" spc="-17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05" dirty="0">
                <a:solidFill>
                  <a:srgbClr val="181B0D"/>
                </a:solidFill>
                <a:latin typeface="Arial"/>
                <a:cs typeface="Arial"/>
              </a:rPr>
              <a:t>is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125" dirty="0">
                <a:solidFill>
                  <a:srgbClr val="181B0D"/>
                </a:solidFill>
                <a:latin typeface="Arial"/>
                <a:cs typeface="Arial"/>
              </a:rPr>
              <a:t>Ranjan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95" dirty="0">
                <a:solidFill>
                  <a:srgbClr val="181B0D"/>
                </a:solidFill>
                <a:latin typeface="Arial"/>
                <a:cs typeface="Arial"/>
              </a:rPr>
              <a:t>and</a:t>
            </a:r>
            <a:r>
              <a:rPr sz="2400" spc="-185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181B0D"/>
                </a:solidFill>
                <a:latin typeface="Arial"/>
                <a:cs typeface="Arial"/>
              </a:rPr>
              <a:t>then</a:t>
            </a:r>
            <a:r>
              <a:rPr sz="2400" spc="-190" dirty="0">
                <a:solidFill>
                  <a:srgbClr val="181B0D"/>
                </a:solidFill>
                <a:latin typeface="Arial"/>
                <a:cs typeface="Arial"/>
              </a:rPr>
              <a:t> </a:t>
            </a:r>
            <a:r>
              <a:rPr sz="2400" spc="-85" dirty="0">
                <a:solidFill>
                  <a:srgbClr val="181B0D"/>
                </a:solidFill>
                <a:latin typeface="Arial"/>
                <a:cs typeface="Arial"/>
              </a:rPr>
              <a:t>Puneet.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26232" y="212547"/>
            <a:ext cx="718756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u="sng" spc="-19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Features</a:t>
            </a:r>
            <a:r>
              <a:rPr u="sng" spc="-44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2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</a:t>
            </a:r>
            <a:r>
              <a:rPr u="sng" spc="-42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8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u="sng" spc="-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35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promissory</a:t>
            </a:r>
            <a:r>
              <a:rPr u="sng" spc="-44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u="sng" spc="-14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note</a:t>
            </a:r>
          </a:p>
        </p:txBody>
      </p:sp>
      <p:sp>
        <p:nvSpPr>
          <p:cNvPr id="3" name="object 3"/>
          <p:cNvSpPr/>
          <p:nvPr/>
        </p:nvSpPr>
        <p:spPr>
          <a:xfrm>
            <a:off x="792480" y="1388363"/>
            <a:ext cx="11397234" cy="15643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92480" y="3133344"/>
            <a:ext cx="11397234" cy="156438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92480" y="4879847"/>
            <a:ext cx="11397234" cy="156438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966622" y="1708785"/>
            <a:ext cx="10827385" cy="4530090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12700" marR="872490">
              <a:lnSpc>
                <a:spcPts val="3070"/>
              </a:lnSpc>
              <a:spcBef>
                <a:spcPts val="439"/>
              </a:spcBef>
              <a:buAutoNum type="romanLcPeriod"/>
              <a:tabLst>
                <a:tab pos="244475" algn="l"/>
              </a:tabLst>
            </a:pPr>
            <a:r>
              <a:rPr sz="2800" spc="-95" dirty="0">
                <a:latin typeface="Arial"/>
                <a:cs typeface="Arial"/>
              </a:rPr>
              <a:t>A</a:t>
            </a:r>
            <a:r>
              <a:rPr sz="2800" spc="-225" dirty="0">
                <a:latin typeface="Arial"/>
                <a:cs typeface="Arial"/>
              </a:rPr>
              <a:t> </a:t>
            </a:r>
            <a:r>
              <a:rPr sz="2800" spc="-80" dirty="0">
                <a:latin typeface="Arial"/>
                <a:cs typeface="Arial"/>
              </a:rPr>
              <a:t>promissory</a:t>
            </a:r>
            <a:r>
              <a:rPr sz="2800" spc="-195" dirty="0">
                <a:latin typeface="Arial"/>
                <a:cs typeface="Arial"/>
              </a:rPr>
              <a:t> </a:t>
            </a:r>
            <a:r>
              <a:rPr sz="2800" spc="-35" dirty="0">
                <a:latin typeface="Arial"/>
                <a:cs typeface="Arial"/>
              </a:rPr>
              <a:t>note</a:t>
            </a:r>
            <a:r>
              <a:rPr sz="2800" spc="-225" dirty="0">
                <a:latin typeface="Arial"/>
                <a:cs typeface="Arial"/>
              </a:rPr>
              <a:t> </a:t>
            </a:r>
            <a:r>
              <a:rPr sz="2800" spc="-55" dirty="0">
                <a:latin typeface="Arial"/>
                <a:cs typeface="Arial"/>
              </a:rPr>
              <a:t>must</a:t>
            </a:r>
            <a:r>
              <a:rPr sz="2800" spc="-210" dirty="0">
                <a:latin typeface="Arial"/>
                <a:cs typeface="Arial"/>
              </a:rPr>
              <a:t> </a:t>
            </a:r>
            <a:r>
              <a:rPr sz="2800" spc="-114" dirty="0">
                <a:latin typeface="Arial"/>
                <a:cs typeface="Arial"/>
              </a:rPr>
              <a:t>be</a:t>
            </a:r>
            <a:r>
              <a:rPr sz="2800" spc="-210" dirty="0">
                <a:latin typeface="Arial"/>
                <a:cs typeface="Arial"/>
              </a:rPr>
              <a:t> </a:t>
            </a:r>
            <a:r>
              <a:rPr sz="2800" spc="-30" dirty="0">
                <a:latin typeface="Arial"/>
                <a:cs typeface="Arial"/>
              </a:rPr>
              <a:t>in</a:t>
            </a:r>
            <a:r>
              <a:rPr sz="2800" spc="-2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writing,</a:t>
            </a:r>
            <a:r>
              <a:rPr sz="2800" spc="-210" dirty="0">
                <a:latin typeface="Arial"/>
                <a:cs typeface="Arial"/>
              </a:rPr>
              <a:t> </a:t>
            </a:r>
            <a:r>
              <a:rPr sz="2800" spc="-55" dirty="0">
                <a:latin typeface="Arial"/>
                <a:cs typeface="Arial"/>
              </a:rPr>
              <a:t>duly</a:t>
            </a:r>
            <a:r>
              <a:rPr sz="2800" spc="-215" dirty="0">
                <a:latin typeface="Arial"/>
                <a:cs typeface="Arial"/>
              </a:rPr>
              <a:t> </a:t>
            </a:r>
            <a:r>
              <a:rPr sz="2800" spc="-110" dirty="0">
                <a:latin typeface="Arial"/>
                <a:cs typeface="Arial"/>
              </a:rPr>
              <a:t>signed</a:t>
            </a:r>
            <a:r>
              <a:rPr sz="2800" spc="-225" dirty="0">
                <a:latin typeface="Arial"/>
                <a:cs typeface="Arial"/>
              </a:rPr>
              <a:t> </a:t>
            </a:r>
            <a:r>
              <a:rPr sz="2800" spc="-60" dirty="0">
                <a:latin typeface="Arial"/>
                <a:cs typeface="Arial"/>
              </a:rPr>
              <a:t>by</a:t>
            </a:r>
            <a:r>
              <a:rPr sz="2800" spc="-22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its</a:t>
            </a:r>
            <a:r>
              <a:rPr sz="2800" spc="-210" dirty="0">
                <a:latin typeface="Arial"/>
                <a:cs typeface="Arial"/>
              </a:rPr>
              <a:t> </a:t>
            </a:r>
            <a:r>
              <a:rPr sz="2800" spc="-95" dirty="0">
                <a:latin typeface="Arial"/>
                <a:cs typeface="Arial"/>
              </a:rPr>
              <a:t>maker</a:t>
            </a:r>
            <a:r>
              <a:rPr sz="2800" spc="-190" dirty="0">
                <a:latin typeface="Arial"/>
                <a:cs typeface="Arial"/>
              </a:rPr>
              <a:t> </a:t>
            </a:r>
            <a:r>
              <a:rPr sz="2800" spc="-114" dirty="0">
                <a:latin typeface="Arial"/>
                <a:cs typeface="Arial"/>
              </a:rPr>
              <a:t>and  </a:t>
            </a:r>
            <a:r>
              <a:rPr sz="2800" spc="-55" dirty="0">
                <a:latin typeface="Arial"/>
                <a:cs typeface="Arial"/>
              </a:rPr>
              <a:t>properly</a:t>
            </a:r>
            <a:r>
              <a:rPr sz="2800" spc="-220" dirty="0">
                <a:latin typeface="Arial"/>
                <a:cs typeface="Arial"/>
              </a:rPr>
              <a:t> </a:t>
            </a:r>
            <a:r>
              <a:rPr sz="2800" spc="-90" dirty="0">
                <a:latin typeface="Arial"/>
                <a:cs typeface="Arial"/>
              </a:rPr>
              <a:t>stamped</a:t>
            </a:r>
            <a:r>
              <a:rPr sz="2800" spc="-210" dirty="0">
                <a:latin typeface="Arial"/>
                <a:cs typeface="Arial"/>
              </a:rPr>
              <a:t> </a:t>
            </a:r>
            <a:r>
              <a:rPr sz="2800" spc="-229" dirty="0">
                <a:latin typeface="Arial"/>
                <a:cs typeface="Arial"/>
              </a:rPr>
              <a:t>as</a:t>
            </a:r>
            <a:r>
              <a:rPr sz="2800" spc="-220" dirty="0">
                <a:latin typeface="Arial"/>
                <a:cs typeface="Arial"/>
              </a:rPr>
              <a:t> </a:t>
            </a:r>
            <a:r>
              <a:rPr sz="2800" spc="-80" dirty="0">
                <a:latin typeface="Arial"/>
                <a:cs typeface="Arial"/>
              </a:rPr>
              <a:t>per</a:t>
            </a:r>
            <a:r>
              <a:rPr sz="2800" spc="-220" dirty="0">
                <a:latin typeface="Arial"/>
                <a:cs typeface="Arial"/>
              </a:rPr>
              <a:t> </a:t>
            </a:r>
            <a:r>
              <a:rPr sz="2800" spc="-80" dirty="0">
                <a:latin typeface="Arial"/>
                <a:cs typeface="Arial"/>
              </a:rPr>
              <a:t>Indian</a:t>
            </a:r>
            <a:r>
              <a:rPr sz="2800" spc="-265" dirty="0">
                <a:latin typeface="Arial"/>
                <a:cs typeface="Arial"/>
              </a:rPr>
              <a:t> </a:t>
            </a:r>
            <a:r>
              <a:rPr sz="2800" spc="-85" dirty="0">
                <a:latin typeface="Arial"/>
                <a:cs typeface="Arial"/>
              </a:rPr>
              <a:t>Stamp</a:t>
            </a:r>
            <a:r>
              <a:rPr sz="2800" spc="-340" dirty="0">
                <a:latin typeface="Arial"/>
                <a:cs typeface="Arial"/>
              </a:rPr>
              <a:t> </a:t>
            </a:r>
            <a:r>
              <a:rPr sz="2800" spc="-35" dirty="0">
                <a:latin typeface="Arial"/>
                <a:cs typeface="Arial"/>
              </a:rPr>
              <a:t>Act.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buFont typeface="Arial"/>
              <a:buAutoNum type="romanLcPeriod"/>
            </a:pP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"/>
              <a:buAutoNum type="romanLcPeriod"/>
            </a:pPr>
            <a:endParaRPr sz="2400">
              <a:latin typeface="Arial"/>
              <a:cs typeface="Arial"/>
            </a:endParaRPr>
          </a:p>
          <a:p>
            <a:pPr marL="12700" marR="187960">
              <a:lnSpc>
                <a:spcPct val="91500"/>
              </a:lnSpc>
              <a:buAutoNum type="romanLcPeriod"/>
              <a:tabLst>
                <a:tab pos="343535" algn="l"/>
              </a:tabLst>
            </a:pPr>
            <a:r>
              <a:rPr sz="2800" spc="50" dirty="0">
                <a:latin typeface="Arial"/>
                <a:cs typeface="Arial"/>
              </a:rPr>
              <a:t>It </a:t>
            </a:r>
            <a:r>
              <a:rPr sz="2800" spc="-55" dirty="0">
                <a:latin typeface="Arial"/>
                <a:cs typeface="Arial"/>
              </a:rPr>
              <a:t>must </a:t>
            </a:r>
            <a:r>
              <a:rPr sz="2800" spc="-60" dirty="0">
                <a:latin typeface="Arial"/>
                <a:cs typeface="Arial"/>
              </a:rPr>
              <a:t>contain </a:t>
            </a:r>
            <a:r>
              <a:rPr sz="2800" spc="-140" dirty="0">
                <a:latin typeface="Arial"/>
                <a:cs typeface="Arial"/>
              </a:rPr>
              <a:t>an </a:t>
            </a:r>
            <a:r>
              <a:rPr sz="2800" spc="-60" dirty="0">
                <a:latin typeface="Arial"/>
                <a:cs typeface="Arial"/>
              </a:rPr>
              <a:t>undertaking </a:t>
            </a:r>
            <a:r>
              <a:rPr sz="2800" spc="-35" dirty="0">
                <a:latin typeface="Arial"/>
                <a:cs typeface="Arial"/>
              </a:rPr>
              <a:t>or </a:t>
            </a:r>
            <a:r>
              <a:rPr sz="2800" spc="-80" dirty="0">
                <a:latin typeface="Arial"/>
                <a:cs typeface="Arial"/>
              </a:rPr>
              <a:t>promise </a:t>
            </a:r>
            <a:r>
              <a:rPr sz="2800" spc="60" dirty="0">
                <a:latin typeface="Arial"/>
                <a:cs typeface="Arial"/>
              </a:rPr>
              <a:t>to </a:t>
            </a:r>
            <a:r>
              <a:rPr sz="2800" spc="-125" dirty="0">
                <a:latin typeface="Arial"/>
                <a:cs typeface="Arial"/>
              </a:rPr>
              <a:t>pay. </a:t>
            </a:r>
            <a:r>
              <a:rPr sz="2800" spc="-95" dirty="0">
                <a:latin typeface="Arial"/>
                <a:cs typeface="Arial"/>
              </a:rPr>
              <a:t>Mere  </a:t>
            </a:r>
            <a:r>
              <a:rPr sz="2800" spc="-80" dirty="0">
                <a:latin typeface="Arial"/>
                <a:cs typeface="Arial"/>
              </a:rPr>
              <a:t>acknowledgement </a:t>
            </a:r>
            <a:r>
              <a:rPr sz="2800" spc="20" dirty="0">
                <a:latin typeface="Arial"/>
                <a:cs typeface="Arial"/>
              </a:rPr>
              <a:t>of </a:t>
            </a:r>
            <a:r>
              <a:rPr sz="2800" spc="-100" dirty="0">
                <a:latin typeface="Arial"/>
                <a:cs typeface="Arial"/>
              </a:rPr>
              <a:t>indebtedness </a:t>
            </a:r>
            <a:r>
              <a:rPr sz="2800" spc="-125" dirty="0">
                <a:latin typeface="Arial"/>
                <a:cs typeface="Arial"/>
              </a:rPr>
              <a:t>is </a:t>
            </a:r>
            <a:r>
              <a:rPr sz="2800" spc="10" dirty="0">
                <a:latin typeface="Arial"/>
                <a:cs typeface="Arial"/>
              </a:rPr>
              <a:t>not </a:t>
            </a:r>
            <a:r>
              <a:rPr sz="2800" spc="-90" dirty="0">
                <a:latin typeface="Arial"/>
                <a:cs typeface="Arial"/>
              </a:rPr>
              <a:t>enough. </a:t>
            </a:r>
            <a:r>
              <a:rPr sz="2800" spc="-125" dirty="0">
                <a:latin typeface="Arial"/>
                <a:cs typeface="Arial"/>
              </a:rPr>
              <a:t>For </a:t>
            </a:r>
            <a:r>
              <a:rPr sz="2800" spc="-95" dirty="0">
                <a:latin typeface="Arial"/>
                <a:cs typeface="Arial"/>
              </a:rPr>
              <a:t>example, </a:t>
            </a:r>
            <a:r>
              <a:rPr sz="2800" spc="65" dirty="0">
                <a:latin typeface="Arial"/>
                <a:cs typeface="Arial"/>
              </a:rPr>
              <a:t>if </a:t>
            </a:r>
            <a:r>
              <a:rPr sz="2800" spc="-135" dirty="0">
                <a:latin typeface="Arial"/>
                <a:cs typeface="Arial"/>
              </a:rPr>
              <a:t>some  </a:t>
            </a:r>
            <a:r>
              <a:rPr sz="2800" spc="-110" dirty="0">
                <a:latin typeface="Arial"/>
                <a:cs typeface="Arial"/>
              </a:rPr>
              <a:t>one</a:t>
            </a:r>
            <a:r>
              <a:rPr sz="2800" spc="-220" dirty="0">
                <a:latin typeface="Arial"/>
                <a:cs typeface="Arial"/>
              </a:rPr>
              <a:t> </a:t>
            </a:r>
            <a:r>
              <a:rPr sz="2800" spc="-45" dirty="0">
                <a:latin typeface="Arial"/>
                <a:cs typeface="Arial"/>
              </a:rPr>
              <a:t>writes</a:t>
            </a:r>
            <a:r>
              <a:rPr sz="2800" spc="-200" dirty="0">
                <a:latin typeface="Arial"/>
                <a:cs typeface="Arial"/>
              </a:rPr>
              <a:t> </a:t>
            </a:r>
            <a:r>
              <a:rPr sz="2800" spc="-55" dirty="0">
                <a:latin typeface="Arial"/>
                <a:cs typeface="Arial"/>
              </a:rPr>
              <a:t>‘I</a:t>
            </a:r>
            <a:r>
              <a:rPr sz="2800" spc="-220" dirty="0">
                <a:latin typeface="Arial"/>
                <a:cs typeface="Arial"/>
              </a:rPr>
              <a:t> </a:t>
            </a:r>
            <a:r>
              <a:rPr sz="2800" spc="-95" dirty="0">
                <a:latin typeface="Arial"/>
                <a:cs typeface="Arial"/>
              </a:rPr>
              <a:t>owe</a:t>
            </a:r>
            <a:r>
              <a:rPr sz="2800" spc="-220" dirty="0">
                <a:latin typeface="Arial"/>
                <a:cs typeface="Arial"/>
              </a:rPr>
              <a:t> </a:t>
            </a:r>
            <a:r>
              <a:rPr sz="2800" spc="-229" dirty="0">
                <a:latin typeface="Arial"/>
                <a:cs typeface="Arial"/>
              </a:rPr>
              <a:t>Rs.</a:t>
            </a:r>
            <a:r>
              <a:rPr sz="2800" spc="-210" dirty="0">
                <a:latin typeface="Arial"/>
                <a:cs typeface="Arial"/>
              </a:rPr>
              <a:t> </a:t>
            </a:r>
            <a:r>
              <a:rPr sz="2800" spc="-105" dirty="0">
                <a:latin typeface="Arial"/>
                <a:cs typeface="Arial"/>
              </a:rPr>
              <a:t>5000/-</a:t>
            </a:r>
            <a:r>
              <a:rPr sz="2800" spc="-210" dirty="0">
                <a:latin typeface="Arial"/>
                <a:cs typeface="Arial"/>
              </a:rPr>
              <a:t> </a:t>
            </a:r>
            <a:r>
              <a:rPr sz="2800" spc="60" dirty="0">
                <a:latin typeface="Arial"/>
                <a:cs typeface="Arial"/>
              </a:rPr>
              <a:t>to</a:t>
            </a:r>
            <a:r>
              <a:rPr sz="2800" spc="-285" dirty="0">
                <a:latin typeface="Arial"/>
                <a:cs typeface="Arial"/>
              </a:rPr>
              <a:t> </a:t>
            </a:r>
            <a:r>
              <a:rPr sz="2800" spc="-114" dirty="0">
                <a:latin typeface="Arial"/>
                <a:cs typeface="Arial"/>
              </a:rPr>
              <a:t>Satya</a:t>
            </a:r>
            <a:r>
              <a:rPr sz="2800" spc="-215" dirty="0">
                <a:latin typeface="Arial"/>
                <a:cs typeface="Arial"/>
              </a:rPr>
              <a:t> </a:t>
            </a:r>
            <a:r>
              <a:rPr sz="2800" spc="-125" dirty="0">
                <a:latin typeface="Arial"/>
                <a:cs typeface="Arial"/>
              </a:rPr>
              <a:t>Prakash’,</a:t>
            </a:r>
            <a:r>
              <a:rPr sz="2800" spc="-204" dirty="0">
                <a:latin typeface="Arial"/>
                <a:cs typeface="Arial"/>
              </a:rPr>
              <a:t> </a:t>
            </a:r>
            <a:r>
              <a:rPr sz="2800" spc="105" dirty="0">
                <a:latin typeface="Arial"/>
                <a:cs typeface="Arial"/>
              </a:rPr>
              <a:t>it</a:t>
            </a:r>
            <a:r>
              <a:rPr sz="2800" spc="-215" dirty="0">
                <a:latin typeface="Arial"/>
                <a:cs typeface="Arial"/>
              </a:rPr>
              <a:t> </a:t>
            </a:r>
            <a:r>
              <a:rPr sz="2800" spc="-125" dirty="0">
                <a:latin typeface="Arial"/>
                <a:cs typeface="Arial"/>
              </a:rPr>
              <a:t>is</a:t>
            </a:r>
            <a:r>
              <a:rPr sz="2800" spc="-215" dirty="0">
                <a:latin typeface="Arial"/>
                <a:cs typeface="Arial"/>
              </a:rPr>
              <a:t> </a:t>
            </a:r>
            <a:r>
              <a:rPr sz="2800" spc="10" dirty="0">
                <a:latin typeface="Arial"/>
                <a:cs typeface="Arial"/>
              </a:rPr>
              <a:t>not</a:t>
            </a:r>
            <a:r>
              <a:rPr sz="2800" spc="-220" dirty="0">
                <a:latin typeface="Arial"/>
                <a:cs typeface="Arial"/>
              </a:rPr>
              <a:t> </a:t>
            </a:r>
            <a:r>
              <a:rPr sz="2800" spc="-190" dirty="0">
                <a:latin typeface="Arial"/>
                <a:cs typeface="Arial"/>
              </a:rPr>
              <a:t>a</a:t>
            </a:r>
            <a:r>
              <a:rPr sz="2800" spc="-215" dirty="0">
                <a:latin typeface="Arial"/>
                <a:cs typeface="Arial"/>
              </a:rPr>
              <a:t> </a:t>
            </a:r>
            <a:r>
              <a:rPr sz="2800" spc="-80" dirty="0">
                <a:latin typeface="Arial"/>
                <a:cs typeface="Arial"/>
              </a:rPr>
              <a:t>promissory</a:t>
            </a:r>
            <a:r>
              <a:rPr sz="2800" spc="-195" dirty="0">
                <a:latin typeface="Arial"/>
                <a:cs typeface="Arial"/>
              </a:rPr>
              <a:t> </a:t>
            </a:r>
            <a:r>
              <a:rPr sz="2800" spc="-40" dirty="0">
                <a:latin typeface="Arial"/>
                <a:cs typeface="Arial"/>
              </a:rPr>
              <a:t>note.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"/>
              <a:buAutoNum type="romanLcPeriod"/>
            </a:pPr>
            <a:endParaRPr sz="3900">
              <a:latin typeface="Arial"/>
              <a:cs typeface="Arial"/>
            </a:endParaRPr>
          </a:p>
          <a:p>
            <a:pPr marL="12700" marR="5080">
              <a:lnSpc>
                <a:spcPct val="91500"/>
              </a:lnSpc>
              <a:buAutoNum type="romanLcPeriod"/>
              <a:tabLst>
                <a:tab pos="401320" algn="l"/>
              </a:tabLst>
            </a:pPr>
            <a:r>
              <a:rPr sz="2800" spc="-135" dirty="0">
                <a:latin typeface="Arial"/>
                <a:cs typeface="Arial"/>
              </a:rPr>
              <a:t>The</a:t>
            </a:r>
            <a:r>
              <a:rPr sz="2800" spc="-220" dirty="0">
                <a:latin typeface="Arial"/>
                <a:cs typeface="Arial"/>
              </a:rPr>
              <a:t> </a:t>
            </a:r>
            <a:r>
              <a:rPr sz="2800" spc="-85" dirty="0">
                <a:latin typeface="Arial"/>
                <a:cs typeface="Arial"/>
              </a:rPr>
              <a:t>promise</a:t>
            </a:r>
            <a:r>
              <a:rPr sz="2800" spc="-210" dirty="0">
                <a:latin typeface="Arial"/>
                <a:cs typeface="Arial"/>
              </a:rPr>
              <a:t> </a:t>
            </a:r>
            <a:r>
              <a:rPr sz="2800" spc="60" dirty="0">
                <a:latin typeface="Arial"/>
                <a:cs typeface="Arial"/>
              </a:rPr>
              <a:t>to</a:t>
            </a:r>
            <a:r>
              <a:rPr sz="2800" spc="-220" dirty="0">
                <a:latin typeface="Arial"/>
                <a:cs typeface="Arial"/>
              </a:rPr>
              <a:t> </a:t>
            </a:r>
            <a:r>
              <a:rPr sz="2800" spc="-110" dirty="0">
                <a:latin typeface="Arial"/>
                <a:cs typeface="Arial"/>
              </a:rPr>
              <a:t>pay</a:t>
            </a:r>
            <a:r>
              <a:rPr sz="2800" spc="-220" dirty="0">
                <a:latin typeface="Arial"/>
                <a:cs typeface="Arial"/>
              </a:rPr>
              <a:t> </a:t>
            </a:r>
            <a:r>
              <a:rPr sz="2800" spc="-50" dirty="0">
                <a:latin typeface="Arial"/>
                <a:cs typeface="Arial"/>
              </a:rPr>
              <a:t>must</a:t>
            </a:r>
            <a:r>
              <a:rPr sz="2800" spc="-215" dirty="0">
                <a:latin typeface="Arial"/>
                <a:cs typeface="Arial"/>
              </a:rPr>
              <a:t> </a:t>
            </a:r>
            <a:r>
              <a:rPr sz="2800" spc="10" dirty="0">
                <a:latin typeface="Arial"/>
                <a:cs typeface="Arial"/>
              </a:rPr>
              <a:t>not</a:t>
            </a:r>
            <a:r>
              <a:rPr sz="2800" spc="-215" dirty="0">
                <a:latin typeface="Arial"/>
                <a:cs typeface="Arial"/>
              </a:rPr>
              <a:t> </a:t>
            </a:r>
            <a:r>
              <a:rPr sz="2800" spc="-114" dirty="0">
                <a:latin typeface="Arial"/>
                <a:cs typeface="Arial"/>
              </a:rPr>
              <a:t>be</a:t>
            </a:r>
            <a:r>
              <a:rPr sz="2800" spc="-220" dirty="0">
                <a:latin typeface="Arial"/>
                <a:cs typeface="Arial"/>
              </a:rPr>
              <a:t> </a:t>
            </a:r>
            <a:r>
              <a:rPr sz="2800" spc="-45" dirty="0">
                <a:latin typeface="Arial"/>
                <a:cs typeface="Arial"/>
              </a:rPr>
              <a:t>conditional.</a:t>
            </a:r>
            <a:r>
              <a:rPr sz="2800" spc="-200" dirty="0">
                <a:latin typeface="Arial"/>
                <a:cs typeface="Arial"/>
              </a:rPr>
              <a:t> </a:t>
            </a:r>
            <a:r>
              <a:rPr sz="2800" spc="-125" dirty="0">
                <a:latin typeface="Arial"/>
                <a:cs typeface="Arial"/>
              </a:rPr>
              <a:t>For</a:t>
            </a:r>
            <a:r>
              <a:rPr sz="2800" spc="-220" dirty="0">
                <a:latin typeface="Arial"/>
                <a:cs typeface="Arial"/>
              </a:rPr>
              <a:t> </a:t>
            </a:r>
            <a:r>
              <a:rPr sz="2800" spc="-95" dirty="0">
                <a:latin typeface="Arial"/>
                <a:cs typeface="Arial"/>
              </a:rPr>
              <a:t>example,</a:t>
            </a:r>
            <a:r>
              <a:rPr sz="2800" spc="-210" dirty="0">
                <a:latin typeface="Arial"/>
                <a:cs typeface="Arial"/>
              </a:rPr>
              <a:t> </a:t>
            </a:r>
            <a:r>
              <a:rPr sz="2800" spc="65" dirty="0">
                <a:latin typeface="Arial"/>
                <a:cs typeface="Arial"/>
              </a:rPr>
              <a:t>if</a:t>
            </a:r>
            <a:r>
              <a:rPr sz="2800" spc="-220" dirty="0">
                <a:latin typeface="Arial"/>
                <a:cs typeface="Arial"/>
              </a:rPr>
              <a:t> </a:t>
            </a:r>
            <a:r>
              <a:rPr sz="2800" spc="110" dirty="0">
                <a:latin typeface="Arial"/>
                <a:cs typeface="Arial"/>
              </a:rPr>
              <a:t>it</a:t>
            </a:r>
            <a:r>
              <a:rPr sz="2800" spc="-220" dirty="0">
                <a:latin typeface="Arial"/>
                <a:cs typeface="Arial"/>
              </a:rPr>
              <a:t> </a:t>
            </a:r>
            <a:r>
              <a:rPr sz="2800" spc="-125" dirty="0">
                <a:latin typeface="Arial"/>
                <a:cs typeface="Arial"/>
              </a:rPr>
              <a:t>is</a:t>
            </a:r>
            <a:r>
              <a:rPr sz="2800" spc="-215" dirty="0">
                <a:latin typeface="Arial"/>
                <a:cs typeface="Arial"/>
              </a:rPr>
              <a:t> </a:t>
            </a:r>
            <a:r>
              <a:rPr sz="2800" spc="20" dirty="0">
                <a:latin typeface="Arial"/>
                <a:cs typeface="Arial"/>
              </a:rPr>
              <a:t>written  </a:t>
            </a:r>
            <a:r>
              <a:rPr sz="2800" spc="-55" dirty="0">
                <a:latin typeface="Arial"/>
                <a:cs typeface="Arial"/>
              </a:rPr>
              <a:t>‘I </a:t>
            </a:r>
            <a:r>
              <a:rPr sz="2800" spc="-80" dirty="0">
                <a:latin typeface="Arial"/>
                <a:cs typeface="Arial"/>
              </a:rPr>
              <a:t>promise </a:t>
            </a:r>
            <a:r>
              <a:rPr sz="2800" spc="60" dirty="0">
                <a:latin typeface="Arial"/>
                <a:cs typeface="Arial"/>
              </a:rPr>
              <a:t>to </a:t>
            </a:r>
            <a:r>
              <a:rPr sz="2800" spc="-110" dirty="0">
                <a:latin typeface="Arial"/>
                <a:cs typeface="Arial"/>
              </a:rPr>
              <a:t>pay </a:t>
            </a:r>
            <a:r>
              <a:rPr sz="2800" spc="-160" dirty="0">
                <a:latin typeface="Arial"/>
                <a:cs typeface="Arial"/>
              </a:rPr>
              <a:t>Suresh </a:t>
            </a:r>
            <a:r>
              <a:rPr sz="2800" spc="-320" dirty="0">
                <a:latin typeface="Arial"/>
                <a:cs typeface="Arial"/>
              </a:rPr>
              <a:t>Rs </a:t>
            </a:r>
            <a:r>
              <a:rPr sz="2800" spc="-90" dirty="0">
                <a:latin typeface="Arial"/>
                <a:cs typeface="Arial"/>
              </a:rPr>
              <a:t>5,000/- </a:t>
            </a:r>
            <a:r>
              <a:rPr sz="2800" spc="-10" dirty="0">
                <a:latin typeface="Arial"/>
                <a:cs typeface="Arial"/>
              </a:rPr>
              <a:t>after </a:t>
            </a:r>
            <a:r>
              <a:rPr sz="2800" spc="-40" dirty="0">
                <a:latin typeface="Arial"/>
                <a:cs typeface="Arial"/>
              </a:rPr>
              <a:t>my </a:t>
            </a:r>
            <a:r>
              <a:rPr sz="2800" spc="-105" dirty="0">
                <a:latin typeface="Arial"/>
                <a:cs typeface="Arial"/>
              </a:rPr>
              <a:t>sister’s </a:t>
            </a:r>
            <a:r>
              <a:rPr sz="2800" spc="-65" dirty="0">
                <a:latin typeface="Arial"/>
                <a:cs typeface="Arial"/>
              </a:rPr>
              <a:t>marriage’, </a:t>
            </a:r>
            <a:r>
              <a:rPr sz="2800" spc="-125" dirty="0">
                <a:latin typeface="Arial"/>
                <a:cs typeface="Arial"/>
              </a:rPr>
              <a:t>is </a:t>
            </a:r>
            <a:r>
              <a:rPr sz="2800" spc="10" dirty="0">
                <a:latin typeface="Arial"/>
                <a:cs typeface="Arial"/>
              </a:rPr>
              <a:t>not </a:t>
            </a:r>
            <a:r>
              <a:rPr sz="2800" spc="-190" dirty="0">
                <a:latin typeface="Arial"/>
                <a:cs typeface="Arial"/>
              </a:rPr>
              <a:t>a  </a:t>
            </a:r>
            <a:r>
              <a:rPr sz="2800" spc="-80" dirty="0">
                <a:latin typeface="Arial"/>
                <a:cs typeface="Arial"/>
              </a:rPr>
              <a:t>promissory</a:t>
            </a:r>
            <a:r>
              <a:rPr sz="2800" spc="-204" dirty="0">
                <a:latin typeface="Arial"/>
                <a:cs typeface="Arial"/>
              </a:rPr>
              <a:t> </a:t>
            </a:r>
            <a:r>
              <a:rPr sz="2800" spc="-40" dirty="0">
                <a:latin typeface="Arial"/>
                <a:cs typeface="Arial"/>
              </a:rPr>
              <a:t>note.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Words>2377</Words>
  <Application>Microsoft Office PowerPoint</Application>
  <PresentationFormat>Widescreen</PresentationFormat>
  <Paragraphs>187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Times New Roman</vt:lpstr>
      <vt:lpstr>Trebuchet MS</vt:lpstr>
      <vt:lpstr>Office Theme</vt:lpstr>
      <vt:lpstr>Mercantile law</vt:lpstr>
      <vt:lpstr>PowerPoint Presentation</vt:lpstr>
      <vt:lpstr>Negotiable Instruments</vt:lpstr>
      <vt:lpstr>Types of Negotiable Instruments</vt:lpstr>
      <vt:lpstr>1. Promissory Note</vt:lpstr>
      <vt:lpstr>Promissory Note</vt:lpstr>
      <vt:lpstr>Specimen of a Promissory Note</vt:lpstr>
      <vt:lpstr>Parties to a Promissory Note</vt:lpstr>
      <vt:lpstr>Features of a promissory note</vt:lpstr>
      <vt:lpstr>Features of a promissory note</vt:lpstr>
      <vt:lpstr>2. Bill of Exchange</vt:lpstr>
      <vt:lpstr>PowerPoint Presentation</vt:lpstr>
      <vt:lpstr>Parties to a Bill of Exchange</vt:lpstr>
      <vt:lpstr>Features of a bill of exchange</vt:lpstr>
      <vt:lpstr>3. Cheques</vt:lpstr>
      <vt:lpstr>PowerPoint Presentation</vt:lpstr>
      <vt:lpstr>Features of a cheque</vt:lpstr>
      <vt:lpstr>Types of Cheque</vt:lpstr>
      <vt:lpstr>Types of Cheque</vt:lpstr>
      <vt:lpstr>Types of Cheque</vt:lpstr>
      <vt:lpstr>Hundis</vt:lpstr>
      <vt:lpstr>Hundi</vt:lpstr>
      <vt:lpstr>Types of Hundis</vt:lpstr>
      <vt:lpstr>PowerPoint Presentation</vt:lpstr>
      <vt:lpstr>Distinction between a Promissory  Note and a Bill of Exchange</vt:lpstr>
      <vt:lpstr>Distinction between a Promissory  Note and a Bill of Exchange</vt:lpstr>
      <vt:lpstr>      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Sachin Aggarwal</dc:creator>
  <cp:lastModifiedBy>shubhangee diwe</cp:lastModifiedBy>
  <cp:revision>28</cp:revision>
  <dcterms:created xsi:type="dcterms:W3CDTF">2020-04-27T02:39:53Z</dcterms:created>
  <dcterms:modified xsi:type="dcterms:W3CDTF">2023-02-17T03:22:54Z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2019-05-27T00:00:00Z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2020-04-27T00:00:00Z</vt:filetime>
  </property>
</Properties>
</file>