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43AC7A4-07D5-4DF4-81FE-C3FC0BA6ED78}"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IN"/>
        </a:p>
      </dgm:t>
    </dgm:pt>
    <dgm:pt modelId="{FC9CFA0B-E4A2-4275-8363-52BB51E34100}">
      <dgm:prSet phldrT="[Text]" custT="1"/>
      <dgm:spPr>
        <a:solidFill>
          <a:schemeClr val="tx1">
            <a:lumMod val="50000"/>
            <a:alpha val="90000"/>
          </a:schemeClr>
        </a:solidFill>
        <a:ln>
          <a:solidFill>
            <a:schemeClr val="tx1">
              <a:lumMod val="50000"/>
            </a:schemeClr>
          </a:solidFill>
        </a:ln>
      </dgm:spPr>
      <dgm:t>
        <a:bodyPr/>
        <a:lstStyle/>
        <a:p>
          <a:r>
            <a:rPr lang="en-IN" sz="2400" b="1" dirty="0">
              <a:solidFill>
                <a:schemeClr val="tx1"/>
              </a:solidFill>
            </a:rPr>
            <a:t>Objectives of Budgetary Control </a:t>
          </a:r>
        </a:p>
      </dgm:t>
    </dgm:pt>
    <dgm:pt modelId="{4A545096-62AE-49ED-AC99-4FCAC5000D72}" type="parTrans" cxnId="{7510F6D0-BD85-4387-9E43-DC1CD940C798}">
      <dgm:prSet/>
      <dgm:spPr/>
      <dgm:t>
        <a:bodyPr/>
        <a:lstStyle/>
        <a:p>
          <a:endParaRPr lang="en-IN"/>
        </a:p>
      </dgm:t>
    </dgm:pt>
    <dgm:pt modelId="{5DB0A164-8067-47D9-97B7-BB999DFAE51D}" type="sibTrans" cxnId="{7510F6D0-BD85-4387-9E43-DC1CD940C798}">
      <dgm:prSet/>
      <dgm:spPr/>
      <dgm:t>
        <a:bodyPr/>
        <a:lstStyle/>
        <a:p>
          <a:endParaRPr lang="en-IN"/>
        </a:p>
      </dgm:t>
    </dgm:pt>
    <dgm:pt modelId="{F3755608-A14A-478A-B38E-5CF1ADD58AF8}">
      <dgm:prSet phldrT="[Text]" custT="1"/>
      <dgm:spPr>
        <a:solidFill>
          <a:schemeClr val="tx1">
            <a:lumMod val="50000"/>
            <a:alpha val="90000"/>
          </a:schemeClr>
        </a:solidFill>
        <a:ln>
          <a:solidFill>
            <a:schemeClr val="bg1"/>
          </a:solidFill>
        </a:ln>
      </dgm:spPr>
      <dgm:t>
        <a:bodyPr/>
        <a:lstStyle/>
        <a:p>
          <a:r>
            <a:rPr lang="en-IN" sz="1800" b="0" dirty="0">
              <a:solidFill>
                <a:schemeClr val="tx1"/>
              </a:solidFill>
            </a:rPr>
            <a:t>Planning</a:t>
          </a:r>
        </a:p>
      </dgm:t>
    </dgm:pt>
    <dgm:pt modelId="{4C1F21DF-0EC0-475A-89E9-7F9B093633E2}" type="parTrans" cxnId="{7944D1E7-CF34-40AA-8B9F-D1C96B59AC2B}">
      <dgm:prSet/>
      <dgm:spPr>
        <a:ln>
          <a:solidFill>
            <a:schemeClr val="bg1"/>
          </a:solidFill>
        </a:ln>
      </dgm:spPr>
      <dgm:t>
        <a:bodyPr/>
        <a:lstStyle/>
        <a:p>
          <a:endParaRPr lang="en-IN"/>
        </a:p>
      </dgm:t>
    </dgm:pt>
    <dgm:pt modelId="{EC16A81C-9213-4645-A2C1-05E87399B819}" type="sibTrans" cxnId="{7944D1E7-CF34-40AA-8B9F-D1C96B59AC2B}">
      <dgm:prSet/>
      <dgm:spPr/>
      <dgm:t>
        <a:bodyPr/>
        <a:lstStyle/>
        <a:p>
          <a:endParaRPr lang="en-IN"/>
        </a:p>
      </dgm:t>
    </dgm:pt>
    <dgm:pt modelId="{C15F25C6-2763-469B-A60E-82386C814CD4}">
      <dgm:prSet phldrT="[Text]" custT="1"/>
      <dgm:spPr>
        <a:solidFill>
          <a:schemeClr val="tx1">
            <a:lumMod val="50000"/>
            <a:alpha val="90000"/>
          </a:schemeClr>
        </a:solidFill>
        <a:ln>
          <a:solidFill>
            <a:schemeClr val="bg1"/>
          </a:solidFill>
        </a:ln>
      </dgm:spPr>
      <dgm:t>
        <a:bodyPr/>
        <a:lstStyle/>
        <a:p>
          <a:r>
            <a:rPr lang="en-IN" sz="1800" dirty="0">
              <a:solidFill>
                <a:schemeClr val="tx1"/>
              </a:solidFill>
            </a:rPr>
            <a:t>Co-ordinating</a:t>
          </a:r>
          <a:endParaRPr lang="en-IN" sz="1300" dirty="0">
            <a:solidFill>
              <a:schemeClr val="tx1"/>
            </a:solidFill>
          </a:endParaRPr>
        </a:p>
      </dgm:t>
    </dgm:pt>
    <dgm:pt modelId="{09EE666E-57B5-447B-A41F-51150129FC6E}" type="parTrans" cxnId="{DD06B44B-258C-4246-A7BC-95B3101BE442}">
      <dgm:prSet/>
      <dgm:spPr/>
      <dgm:t>
        <a:bodyPr/>
        <a:lstStyle/>
        <a:p>
          <a:endParaRPr lang="en-IN"/>
        </a:p>
      </dgm:t>
    </dgm:pt>
    <dgm:pt modelId="{4D669189-93D6-4AE9-A19B-161D78C6D6C6}" type="sibTrans" cxnId="{DD06B44B-258C-4246-A7BC-95B3101BE442}">
      <dgm:prSet/>
      <dgm:spPr/>
      <dgm:t>
        <a:bodyPr/>
        <a:lstStyle/>
        <a:p>
          <a:endParaRPr lang="en-IN"/>
        </a:p>
      </dgm:t>
    </dgm:pt>
    <dgm:pt modelId="{EC2313A7-E3D0-403C-A48B-74E818D5E08A}">
      <dgm:prSet custT="1"/>
      <dgm:spPr>
        <a:solidFill>
          <a:schemeClr val="tx1">
            <a:lumMod val="50000"/>
            <a:alpha val="90000"/>
          </a:schemeClr>
        </a:solidFill>
        <a:ln>
          <a:solidFill>
            <a:schemeClr val="bg1"/>
          </a:solidFill>
        </a:ln>
      </dgm:spPr>
      <dgm:t>
        <a:bodyPr/>
        <a:lstStyle/>
        <a:p>
          <a:r>
            <a:rPr lang="en-IN" sz="1800" dirty="0">
              <a:solidFill>
                <a:schemeClr val="tx1"/>
              </a:solidFill>
            </a:rPr>
            <a:t>Control</a:t>
          </a:r>
        </a:p>
      </dgm:t>
    </dgm:pt>
    <dgm:pt modelId="{847C9770-FBC0-48C9-9BF3-A850337F867D}" type="parTrans" cxnId="{5752D40A-C928-4FFF-AAB7-87AADA945D48}">
      <dgm:prSet/>
      <dgm:spPr/>
      <dgm:t>
        <a:bodyPr/>
        <a:lstStyle/>
        <a:p>
          <a:endParaRPr lang="en-IN"/>
        </a:p>
      </dgm:t>
    </dgm:pt>
    <dgm:pt modelId="{B2F5BF5E-F22F-4BEB-8548-01D15EE127BE}" type="sibTrans" cxnId="{5752D40A-C928-4FFF-AAB7-87AADA945D48}">
      <dgm:prSet/>
      <dgm:spPr/>
      <dgm:t>
        <a:bodyPr/>
        <a:lstStyle/>
        <a:p>
          <a:endParaRPr lang="en-IN"/>
        </a:p>
      </dgm:t>
    </dgm:pt>
    <dgm:pt modelId="{71A60E66-2FCF-48D9-BBC5-01DC556F666D}">
      <dgm:prSet custT="1"/>
      <dgm:spPr>
        <a:solidFill>
          <a:schemeClr val="tx1">
            <a:lumMod val="50000"/>
            <a:alpha val="90000"/>
          </a:schemeClr>
        </a:solidFill>
        <a:ln>
          <a:solidFill>
            <a:schemeClr val="bg1"/>
          </a:solidFill>
        </a:ln>
      </dgm:spPr>
      <dgm:t>
        <a:bodyPr/>
        <a:lstStyle/>
        <a:p>
          <a:r>
            <a:rPr lang="en-IN" sz="1800" dirty="0">
              <a:solidFill>
                <a:schemeClr val="tx1"/>
              </a:solidFill>
            </a:rPr>
            <a:t>Communication</a:t>
          </a:r>
        </a:p>
      </dgm:t>
    </dgm:pt>
    <dgm:pt modelId="{5FA081F8-9FC9-4609-8506-0EFF754D8AED}" type="parTrans" cxnId="{FAEB2F40-A7DF-4D07-AC91-2CC49390DC64}">
      <dgm:prSet/>
      <dgm:spPr/>
      <dgm:t>
        <a:bodyPr/>
        <a:lstStyle/>
        <a:p>
          <a:endParaRPr lang="en-IN"/>
        </a:p>
      </dgm:t>
    </dgm:pt>
    <dgm:pt modelId="{FE739EB0-17CF-463F-8E06-592AA7522168}" type="sibTrans" cxnId="{FAEB2F40-A7DF-4D07-AC91-2CC49390DC64}">
      <dgm:prSet/>
      <dgm:spPr/>
      <dgm:t>
        <a:bodyPr/>
        <a:lstStyle/>
        <a:p>
          <a:endParaRPr lang="en-IN"/>
        </a:p>
      </dgm:t>
    </dgm:pt>
    <dgm:pt modelId="{3F69BD99-BBAD-4844-AA45-217A14723EAF}">
      <dgm:prSet custT="1"/>
      <dgm:spPr>
        <a:solidFill>
          <a:schemeClr val="tx1">
            <a:lumMod val="50000"/>
            <a:alpha val="90000"/>
          </a:schemeClr>
        </a:solidFill>
        <a:ln>
          <a:solidFill>
            <a:schemeClr val="bg1"/>
          </a:solidFill>
        </a:ln>
      </dgm:spPr>
      <dgm:t>
        <a:bodyPr/>
        <a:lstStyle/>
        <a:p>
          <a:r>
            <a:rPr lang="en-IN" sz="1800" dirty="0">
              <a:solidFill>
                <a:schemeClr val="tx1"/>
              </a:solidFill>
            </a:rPr>
            <a:t>Motivation</a:t>
          </a:r>
        </a:p>
      </dgm:t>
    </dgm:pt>
    <dgm:pt modelId="{17E5BE2B-77F0-448B-9AE6-0743810076E1}" type="parTrans" cxnId="{C372D8B9-3964-4B4B-9A9B-55DFDF902488}">
      <dgm:prSet/>
      <dgm:spPr>
        <a:ln>
          <a:solidFill>
            <a:schemeClr val="bg1"/>
          </a:solidFill>
        </a:ln>
      </dgm:spPr>
      <dgm:t>
        <a:bodyPr/>
        <a:lstStyle/>
        <a:p>
          <a:endParaRPr lang="en-IN"/>
        </a:p>
      </dgm:t>
    </dgm:pt>
    <dgm:pt modelId="{87F502C3-0FB2-4B7F-906D-F1D3B7D01592}" type="sibTrans" cxnId="{C372D8B9-3964-4B4B-9A9B-55DFDF902488}">
      <dgm:prSet/>
      <dgm:spPr/>
      <dgm:t>
        <a:bodyPr/>
        <a:lstStyle/>
        <a:p>
          <a:endParaRPr lang="en-IN"/>
        </a:p>
      </dgm:t>
    </dgm:pt>
    <dgm:pt modelId="{3E4E65DF-4EDF-421A-A9AC-98BB5B09FAD5}">
      <dgm:prSet custT="1"/>
      <dgm:spPr>
        <a:solidFill>
          <a:schemeClr val="tx1">
            <a:lumMod val="50000"/>
            <a:alpha val="90000"/>
          </a:schemeClr>
        </a:solidFill>
        <a:ln>
          <a:solidFill>
            <a:schemeClr val="bg1"/>
          </a:solidFill>
        </a:ln>
      </dgm:spPr>
      <dgm:t>
        <a:bodyPr/>
        <a:lstStyle/>
        <a:p>
          <a:r>
            <a:rPr lang="en-IN" sz="1800" dirty="0">
              <a:solidFill>
                <a:schemeClr val="tx1"/>
              </a:solidFill>
            </a:rPr>
            <a:t>Performance Evaluation</a:t>
          </a:r>
        </a:p>
      </dgm:t>
    </dgm:pt>
    <dgm:pt modelId="{0937E888-BC12-41CC-ADE2-F5CA61CE9AEE}" type="parTrans" cxnId="{DA31D016-AD3B-474A-BA0F-F276A0961468}">
      <dgm:prSet/>
      <dgm:spPr>
        <a:ln>
          <a:solidFill>
            <a:schemeClr val="bg1"/>
          </a:solidFill>
        </a:ln>
      </dgm:spPr>
      <dgm:t>
        <a:bodyPr/>
        <a:lstStyle/>
        <a:p>
          <a:endParaRPr lang="en-IN"/>
        </a:p>
      </dgm:t>
    </dgm:pt>
    <dgm:pt modelId="{B95CA344-109C-4C93-B590-76503B2C57B2}" type="sibTrans" cxnId="{DA31D016-AD3B-474A-BA0F-F276A0961468}">
      <dgm:prSet/>
      <dgm:spPr/>
      <dgm:t>
        <a:bodyPr/>
        <a:lstStyle/>
        <a:p>
          <a:endParaRPr lang="en-IN"/>
        </a:p>
      </dgm:t>
    </dgm:pt>
    <dgm:pt modelId="{E1B2E9AD-3489-40EF-84E1-6A8D88E88A5A}" type="pres">
      <dgm:prSet presAssocID="{F43AC7A4-07D5-4DF4-81FE-C3FC0BA6ED78}" presName="hierChild1" presStyleCnt="0">
        <dgm:presLayoutVars>
          <dgm:chPref val="1"/>
          <dgm:dir/>
          <dgm:animOne val="branch"/>
          <dgm:animLvl val="lvl"/>
          <dgm:resizeHandles/>
        </dgm:presLayoutVars>
      </dgm:prSet>
      <dgm:spPr/>
    </dgm:pt>
    <dgm:pt modelId="{DFAF1DD3-9FB7-4311-91BA-56C3DD846D3C}" type="pres">
      <dgm:prSet presAssocID="{FC9CFA0B-E4A2-4275-8363-52BB51E34100}" presName="hierRoot1" presStyleCnt="0"/>
      <dgm:spPr/>
    </dgm:pt>
    <dgm:pt modelId="{65108E4A-F4C8-4ACA-A6A2-583575E58FC4}" type="pres">
      <dgm:prSet presAssocID="{FC9CFA0B-E4A2-4275-8363-52BB51E34100}" presName="composite" presStyleCnt="0"/>
      <dgm:spPr/>
    </dgm:pt>
    <dgm:pt modelId="{F6F000F0-6D35-4D37-87D7-23080FA5B6A1}" type="pres">
      <dgm:prSet presAssocID="{FC9CFA0B-E4A2-4275-8363-52BB51E34100}" presName="background" presStyleLbl="node0" presStyleIdx="0" presStyleCnt="1"/>
      <dgm:spPr>
        <a:solidFill>
          <a:schemeClr val="bg2">
            <a:lumMod val="50000"/>
          </a:schemeClr>
        </a:solidFill>
      </dgm:spPr>
    </dgm:pt>
    <dgm:pt modelId="{50111D70-B4FF-4AD9-B1F4-882D9AEC5919}" type="pres">
      <dgm:prSet presAssocID="{FC9CFA0B-E4A2-4275-8363-52BB51E34100}" presName="text" presStyleLbl="fgAcc0" presStyleIdx="0" presStyleCnt="1" custScaleX="612532">
        <dgm:presLayoutVars>
          <dgm:chPref val="3"/>
        </dgm:presLayoutVars>
      </dgm:prSet>
      <dgm:spPr/>
    </dgm:pt>
    <dgm:pt modelId="{C9A46ACA-8C84-426A-9DA4-3F46388B89CE}" type="pres">
      <dgm:prSet presAssocID="{FC9CFA0B-E4A2-4275-8363-52BB51E34100}" presName="hierChild2" presStyleCnt="0"/>
      <dgm:spPr/>
    </dgm:pt>
    <dgm:pt modelId="{BBF1576F-0696-4A60-82E7-DD52A0599633}" type="pres">
      <dgm:prSet presAssocID="{4C1F21DF-0EC0-475A-89E9-7F9B093633E2}" presName="Name10" presStyleLbl="parChTrans1D2" presStyleIdx="0" presStyleCnt="6"/>
      <dgm:spPr/>
    </dgm:pt>
    <dgm:pt modelId="{3FC53B40-453D-42A3-8ABA-CBB3B97D5641}" type="pres">
      <dgm:prSet presAssocID="{F3755608-A14A-478A-B38E-5CF1ADD58AF8}" presName="hierRoot2" presStyleCnt="0"/>
      <dgm:spPr/>
    </dgm:pt>
    <dgm:pt modelId="{D6B4657D-DFEA-4A22-8C01-4E705A9C9EF8}" type="pres">
      <dgm:prSet presAssocID="{F3755608-A14A-478A-B38E-5CF1ADD58AF8}" presName="composite2" presStyleCnt="0"/>
      <dgm:spPr/>
    </dgm:pt>
    <dgm:pt modelId="{5DAB4FCE-8451-4909-AE89-B0565F964460}" type="pres">
      <dgm:prSet presAssocID="{F3755608-A14A-478A-B38E-5CF1ADD58AF8}" presName="background2" presStyleLbl="node2" presStyleIdx="0" presStyleCnt="6"/>
      <dgm:spPr>
        <a:solidFill>
          <a:schemeClr val="bg1"/>
        </a:solidFill>
      </dgm:spPr>
    </dgm:pt>
    <dgm:pt modelId="{02DBF249-26C5-437F-815C-E30582A7F099}" type="pres">
      <dgm:prSet presAssocID="{F3755608-A14A-478A-B38E-5CF1ADD58AF8}" presName="text2" presStyleLbl="fgAcc2" presStyleIdx="0" presStyleCnt="6">
        <dgm:presLayoutVars>
          <dgm:chPref val="3"/>
        </dgm:presLayoutVars>
      </dgm:prSet>
      <dgm:spPr/>
    </dgm:pt>
    <dgm:pt modelId="{3FEA2D07-91F9-48BC-A35F-8C3AB0C60972}" type="pres">
      <dgm:prSet presAssocID="{F3755608-A14A-478A-B38E-5CF1ADD58AF8}" presName="hierChild3" presStyleCnt="0"/>
      <dgm:spPr/>
    </dgm:pt>
    <dgm:pt modelId="{F1468309-05F3-4430-8708-D51E28447CED}" type="pres">
      <dgm:prSet presAssocID="{09EE666E-57B5-447B-A41F-51150129FC6E}" presName="Name10" presStyleLbl="parChTrans1D2" presStyleIdx="1" presStyleCnt="6"/>
      <dgm:spPr/>
    </dgm:pt>
    <dgm:pt modelId="{0CE2B92A-F49A-4A40-9E82-C823EDA3D187}" type="pres">
      <dgm:prSet presAssocID="{C15F25C6-2763-469B-A60E-82386C814CD4}" presName="hierRoot2" presStyleCnt="0"/>
      <dgm:spPr/>
    </dgm:pt>
    <dgm:pt modelId="{8ED33166-F85F-4577-9742-D144F91EB208}" type="pres">
      <dgm:prSet presAssocID="{C15F25C6-2763-469B-A60E-82386C814CD4}" presName="composite2" presStyleCnt="0"/>
      <dgm:spPr/>
    </dgm:pt>
    <dgm:pt modelId="{9A6ABA48-BA52-4E09-960E-D50FF4EEFDCB}" type="pres">
      <dgm:prSet presAssocID="{C15F25C6-2763-469B-A60E-82386C814CD4}" presName="background2" presStyleLbl="node2" presStyleIdx="1" presStyleCnt="6"/>
      <dgm:spPr>
        <a:solidFill>
          <a:schemeClr val="bg1"/>
        </a:solidFill>
      </dgm:spPr>
    </dgm:pt>
    <dgm:pt modelId="{AF6E8B54-D6E8-4284-800F-A017F6AC5339}" type="pres">
      <dgm:prSet presAssocID="{C15F25C6-2763-469B-A60E-82386C814CD4}" presName="text2" presStyleLbl="fgAcc2" presStyleIdx="1" presStyleCnt="6">
        <dgm:presLayoutVars>
          <dgm:chPref val="3"/>
        </dgm:presLayoutVars>
      </dgm:prSet>
      <dgm:spPr/>
    </dgm:pt>
    <dgm:pt modelId="{7D1EC0A3-35CE-4754-9BE6-B8572546C98F}" type="pres">
      <dgm:prSet presAssocID="{C15F25C6-2763-469B-A60E-82386C814CD4}" presName="hierChild3" presStyleCnt="0"/>
      <dgm:spPr/>
    </dgm:pt>
    <dgm:pt modelId="{D6337070-99D4-4284-8716-51745EDBAB6E}" type="pres">
      <dgm:prSet presAssocID="{847C9770-FBC0-48C9-9BF3-A850337F867D}" presName="Name10" presStyleLbl="parChTrans1D2" presStyleIdx="2" presStyleCnt="6"/>
      <dgm:spPr/>
    </dgm:pt>
    <dgm:pt modelId="{63D85D70-4DD4-47D3-BCD9-7E2B07771D2B}" type="pres">
      <dgm:prSet presAssocID="{EC2313A7-E3D0-403C-A48B-74E818D5E08A}" presName="hierRoot2" presStyleCnt="0"/>
      <dgm:spPr/>
    </dgm:pt>
    <dgm:pt modelId="{E5DA64A4-9893-4994-92C8-47BF1CBBFEA2}" type="pres">
      <dgm:prSet presAssocID="{EC2313A7-E3D0-403C-A48B-74E818D5E08A}" presName="composite2" presStyleCnt="0"/>
      <dgm:spPr/>
    </dgm:pt>
    <dgm:pt modelId="{88730FB0-28E9-4C9C-83D9-8D37E91ED453}" type="pres">
      <dgm:prSet presAssocID="{EC2313A7-E3D0-403C-A48B-74E818D5E08A}" presName="background2" presStyleLbl="node2" presStyleIdx="2" presStyleCnt="6"/>
      <dgm:spPr>
        <a:solidFill>
          <a:schemeClr val="bg1"/>
        </a:solidFill>
      </dgm:spPr>
    </dgm:pt>
    <dgm:pt modelId="{ECE2F257-BC67-42AE-A8AC-30C250E8911F}" type="pres">
      <dgm:prSet presAssocID="{EC2313A7-E3D0-403C-A48B-74E818D5E08A}" presName="text2" presStyleLbl="fgAcc2" presStyleIdx="2" presStyleCnt="6" custScaleX="80293">
        <dgm:presLayoutVars>
          <dgm:chPref val="3"/>
        </dgm:presLayoutVars>
      </dgm:prSet>
      <dgm:spPr/>
    </dgm:pt>
    <dgm:pt modelId="{CD84C99F-4C1E-4A8C-AD7C-3BE581F29136}" type="pres">
      <dgm:prSet presAssocID="{EC2313A7-E3D0-403C-A48B-74E818D5E08A}" presName="hierChild3" presStyleCnt="0"/>
      <dgm:spPr/>
    </dgm:pt>
    <dgm:pt modelId="{EF3C23F9-00D0-4D72-A6C0-353DA03A6AD0}" type="pres">
      <dgm:prSet presAssocID="{5FA081F8-9FC9-4609-8506-0EFF754D8AED}" presName="Name10" presStyleLbl="parChTrans1D2" presStyleIdx="3" presStyleCnt="6"/>
      <dgm:spPr/>
    </dgm:pt>
    <dgm:pt modelId="{A83B8842-1FEB-47C2-9E3C-C8E3B1CAE980}" type="pres">
      <dgm:prSet presAssocID="{71A60E66-2FCF-48D9-BBC5-01DC556F666D}" presName="hierRoot2" presStyleCnt="0"/>
      <dgm:spPr/>
    </dgm:pt>
    <dgm:pt modelId="{D8D36BFE-FC52-40E6-B89F-E327FBB9BFEA}" type="pres">
      <dgm:prSet presAssocID="{71A60E66-2FCF-48D9-BBC5-01DC556F666D}" presName="composite2" presStyleCnt="0"/>
      <dgm:spPr/>
    </dgm:pt>
    <dgm:pt modelId="{E61F040E-F0B0-42E9-9171-A3A81EE4D3A4}" type="pres">
      <dgm:prSet presAssocID="{71A60E66-2FCF-48D9-BBC5-01DC556F666D}" presName="background2" presStyleLbl="node2" presStyleIdx="3" presStyleCnt="6"/>
      <dgm:spPr>
        <a:solidFill>
          <a:schemeClr val="bg1"/>
        </a:solidFill>
      </dgm:spPr>
    </dgm:pt>
    <dgm:pt modelId="{DD44E09A-6022-4467-8C40-06D780002DE2}" type="pres">
      <dgm:prSet presAssocID="{71A60E66-2FCF-48D9-BBC5-01DC556F666D}" presName="text2" presStyleLbl="fgAcc2" presStyleIdx="3" presStyleCnt="6" custScaleX="141702">
        <dgm:presLayoutVars>
          <dgm:chPref val="3"/>
        </dgm:presLayoutVars>
      </dgm:prSet>
      <dgm:spPr/>
    </dgm:pt>
    <dgm:pt modelId="{2C7E5721-DE2E-437F-AB0B-D01797D009AE}" type="pres">
      <dgm:prSet presAssocID="{71A60E66-2FCF-48D9-BBC5-01DC556F666D}" presName="hierChild3" presStyleCnt="0"/>
      <dgm:spPr/>
    </dgm:pt>
    <dgm:pt modelId="{23EF7DE5-F514-41E6-BF20-B18C56EAD43D}" type="pres">
      <dgm:prSet presAssocID="{0937E888-BC12-41CC-ADE2-F5CA61CE9AEE}" presName="Name10" presStyleLbl="parChTrans1D2" presStyleIdx="4" presStyleCnt="6"/>
      <dgm:spPr/>
    </dgm:pt>
    <dgm:pt modelId="{EBCA4CD0-886E-407C-867C-779268ADD80D}" type="pres">
      <dgm:prSet presAssocID="{3E4E65DF-4EDF-421A-A9AC-98BB5B09FAD5}" presName="hierRoot2" presStyleCnt="0"/>
      <dgm:spPr/>
    </dgm:pt>
    <dgm:pt modelId="{DAEDD309-391E-4BBE-A4DD-BB84ED6F54A3}" type="pres">
      <dgm:prSet presAssocID="{3E4E65DF-4EDF-421A-A9AC-98BB5B09FAD5}" presName="composite2" presStyleCnt="0"/>
      <dgm:spPr/>
    </dgm:pt>
    <dgm:pt modelId="{275E5C44-C0E8-45E7-83B1-D48FA73F603A}" type="pres">
      <dgm:prSet presAssocID="{3E4E65DF-4EDF-421A-A9AC-98BB5B09FAD5}" presName="background2" presStyleLbl="node2" presStyleIdx="4" presStyleCnt="6"/>
      <dgm:spPr>
        <a:solidFill>
          <a:schemeClr val="bg1"/>
        </a:solidFill>
        <a:ln>
          <a:solidFill>
            <a:schemeClr val="bg1"/>
          </a:solidFill>
        </a:ln>
      </dgm:spPr>
    </dgm:pt>
    <dgm:pt modelId="{3085DEFE-D772-41EF-A61A-755B9F2FD8F2}" type="pres">
      <dgm:prSet presAssocID="{3E4E65DF-4EDF-421A-A9AC-98BB5B09FAD5}" presName="text2" presStyleLbl="fgAcc2" presStyleIdx="4" presStyleCnt="6" custScaleX="121997">
        <dgm:presLayoutVars>
          <dgm:chPref val="3"/>
        </dgm:presLayoutVars>
      </dgm:prSet>
      <dgm:spPr/>
    </dgm:pt>
    <dgm:pt modelId="{67EFF658-54C6-409D-A2F1-C5A2607FE394}" type="pres">
      <dgm:prSet presAssocID="{3E4E65DF-4EDF-421A-A9AC-98BB5B09FAD5}" presName="hierChild3" presStyleCnt="0"/>
      <dgm:spPr/>
    </dgm:pt>
    <dgm:pt modelId="{C0A1B3EF-F637-46AE-B63E-23BF7BBE8396}" type="pres">
      <dgm:prSet presAssocID="{17E5BE2B-77F0-448B-9AE6-0743810076E1}" presName="Name10" presStyleLbl="parChTrans1D2" presStyleIdx="5" presStyleCnt="6"/>
      <dgm:spPr/>
    </dgm:pt>
    <dgm:pt modelId="{C9B19014-00A1-474E-B984-58C1D183FDDF}" type="pres">
      <dgm:prSet presAssocID="{3F69BD99-BBAD-4844-AA45-217A14723EAF}" presName="hierRoot2" presStyleCnt="0"/>
      <dgm:spPr/>
    </dgm:pt>
    <dgm:pt modelId="{8849D366-D37C-4457-9D29-A768FEF68E39}" type="pres">
      <dgm:prSet presAssocID="{3F69BD99-BBAD-4844-AA45-217A14723EAF}" presName="composite2" presStyleCnt="0"/>
      <dgm:spPr/>
    </dgm:pt>
    <dgm:pt modelId="{D464C1C3-79BF-4759-9BF5-EB586201B15E}" type="pres">
      <dgm:prSet presAssocID="{3F69BD99-BBAD-4844-AA45-217A14723EAF}" presName="background2" presStyleLbl="node2" presStyleIdx="5" presStyleCnt="6"/>
      <dgm:spPr>
        <a:solidFill>
          <a:schemeClr val="bg1"/>
        </a:solidFill>
      </dgm:spPr>
    </dgm:pt>
    <dgm:pt modelId="{CBF1A512-5377-4783-B80C-ECCAA7DC4409}" type="pres">
      <dgm:prSet presAssocID="{3F69BD99-BBAD-4844-AA45-217A14723EAF}" presName="text2" presStyleLbl="fgAcc2" presStyleIdx="5" presStyleCnt="6">
        <dgm:presLayoutVars>
          <dgm:chPref val="3"/>
        </dgm:presLayoutVars>
      </dgm:prSet>
      <dgm:spPr/>
    </dgm:pt>
    <dgm:pt modelId="{B3494DDA-B6BE-45D0-8CA6-8A899A21CEEC}" type="pres">
      <dgm:prSet presAssocID="{3F69BD99-BBAD-4844-AA45-217A14723EAF}" presName="hierChild3" presStyleCnt="0"/>
      <dgm:spPr/>
    </dgm:pt>
  </dgm:ptLst>
  <dgm:cxnLst>
    <dgm:cxn modelId="{5752D40A-C928-4FFF-AAB7-87AADA945D48}" srcId="{FC9CFA0B-E4A2-4275-8363-52BB51E34100}" destId="{EC2313A7-E3D0-403C-A48B-74E818D5E08A}" srcOrd="2" destOrd="0" parTransId="{847C9770-FBC0-48C9-9BF3-A850337F867D}" sibTransId="{B2F5BF5E-F22F-4BEB-8548-01D15EE127BE}"/>
    <dgm:cxn modelId="{DA31D016-AD3B-474A-BA0F-F276A0961468}" srcId="{FC9CFA0B-E4A2-4275-8363-52BB51E34100}" destId="{3E4E65DF-4EDF-421A-A9AC-98BB5B09FAD5}" srcOrd="4" destOrd="0" parTransId="{0937E888-BC12-41CC-ADE2-F5CA61CE9AEE}" sibTransId="{B95CA344-109C-4C93-B590-76503B2C57B2}"/>
    <dgm:cxn modelId="{1322F82E-0230-43DB-92BD-C49AAE9A862E}" type="presOf" srcId="{C15F25C6-2763-469B-A60E-82386C814CD4}" destId="{AF6E8B54-D6E8-4284-800F-A017F6AC5339}" srcOrd="0" destOrd="0" presId="urn:microsoft.com/office/officeart/2005/8/layout/hierarchy1"/>
    <dgm:cxn modelId="{CC5B8E3F-BC80-43E6-B004-F9840CC249BA}" type="presOf" srcId="{0937E888-BC12-41CC-ADE2-F5CA61CE9AEE}" destId="{23EF7DE5-F514-41E6-BF20-B18C56EAD43D}" srcOrd="0" destOrd="0" presId="urn:microsoft.com/office/officeart/2005/8/layout/hierarchy1"/>
    <dgm:cxn modelId="{FAEB2F40-A7DF-4D07-AC91-2CC49390DC64}" srcId="{FC9CFA0B-E4A2-4275-8363-52BB51E34100}" destId="{71A60E66-2FCF-48D9-BBC5-01DC556F666D}" srcOrd="3" destOrd="0" parTransId="{5FA081F8-9FC9-4609-8506-0EFF754D8AED}" sibTransId="{FE739EB0-17CF-463F-8E06-592AA7522168}"/>
    <dgm:cxn modelId="{B2C4685E-26AB-4643-947F-8C87F34DEEE6}" type="presOf" srcId="{F3755608-A14A-478A-B38E-5CF1ADD58AF8}" destId="{02DBF249-26C5-437F-815C-E30582A7F099}" srcOrd="0" destOrd="0" presId="urn:microsoft.com/office/officeart/2005/8/layout/hierarchy1"/>
    <dgm:cxn modelId="{DD06B44B-258C-4246-A7BC-95B3101BE442}" srcId="{FC9CFA0B-E4A2-4275-8363-52BB51E34100}" destId="{C15F25C6-2763-469B-A60E-82386C814CD4}" srcOrd="1" destOrd="0" parTransId="{09EE666E-57B5-447B-A41F-51150129FC6E}" sibTransId="{4D669189-93D6-4AE9-A19B-161D78C6D6C6}"/>
    <dgm:cxn modelId="{23095873-BACC-4073-85A8-E0D7493B00CC}" type="presOf" srcId="{09EE666E-57B5-447B-A41F-51150129FC6E}" destId="{F1468309-05F3-4430-8708-D51E28447CED}" srcOrd="0" destOrd="0" presId="urn:microsoft.com/office/officeart/2005/8/layout/hierarchy1"/>
    <dgm:cxn modelId="{6C63F556-BF3B-4DA3-8B4E-6D0AC39165AC}" type="presOf" srcId="{5FA081F8-9FC9-4609-8506-0EFF754D8AED}" destId="{EF3C23F9-00D0-4D72-A6C0-353DA03A6AD0}" srcOrd="0" destOrd="0" presId="urn:microsoft.com/office/officeart/2005/8/layout/hierarchy1"/>
    <dgm:cxn modelId="{9FD90078-0085-4596-8E80-33E7BFE7CA87}" type="presOf" srcId="{3F69BD99-BBAD-4844-AA45-217A14723EAF}" destId="{CBF1A512-5377-4783-B80C-ECCAA7DC4409}" srcOrd="0" destOrd="0" presId="urn:microsoft.com/office/officeart/2005/8/layout/hierarchy1"/>
    <dgm:cxn modelId="{879BB897-6773-4F24-AF99-51F0F72A2659}" type="presOf" srcId="{EC2313A7-E3D0-403C-A48B-74E818D5E08A}" destId="{ECE2F257-BC67-42AE-A8AC-30C250E8911F}" srcOrd="0" destOrd="0" presId="urn:microsoft.com/office/officeart/2005/8/layout/hierarchy1"/>
    <dgm:cxn modelId="{29F785A1-A0BF-4431-903E-57FDB2565518}" type="presOf" srcId="{847C9770-FBC0-48C9-9BF3-A850337F867D}" destId="{D6337070-99D4-4284-8716-51745EDBAB6E}" srcOrd="0" destOrd="0" presId="urn:microsoft.com/office/officeart/2005/8/layout/hierarchy1"/>
    <dgm:cxn modelId="{EF8610A4-B9B9-4308-B61C-E9C8A9D659D2}" type="presOf" srcId="{F43AC7A4-07D5-4DF4-81FE-C3FC0BA6ED78}" destId="{E1B2E9AD-3489-40EF-84E1-6A8D88E88A5A}" srcOrd="0" destOrd="0" presId="urn:microsoft.com/office/officeart/2005/8/layout/hierarchy1"/>
    <dgm:cxn modelId="{9BCE2AA4-5ACB-4010-B86E-20D7B424CC1F}" type="presOf" srcId="{71A60E66-2FCF-48D9-BBC5-01DC556F666D}" destId="{DD44E09A-6022-4467-8C40-06D780002DE2}" srcOrd="0" destOrd="0" presId="urn:microsoft.com/office/officeart/2005/8/layout/hierarchy1"/>
    <dgm:cxn modelId="{26EF23A7-2FB4-4C56-B3A3-363041979934}" type="presOf" srcId="{FC9CFA0B-E4A2-4275-8363-52BB51E34100}" destId="{50111D70-B4FF-4AD9-B1F4-882D9AEC5919}" srcOrd="0" destOrd="0" presId="urn:microsoft.com/office/officeart/2005/8/layout/hierarchy1"/>
    <dgm:cxn modelId="{C372D8B9-3964-4B4B-9A9B-55DFDF902488}" srcId="{FC9CFA0B-E4A2-4275-8363-52BB51E34100}" destId="{3F69BD99-BBAD-4844-AA45-217A14723EAF}" srcOrd="5" destOrd="0" parTransId="{17E5BE2B-77F0-448B-9AE6-0743810076E1}" sibTransId="{87F502C3-0FB2-4B7F-906D-F1D3B7D01592}"/>
    <dgm:cxn modelId="{7510F6D0-BD85-4387-9E43-DC1CD940C798}" srcId="{F43AC7A4-07D5-4DF4-81FE-C3FC0BA6ED78}" destId="{FC9CFA0B-E4A2-4275-8363-52BB51E34100}" srcOrd="0" destOrd="0" parTransId="{4A545096-62AE-49ED-AC99-4FCAC5000D72}" sibTransId="{5DB0A164-8067-47D9-97B7-BB999DFAE51D}"/>
    <dgm:cxn modelId="{D60BD5D2-2DD4-4E11-8A53-0B77C9BA5DBD}" type="presOf" srcId="{17E5BE2B-77F0-448B-9AE6-0743810076E1}" destId="{C0A1B3EF-F637-46AE-B63E-23BF7BBE8396}" srcOrd="0" destOrd="0" presId="urn:microsoft.com/office/officeart/2005/8/layout/hierarchy1"/>
    <dgm:cxn modelId="{C36C59DD-EC17-499E-A58C-097931E27130}" type="presOf" srcId="{3E4E65DF-4EDF-421A-A9AC-98BB5B09FAD5}" destId="{3085DEFE-D772-41EF-A61A-755B9F2FD8F2}" srcOrd="0" destOrd="0" presId="urn:microsoft.com/office/officeart/2005/8/layout/hierarchy1"/>
    <dgm:cxn modelId="{BEBB8EE2-5981-4F24-9267-1222CC512708}" type="presOf" srcId="{4C1F21DF-0EC0-475A-89E9-7F9B093633E2}" destId="{BBF1576F-0696-4A60-82E7-DD52A0599633}" srcOrd="0" destOrd="0" presId="urn:microsoft.com/office/officeart/2005/8/layout/hierarchy1"/>
    <dgm:cxn modelId="{7944D1E7-CF34-40AA-8B9F-D1C96B59AC2B}" srcId="{FC9CFA0B-E4A2-4275-8363-52BB51E34100}" destId="{F3755608-A14A-478A-B38E-5CF1ADD58AF8}" srcOrd="0" destOrd="0" parTransId="{4C1F21DF-0EC0-475A-89E9-7F9B093633E2}" sibTransId="{EC16A81C-9213-4645-A2C1-05E87399B819}"/>
    <dgm:cxn modelId="{F205EE94-5088-4D08-A164-FEDC585C6DB6}" type="presParOf" srcId="{E1B2E9AD-3489-40EF-84E1-6A8D88E88A5A}" destId="{DFAF1DD3-9FB7-4311-91BA-56C3DD846D3C}" srcOrd="0" destOrd="0" presId="urn:microsoft.com/office/officeart/2005/8/layout/hierarchy1"/>
    <dgm:cxn modelId="{FA801C6B-C0A6-466F-B35D-F6BB1B1A86AC}" type="presParOf" srcId="{DFAF1DD3-9FB7-4311-91BA-56C3DD846D3C}" destId="{65108E4A-F4C8-4ACA-A6A2-583575E58FC4}" srcOrd="0" destOrd="0" presId="urn:microsoft.com/office/officeart/2005/8/layout/hierarchy1"/>
    <dgm:cxn modelId="{19A3BF84-99D3-4A57-BCAC-4BE11387AC8F}" type="presParOf" srcId="{65108E4A-F4C8-4ACA-A6A2-583575E58FC4}" destId="{F6F000F0-6D35-4D37-87D7-23080FA5B6A1}" srcOrd="0" destOrd="0" presId="urn:microsoft.com/office/officeart/2005/8/layout/hierarchy1"/>
    <dgm:cxn modelId="{35CA0FEB-A15F-4A10-92BB-CDDEF70263B8}" type="presParOf" srcId="{65108E4A-F4C8-4ACA-A6A2-583575E58FC4}" destId="{50111D70-B4FF-4AD9-B1F4-882D9AEC5919}" srcOrd="1" destOrd="0" presId="urn:microsoft.com/office/officeart/2005/8/layout/hierarchy1"/>
    <dgm:cxn modelId="{F0EE5621-6827-4515-B4E6-76CE601C817C}" type="presParOf" srcId="{DFAF1DD3-9FB7-4311-91BA-56C3DD846D3C}" destId="{C9A46ACA-8C84-426A-9DA4-3F46388B89CE}" srcOrd="1" destOrd="0" presId="urn:microsoft.com/office/officeart/2005/8/layout/hierarchy1"/>
    <dgm:cxn modelId="{4447F025-E1A4-4F77-B2D3-C00E190FF396}" type="presParOf" srcId="{C9A46ACA-8C84-426A-9DA4-3F46388B89CE}" destId="{BBF1576F-0696-4A60-82E7-DD52A0599633}" srcOrd="0" destOrd="0" presId="urn:microsoft.com/office/officeart/2005/8/layout/hierarchy1"/>
    <dgm:cxn modelId="{6F2FF877-4DC2-4F7C-B67D-1DF8CFAB38C9}" type="presParOf" srcId="{C9A46ACA-8C84-426A-9DA4-3F46388B89CE}" destId="{3FC53B40-453D-42A3-8ABA-CBB3B97D5641}" srcOrd="1" destOrd="0" presId="urn:microsoft.com/office/officeart/2005/8/layout/hierarchy1"/>
    <dgm:cxn modelId="{39B44BCA-6FBE-45BB-B50C-9239139BEDCB}" type="presParOf" srcId="{3FC53B40-453D-42A3-8ABA-CBB3B97D5641}" destId="{D6B4657D-DFEA-4A22-8C01-4E705A9C9EF8}" srcOrd="0" destOrd="0" presId="urn:microsoft.com/office/officeart/2005/8/layout/hierarchy1"/>
    <dgm:cxn modelId="{E78711D7-9B61-4414-A25E-1C42E241F9CA}" type="presParOf" srcId="{D6B4657D-DFEA-4A22-8C01-4E705A9C9EF8}" destId="{5DAB4FCE-8451-4909-AE89-B0565F964460}" srcOrd="0" destOrd="0" presId="urn:microsoft.com/office/officeart/2005/8/layout/hierarchy1"/>
    <dgm:cxn modelId="{CFE7E840-357A-4FFC-9522-3B8B3E260C65}" type="presParOf" srcId="{D6B4657D-DFEA-4A22-8C01-4E705A9C9EF8}" destId="{02DBF249-26C5-437F-815C-E30582A7F099}" srcOrd="1" destOrd="0" presId="urn:microsoft.com/office/officeart/2005/8/layout/hierarchy1"/>
    <dgm:cxn modelId="{78D306AC-DF87-4430-B80C-C4F5895DD7E0}" type="presParOf" srcId="{3FC53B40-453D-42A3-8ABA-CBB3B97D5641}" destId="{3FEA2D07-91F9-48BC-A35F-8C3AB0C60972}" srcOrd="1" destOrd="0" presId="urn:microsoft.com/office/officeart/2005/8/layout/hierarchy1"/>
    <dgm:cxn modelId="{5BA7540C-474F-4494-B985-40E375AD72EE}" type="presParOf" srcId="{C9A46ACA-8C84-426A-9DA4-3F46388B89CE}" destId="{F1468309-05F3-4430-8708-D51E28447CED}" srcOrd="2" destOrd="0" presId="urn:microsoft.com/office/officeart/2005/8/layout/hierarchy1"/>
    <dgm:cxn modelId="{414A2B71-7071-489C-A4A0-9E43CFA06AEE}" type="presParOf" srcId="{C9A46ACA-8C84-426A-9DA4-3F46388B89CE}" destId="{0CE2B92A-F49A-4A40-9E82-C823EDA3D187}" srcOrd="3" destOrd="0" presId="urn:microsoft.com/office/officeart/2005/8/layout/hierarchy1"/>
    <dgm:cxn modelId="{C36714B0-86FD-46E1-BA9B-02FD52B12F79}" type="presParOf" srcId="{0CE2B92A-F49A-4A40-9E82-C823EDA3D187}" destId="{8ED33166-F85F-4577-9742-D144F91EB208}" srcOrd="0" destOrd="0" presId="urn:microsoft.com/office/officeart/2005/8/layout/hierarchy1"/>
    <dgm:cxn modelId="{0E6B67D7-244D-43A8-8081-0A624ABC870A}" type="presParOf" srcId="{8ED33166-F85F-4577-9742-D144F91EB208}" destId="{9A6ABA48-BA52-4E09-960E-D50FF4EEFDCB}" srcOrd="0" destOrd="0" presId="urn:microsoft.com/office/officeart/2005/8/layout/hierarchy1"/>
    <dgm:cxn modelId="{356D0CF3-CDBA-49DB-8F97-38891175B003}" type="presParOf" srcId="{8ED33166-F85F-4577-9742-D144F91EB208}" destId="{AF6E8B54-D6E8-4284-800F-A017F6AC5339}" srcOrd="1" destOrd="0" presId="urn:microsoft.com/office/officeart/2005/8/layout/hierarchy1"/>
    <dgm:cxn modelId="{2716F836-A62C-4960-8F3E-EAE3E1BA32E2}" type="presParOf" srcId="{0CE2B92A-F49A-4A40-9E82-C823EDA3D187}" destId="{7D1EC0A3-35CE-4754-9BE6-B8572546C98F}" srcOrd="1" destOrd="0" presId="urn:microsoft.com/office/officeart/2005/8/layout/hierarchy1"/>
    <dgm:cxn modelId="{83616977-F308-4F13-A945-388BF847DC62}" type="presParOf" srcId="{C9A46ACA-8C84-426A-9DA4-3F46388B89CE}" destId="{D6337070-99D4-4284-8716-51745EDBAB6E}" srcOrd="4" destOrd="0" presId="urn:microsoft.com/office/officeart/2005/8/layout/hierarchy1"/>
    <dgm:cxn modelId="{B4ADDD90-BADE-45F1-90CA-C7D09262B48F}" type="presParOf" srcId="{C9A46ACA-8C84-426A-9DA4-3F46388B89CE}" destId="{63D85D70-4DD4-47D3-BCD9-7E2B07771D2B}" srcOrd="5" destOrd="0" presId="urn:microsoft.com/office/officeart/2005/8/layout/hierarchy1"/>
    <dgm:cxn modelId="{16C34D2B-1C19-4006-B9EE-C6FB48349AD5}" type="presParOf" srcId="{63D85D70-4DD4-47D3-BCD9-7E2B07771D2B}" destId="{E5DA64A4-9893-4994-92C8-47BF1CBBFEA2}" srcOrd="0" destOrd="0" presId="urn:microsoft.com/office/officeart/2005/8/layout/hierarchy1"/>
    <dgm:cxn modelId="{BAE711ED-F64A-4674-8497-883DDE3B284C}" type="presParOf" srcId="{E5DA64A4-9893-4994-92C8-47BF1CBBFEA2}" destId="{88730FB0-28E9-4C9C-83D9-8D37E91ED453}" srcOrd="0" destOrd="0" presId="urn:microsoft.com/office/officeart/2005/8/layout/hierarchy1"/>
    <dgm:cxn modelId="{1D295EC5-C3C8-4EF0-9F83-E8B2BE344666}" type="presParOf" srcId="{E5DA64A4-9893-4994-92C8-47BF1CBBFEA2}" destId="{ECE2F257-BC67-42AE-A8AC-30C250E8911F}" srcOrd="1" destOrd="0" presId="urn:microsoft.com/office/officeart/2005/8/layout/hierarchy1"/>
    <dgm:cxn modelId="{58A79E4C-4DF0-46C0-B05B-AF711ADCDE75}" type="presParOf" srcId="{63D85D70-4DD4-47D3-BCD9-7E2B07771D2B}" destId="{CD84C99F-4C1E-4A8C-AD7C-3BE581F29136}" srcOrd="1" destOrd="0" presId="urn:microsoft.com/office/officeart/2005/8/layout/hierarchy1"/>
    <dgm:cxn modelId="{AEC39AE7-049D-4F30-B38A-835B57EEB0D2}" type="presParOf" srcId="{C9A46ACA-8C84-426A-9DA4-3F46388B89CE}" destId="{EF3C23F9-00D0-4D72-A6C0-353DA03A6AD0}" srcOrd="6" destOrd="0" presId="urn:microsoft.com/office/officeart/2005/8/layout/hierarchy1"/>
    <dgm:cxn modelId="{4D8D03DB-AA12-4757-8605-3FBB06DC1483}" type="presParOf" srcId="{C9A46ACA-8C84-426A-9DA4-3F46388B89CE}" destId="{A83B8842-1FEB-47C2-9E3C-C8E3B1CAE980}" srcOrd="7" destOrd="0" presId="urn:microsoft.com/office/officeart/2005/8/layout/hierarchy1"/>
    <dgm:cxn modelId="{78319606-9AAB-47FB-A04F-4B8ECC865A6B}" type="presParOf" srcId="{A83B8842-1FEB-47C2-9E3C-C8E3B1CAE980}" destId="{D8D36BFE-FC52-40E6-B89F-E327FBB9BFEA}" srcOrd="0" destOrd="0" presId="urn:microsoft.com/office/officeart/2005/8/layout/hierarchy1"/>
    <dgm:cxn modelId="{3EC6B0A5-5263-49F3-BB2F-8AEB1C4F44F8}" type="presParOf" srcId="{D8D36BFE-FC52-40E6-B89F-E327FBB9BFEA}" destId="{E61F040E-F0B0-42E9-9171-A3A81EE4D3A4}" srcOrd="0" destOrd="0" presId="urn:microsoft.com/office/officeart/2005/8/layout/hierarchy1"/>
    <dgm:cxn modelId="{8AF446B9-960C-4B98-AAB2-11C9F8EADF5F}" type="presParOf" srcId="{D8D36BFE-FC52-40E6-B89F-E327FBB9BFEA}" destId="{DD44E09A-6022-4467-8C40-06D780002DE2}" srcOrd="1" destOrd="0" presId="urn:microsoft.com/office/officeart/2005/8/layout/hierarchy1"/>
    <dgm:cxn modelId="{4A94B129-4242-4690-A589-BEE947FC8D09}" type="presParOf" srcId="{A83B8842-1FEB-47C2-9E3C-C8E3B1CAE980}" destId="{2C7E5721-DE2E-437F-AB0B-D01797D009AE}" srcOrd="1" destOrd="0" presId="urn:microsoft.com/office/officeart/2005/8/layout/hierarchy1"/>
    <dgm:cxn modelId="{A1B644F0-226C-4D5D-B9F9-A8A92551BFDA}" type="presParOf" srcId="{C9A46ACA-8C84-426A-9DA4-3F46388B89CE}" destId="{23EF7DE5-F514-41E6-BF20-B18C56EAD43D}" srcOrd="8" destOrd="0" presId="urn:microsoft.com/office/officeart/2005/8/layout/hierarchy1"/>
    <dgm:cxn modelId="{F4552609-E571-4C66-B30B-A911243C590C}" type="presParOf" srcId="{C9A46ACA-8C84-426A-9DA4-3F46388B89CE}" destId="{EBCA4CD0-886E-407C-867C-779268ADD80D}" srcOrd="9" destOrd="0" presId="urn:microsoft.com/office/officeart/2005/8/layout/hierarchy1"/>
    <dgm:cxn modelId="{3CC44D1D-8D0B-4524-B964-B2585EBDB1D3}" type="presParOf" srcId="{EBCA4CD0-886E-407C-867C-779268ADD80D}" destId="{DAEDD309-391E-4BBE-A4DD-BB84ED6F54A3}" srcOrd="0" destOrd="0" presId="urn:microsoft.com/office/officeart/2005/8/layout/hierarchy1"/>
    <dgm:cxn modelId="{E8748C30-4684-4012-B60E-2EE816535DDE}" type="presParOf" srcId="{DAEDD309-391E-4BBE-A4DD-BB84ED6F54A3}" destId="{275E5C44-C0E8-45E7-83B1-D48FA73F603A}" srcOrd="0" destOrd="0" presId="urn:microsoft.com/office/officeart/2005/8/layout/hierarchy1"/>
    <dgm:cxn modelId="{E43C6DCA-4156-493E-B159-9645807EB1E3}" type="presParOf" srcId="{DAEDD309-391E-4BBE-A4DD-BB84ED6F54A3}" destId="{3085DEFE-D772-41EF-A61A-755B9F2FD8F2}" srcOrd="1" destOrd="0" presId="urn:microsoft.com/office/officeart/2005/8/layout/hierarchy1"/>
    <dgm:cxn modelId="{4B653F0F-4E86-4C4A-857A-0B5E63B35FB3}" type="presParOf" srcId="{EBCA4CD0-886E-407C-867C-779268ADD80D}" destId="{67EFF658-54C6-409D-A2F1-C5A2607FE394}" srcOrd="1" destOrd="0" presId="urn:microsoft.com/office/officeart/2005/8/layout/hierarchy1"/>
    <dgm:cxn modelId="{955863D1-DBD2-4575-A681-527B6388D615}" type="presParOf" srcId="{C9A46ACA-8C84-426A-9DA4-3F46388B89CE}" destId="{C0A1B3EF-F637-46AE-B63E-23BF7BBE8396}" srcOrd="10" destOrd="0" presId="urn:microsoft.com/office/officeart/2005/8/layout/hierarchy1"/>
    <dgm:cxn modelId="{C973E293-019D-410C-A98E-2A9A98AC3A4A}" type="presParOf" srcId="{C9A46ACA-8C84-426A-9DA4-3F46388B89CE}" destId="{C9B19014-00A1-474E-B984-58C1D183FDDF}" srcOrd="11" destOrd="0" presId="urn:microsoft.com/office/officeart/2005/8/layout/hierarchy1"/>
    <dgm:cxn modelId="{157D0CE3-1561-4892-A334-6526F37D7EF6}" type="presParOf" srcId="{C9B19014-00A1-474E-B984-58C1D183FDDF}" destId="{8849D366-D37C-4457-9D29-A768FEF68E39}" srcOrd="0" destOrd="0" presId="urn:microsoft.com/office/officeart/2005/8/layout/hierarchy1"/>
    <dgm:cxn modelId="{267D6851-CF26-4585-B42C-00119B797EAC}" type="presParOf" srcId="{8849D366-D37C-4457-9D29-A768FEF68E39}" destId="{D464C1C3-79BF-4759-9BF5-EB586201B15E}" srcOrd="0" destOrd="0" presId="urn:microsoft.com/office/officeart/2005/8/layout/hierarchy1"/>
    <dgm:cxn modelId="{50960576-2511-4427-B4E7-4E5DC1FBA1B3}" type="presParOf" srcId="{8849D366-D37C-4457-9D29-A768FEF68E39}" destId="{CBF1A512-5377-4783-B80C-ECCAA7DC4409}" srcOrd="1" destOrd="0" presId="urn:microsoft.com/office/officeart/2005/8/layout/hierarchy1"/>
    <dgm:cxn modelId="{DE87DF79-EB7F-4CFA-8939-838C66085F8D}" type="presParOf" srcId="{C9B19014-00A1-474E-B984-58C1D183FDDF}" destId="{B3494DDA-B6BE-45D0-8CA6-8A899A21CEEC}" srcOrd="1" destOrd="0" presId="urn:microsoft.com/office/officeart/2005/8/layout/hierarchy1"/>
  </dgm:cxnLst>
  <dgm:bg>
    <a:noFill/>
  </dgm:bg>
  <dgm:whole>
    <a:ln>
      <a:solidFill>
        <a:schemeClr val="bg1"/>
      </a:solidFill>
    </a:ln>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A1B3EF-F637-46AE-B63E-23BF7BBE8396}">
      <dsp:nvSpPr>
        <dsp:cNvPr id="0" name=""/>
        <dsp:cNvSpPr/>
      </dsp:nvSpPr>
      <dsp:spPr>
        <a:xfrm>
          <a:off x="5651946" y="2490275"/>
          <a:ext cx="4895290" cy="434653"/>
        </a:xfrm>
        <a:custGeom>
          <a:avLst/>
          <a:gdLst/>
          <a:ahLst/>
          <a:cxnLst/>
          <a:rect l="0" t="0" r="0" b="0"/>
          <a:pathLst>
            <a:path>
              <a:moveTo>
                <a:pt x="0" y="0"/>
              </a:moveTo>
              <a:lnTo>
                <a:pt x="0" y="296203"/>
              </a:lnTo>
              <a:lnTo>
                <a:pt x="4895290" y="296203"/>
              </a:lnTo>
              <a:lnTo>
                <a:pt x="4895290" y="434653"/>
              </a:lnTo>
            </a:path>
          </a:pathLst>
        </a:custGeom>
        <a:noFill/>
        <a:ln w="15875" cap="rnd" cmpd="sng" algn="ctr">
          <a:solidFill>
            <a:schemeClr val="bg1"/>
          </a:solidFill>
          <a:prstDash val="solid"/>
        </a:ln>
        <a:effectLst/>
      </dsp:spPr>
      <dsp:style>
        <a:lnRef idx="2">
          <a:scrgbClr r="0" g="0" b="0"/>
        </a:lnRef>
        <a:fillRef idx="0">
          <a:scrgbClr r="0" g="0" b="0"/>
        </a:fillRef>
        <a:effectRef idx="0">
          <a:scrgbClr r="0" g="0" b="0"/>
        </a:effectRef>
        <a:fontRef idx="minor"/>
      </dsp:style>
    </dsp:sp>
    <dsp:sp modelId="{23EF7DE5-F514-41E6-BF20-B18C56EAD43D}">
      <dsp:nvSpPr>
        <dsp:cNvPr id="0" name=""/>
        <dsp:cNvSpPr/>
      </dsp:nvSpPr>
      <dsp:spPr>
        <a:xfrm>
          <a:off x="5651946" y="2490275"/>
          <a:ext cx="2904293" cy="434653"/>
        </a:xfrm>
        <a:custGeom>
          <a:avLst/>
          <a:gdLst/>
          <a:ahLst/>
          <a:cxnLst/>
          <a:rect l="0" t="0" r="0" b="0"/>
          <a:pathLst>
            <a:path>
              <a:moveTo>
                <a:pt x="0" y="0"/>
              </a:moveTo>
              <a:lnTo>
                <a:pt x="0" y="296203"/>
              </a:lnTo>
              <a:lnTo>
                <a:pt x="2904293" y="296203"/>
              </a:lnTo>
              <a:lnTo>
                <a:pt x="2904293" y="434653"/>
              </a:lnTo>
            </a:path>
          </a:pathLst>
        </a:custGeom>
        <a:noFill/>
        <a:ln w="15875" cap="rnd" cmpd="sng" algn="ctr">
          <a:solidFill>
            <a:schemeClr val="bg1"/>
          </a:solidFill>
          <a:prstDash val="solid"/>
        </a:ln>
        <a:effectLst/>
      </dsp:spPr>
      <dsp:style>
        <a:lnRef idx="2">
          <a:scrgbClr r="0" g="0" b="0"/>
        </a:lnRef>
        <a:fillRef idx="0">
          <a:scrgbClr r="0" g="0" b="0"/>
        </a:fillRef>
        <a:effectRef idx="0">
          <a:scrgbClr r="0" g="0" b="0"/>
        </a:effectRef>
        <a:fontRef idx="minor"/>
      </dsp:style>
    </dsp:sp>
    <dsp:sp modelId="{EF3C23F9-00D0-4D72-A6C0-353DA03A6AD0}">
      <dsp:nvSpPr>
        <dsp:cNvPr id="0" name=""/>
        <dsp:cNvSpPr/>
      </dsp:nvSpPr>
      <dsp:spPr>
        <a:xfrm>
          <a:off x="5651946" y="2490275"/>
          <a:ext cx="601676" cy="434653"/>
        </a:xfrm>
        <a:custGeom>
          <a:avLst/>
          <a:gdLst/>
          <a:ahLst/>
          <a:cxnLst/>
          <a:rect l="0" t="0" r="0" b="0"/>
          <a:pathLst>
            <a:path>
              <a:moveTo>
                <a:pt x="0" y="0"/>
              </a:moveTo>
              <a:lnTo>
                <a:pt x="0" y="296203"/>
              </a:lnTo>
              <a:lnTo>
                <a:pt x="601676" y="296203"/>
              </a:lnTo>
              <a:lnTo>
                <a:pt x="601676" y="434653"/>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6337070-99D4-4284-8716-51745EDBAB6E}">
      <dsp:nvSpPr>
        <dsp:cNvPr id="0" name=""/>
        <dsp:cNvSpPr/>
      </dsp:nvSpPr>
      <dsp:spPr>
        <a:xfrm>
          <a:off x="4262641" y="2490275"/>
          <a:ext cx="1389305" cy="434653"/>
        </a:xfrm>
        <a:custGeom>
          <a:avLst/>
          <a:gdLst/>
          <a:ahLst/>
          <a:cxnLst/>
          <a:rect l="0" t="0" r="0" b="0"/>
          <a:pathLst>
            <a:path>
              <a:moveTo>
                <a:pt x="1389305" y="0"/>
              </a:moveTo>
              <a:lnTo>
                <a:pt x="1389305" y="296203"/>
              </a:lnTo>
              <a:lnTo>
                <a:pt x="0" y="296203"/>
              </a:lnTo>
              <a:lnTo>
                <a:pt x="0" y="434653"/>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468309-05F3-4430-8708-D51E28447CED}">
      <dsp:nvSpPr>
        <dsp:cNvPr id="0" name=""/>
        <dsp:cNvSpPr/>
      </dsp:nvSpPr>
      <dsp:spPr>
        <a:xfrm>
          <a:off x="2583279" y="2490275"/>
          <a:ext cx="3068667" cy="434653"/>
        </a:xfrm>
        <a:custGeom>
          <a:avLst/>
          <a:gdLst/>
          <a:ahLst/>
          <a:cxnLst/>
          <a:rect l="0" t="0" r="0" b="0"/>
          <a:pathLst>
            <a:path>
              <a:moveTo>
                <a:pt x="3068667" y="0"/>
              </a:moveTo>
              <a:lnTo>
                <a:pt x="3068667" y="296203"/>
              </a:lnTo>
              <a:lnTo>
                <a:pt x="0" y="296203"/>
              </a:lnTo>
              <a:lnTo>
                <a:pt x="0" y="434653"/>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BF1576F-0696-4A60-82E7-DD52A0599633}">
      <dsp:nvSpPr>
        <dsp:cNvPr id="0" name=""/>
        <dsp:cNvSpPr/>
      </dsp:nvSpPr>
      <dsp:spPr>
        <a:xfrm>
          <a:off x="756656" y="2490275"/>
          <a:ext cx="4895290" cy="434653"/>
        </a:xfrm>
        <a:custGeom>
          <a:avLst/>
          <a:gdLst/>
          <a:ahLst/>
          <a:cxnLst/>
          <a:rect l="0" t="0" r="0" b="0"/>
          <a:pathLst>
            <a:path>
              <a:moveTo>
                <a:pt x="4895290" y="0"/>
              </a:moveTo>
              <a:lnTo>
                <a:pt x="4895290" y="296203"/>
              </a:lnTo>
              <a:lnTo>
                <a:pt x="0" y="296203"/>
              </a:lnTo>
              <a:lnTo>
                <a:pt x="0" y="434653"/>
              </a:lnTo>
            </a:path>
          </a:pathLst>
        </a:custGeom>
        <a:noFill/>
        <a:ln w="15875" cap="rnd" cmpd="sng" algn="ctr">
          <a:solidFill>
            <a:schemeClr val="bg1"/>
          </a:solidFill>
          <a:prstDash val="solid"/>
        </a:ln>
        <a:effectLst/>
      </dsp:spPr>
      <dsp:style>
        <a:lnRef idx="2">
          <a:scrgbClr r="0" g="0" b="0"/>
        </a:lnRef>
        <a:fillRef idx="0">
          <a:scrgbClr r="0" g="0" b="0"/>
        </a:fillRef>
        <a:effectRef idx="0">
          <a:scrgbClr r="0" g="0" b="0"/>
        </a:effectRef>
        <a:fontRef idx="minor"/>
      </dsp:style>
    </dsp:sp>
    <dsp:sp modelId="{F6F000F0-6D35-4D37-87D7-23080FA5B6A1}">
      <dsp:nvSpPr>
        <dsp:cNvPr id="0" name=""/>
        <dsp:cNvSpPr/>
      </dsp:nvSpPr>
      <dsp:spPr>
        <a:xfrm>
          <a:off x="1074771" y="1541261"/>
          <a:ext cx="9154351" cy="949013"/>
        </a:xfrm>
        <a:prstGeom prst="roundRect">
          <a:avLst>
            <a:gd name="adj" fmla="val 10000"/>
          </a:avLst>
        </a:prstGeom>
        <a:solidFill>
          <a:schemeClr val="bg2">
            <a:lumMod val="5000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0111D70-B4FF-4AD9-B1F4-882D9AEC5919}">
      <dsp:nvSpPr>
        <dsp:cNvPr id="0" name=""/>
        <dsp:cNvSpPr/>
      </dsp:nvSpPr>
      <dsp:spPr>
        <a:xfrm>
          <a:off x="1240827" y="1699015"/>
          <a:ext cx="9154351" cy="949013"/>
        </a:xfrm>
        <a:prstGeom prst="roundRect">
          <a:avLst>
            <a:gd name="adj" fmla="val 10000"/>
          </a:avLst>
        </a:prstGeom>
        <a:solidFill>
          <a:schemeClr val="tx1">
            <a:lumMod val="50000"/>
            <a:alpha val="90000"/>
          </a:schemeClr>
        </a:solidFill>
        <a:ln w="15875" cap="rnd" cmpd="sng" algn="ctr">
          <a:solidFill>
            <a:schemeClr val="tx1">
              <a:lumMod val="50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IN" sz="2400" b="1" kern="1200" dirty="0">
              <a:solidFill>
                <a:schemeClr val="tx1"/>
              </a:solidFill>
            </a:rPr>
            <a:t>Objectives of Budgetary Control </a:t>
          </a:r>
        </a:p>
      </dsp:txBody>
      <dsp:txXfrm>
        <a:off x="1268623" y="1726811"/>
        <a:ext cx="9098759" cy="893421"/>
      </dsp:txXfrm>
    </dsp:sp>
    <dsp:sp modelId="{5DAB4FCE-8451-4909-AE89-B0565F964460}">
      <dsp:nvSpPr>
        <dsp:cNvPr id="0" name=""/>
        <dsp:cNvSpPr/>
      </dsp:nvSpPr>
      <dsp:spPr>
        <a:xfrm>
          <a:off x="9401" y="2924928"/>
          <a:ext cx="1494509" cy="949013"/>
        </a:xfrm>
        <a:prstGeom prst="roundRect">
          <a:avLst>
            <a:gd name="adj" fmla="val 10000"/>
          </a:avLst>
        </a:prstGeom>
        <a:solidFill>
          <a:schemeClr val="bg1"/>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2DBF249-26C5-437F-815C-E30582A7F099}">
      <dsp:nvSpPr>
        <dsp:cNvPr id="0" name=""/>
        <dsp:cNvSpPr/>
      </dsp:nvSpPr>
      <dsp:spPr>
        <a:xfrm>
          <a:off x="175458" y="3082682"/>
          <a:ext cx="1494509" cy="949013"/>
        </a:xfrm>
        <a:prstGeom prst="roundRect">
          <a:avLst>
            <a:gd name="adj" fmla="val 10000"/>
          </a:avLst>
        </a:prstGeom>
        <a:solidFill>
          <a:schemeClr val="tx1">
            <a:lumMod val="50000"/>
            <a:alpha val="90000"/>
          </a:schemeClr>
        </a:solidFill>
        <a:ln w="15875" cap="rnd" cmpd="sng" algn="ctr">
          <a:solidFill>
            <a:schemeClr val="bg1"/>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b="0" kern="1200" dirty="0">
              <a:solidFill>
                <a:schemeClr val="tx1"/>
              </a:solidFill>
            </a:rPr>
            <a:t>Planning</a:t>
          </a:r>
        </a:p>
      </dsp:txBody>
      <dsp:txXfrm>
        <a:off x="203254" y="3110478"/>
        <a:ext cx="1438917" cy="893421"/>
      </dsp:txXfrm>
    </dsp:sp>
    <dsp:sp modelId="{9A6ABA48-BA52-4E09-960E-D50FF4EEFDCB}">
      <dsp:nvSpPr>
        <dsp:cNvPr id="0" name=""/>
        <dsp:cNvSpPr/>
      </dsp:nvSpPr>
      <dsp:spPr>
        <a:xfrm>
          <a:off x="1836024" y="2924928"/>
          <a:ext cx="1494509" cy="949013"/>
        </a:xfrm>
        <a:prstGeom prst="roundRect">
          <a:avLst>
            <a:gd name="adj" fmla="val 10000"/>
          </a:avLst>
        </a:prstGeom>
        <a:solidFill>
          <a:schemeClr val="bg1"/>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6E8B54-D6E8-4284-800F-A017F6AC5339}">
      <dsp:nvSpPr>
        <dsp:cNvPr id="0" name=""/>
        <dsp:cNvSpPr/>
      </dsp:nvSpPr>
      <dsp:spPr>
        <a:xfrm>
          <a:off x="2002081" y="3082682"/>
          <a:ext cx="1494509" cy="949013"/>
        </a:xfrm>
        <a:prstGeom prst="roundRect">
          <a:avLst>
            <a:gd name="adj" fmla="val 10000"/>
          </a:avLst>
        </a:prstGeom>
        <a:solidFill>
          <a:schemeClr val="tx1">
            <a:lumMod val="50000"/>
            <a:alpha val="90000"/>
          </a:schemeClr>
        </a:solidFill>
        <a:ln w="15875" cap="rnd" cmpd="sng" algn="ctr">
          <a:solidFill>
            <a:schemeClr val="bg1"/>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kern="1200" dirty="0">
              <a:solidFill>
                <a:schemeClr val="tx1"/>
              </a:solidFill>
            </a:rPr>
            <a:t>Co-ordinating</a:t>
          </a:r>
          <a:endParaRPr lang="en-IN" sz="1300" kern="1200" dirty="0">
            <a:solidFill>
              <a:schemeClr val="tx1"/>
            </a:solidFill>
          </a:endParaRPr>
        </a:p>
      </dsp:txBody>
      <dsp:txXfrm>
        <a:off x="2029877" y="3110478"/>
        <a:ext cx="1438917" cy="893421"/>
      </dsp:txXfrm>
    </dsp:sp>
    <dsp:sp modelId="{88730FB0-28E9-4C9C-83D9-8D37E91ED453}">
      <dsp:nvSpPr>
        <dsp:cNvPr id="0" name=""/>
        <dsp:cNvSpPr/>
      </dsp:nvSpPr>
      <dsp:spPr>
        <a:xfrm>
          <a:off x="3662647" y="2924928"/>
          <a:ext cx="1199986" cy="949013"/>
        </a:xfrm>
        <a:prstGeom prst="roundRect">
          <a:avLst>
            <a:gd name="adj" fmla="val 10000"/>
          </a:avLst>
        </a:prstGeom>
        <a:solidFill>
          <a:schemeClr val="bg1"/>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CE2F257-BC67-42AE-A8AC-30C250E8911F}">
      <dsp:nvSpPr>
        <dsp:cNvPr id="0" name=""/>
        <dsp:cNvSpPr/>
      </dsp:nvSpPr>
      <dsp:spPr>
        <a:xfrm>
          <a:off x="3828704" y="3082682"/>
          <a:ext cx="1199986" cy="949013"/>
        </a:xfrm>
        <a:prstGeom prst="roundRect">
          <a:avLst>
            <a:gd name="adj" fmla="val 10000"/>
          </a:avLst>
        </a:prstGeom>
        <a:solidFill>
          <a:schemeClr val="tx1">
            <a:lumMod val="50000"/>
            <a:alpha val="90000"/>
          </a:schemeClr>
        </a:solidFill>
        <a:ln w="15875" cap="rnd" cmpd="sng" algn="ctr">
          <a:solidFill>
            <a:schemeClr val="bg1"/>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kern="1200" dirty="0">
              <a:solidFill>
                <a:schemeClr val="tx1"/>
              </a:solidFill>
            </a:rPr>
            <a:t>Control</a:t>
          </a:r>
        </a:p>
      </dsp:txBody>
      <dsp:txXfrm>
        <a:off x="3856500" y="3110478"/>
        <a:ext cx="1144394" cy="893421"/>
      </dsp:txXfrm>
    </dsp:sp>
    <dsp:sp modelId="{E61F040E-F0B0-42E9-9171-A3A81EE4D3A4}">
      <dsp:nvSpPr>
        <dsp:cNvPr id="0" name=""/>
        <dsp:cNvSpPr/>
      </dsp:nvSpPr>
      <dsp:spPr>
        <a:xfrm>
          <a:off x="5194747" y="2924928"/>
          <a:ext cx="2117750" cy="949013"/>
        </a:xfrm>
        <a:prstGeom prst="roundRect">
          <a:avLst>
            <a:gd name="adj" fmla="val 10000"/>
          </a:avLst>
        </a:prstGeom>
        <a:solidFill>
          <a:schemeClr val="bg1"/>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D44E09A-6022-4467-8C40-06D780002DE2}">
      <dsp:nvSpPr>
        <dsp:cNvPr id="0" name=""/>
        <dsp:cNvSpPr/>
      </dsp:nvSpPr>
      <dsp:spPr>
        <a:xfrm>
          <a:off x="5360804" y="3082682"/>
          <a:ext cx="2117750" cy="949013"/>
        </a:xfrm>
        <a:prstGeom prst="roundRect">
          <a:avLst>
            <a:gd name="adj" fmla="val 10000"/>
          </a:avLst>
        </a:prstGeom>
        <a:solidFill>
          <a:schemeClr val="tx1">
            <a:lumMod val="50000"/>
            <a:alpha val="90000"/>
          </a:schemeClr>
        </a:solidFill>
        <a:ln w="15875" cap="rnd" cmpd="sng" algn="ctr">
          <a:solidFill>
            <a:schemeClr val="bg1"/>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kern="1200" dirty="0">
              <a:solidFill>
                <a:schemeClr val="tx1"/>
              </a:solidFill>
            </a:rPr>
            <a:t>Communication</a:t>
          </a:r>
        </a:p>
      </dsp:txBody>
      <dsp:txXfrm>
        <a:off x="5388600" y="3110478"/>
        <a:ext cx="2062158" cy="893421"/>
      </dsp:txXfrm>
    </dsp:sp>
    <dsp:sp modelId="{275E5C44-C0E8-45E7-83B1-D48FA73F603A}">
      <dsp:nvSpPr>
        <dsp:cNvPr id="0" name=""/>
        <dsp:cNvSpPr/>
      </dsp:nvSpPr>
      <dsp:spPr>
        <a:xfrm>
          <a:off x="7644611" y="2924928"/>
          <a:ext cx="1823257" cy="949013"/>
        </a:xfrm>
        <a:prstGeom prst="roundRect">
          <a:avLst>
            <a:gd name="adj" fmla="val 10000"/>
          </a:avLst>
        </a:prstGeom>
        <a:solidFill>
          <a:schemeClr val="bg1"/>
        </a:solidFill>
        <a:ln w="15875" cap="rnd" cmpd="sng" algn="ctr">
          <a:solidFill>
            <a:schemeClr val="bg1"/>
          </a:solidFill>
          <a:prstDash val="solid"/>
        </a:ln>
        <a:effectLst/>
      </dsp:spPr>
      <dsp:style>
        <a:lnRef idx="2">
          <a:scrgbClr r="0" g="0" b="0"/>
        </a:lnRef>
        <a:fillRef idx="1">
          <a:scrgbClr r="0" g="0" b="0"/>
        </a:fillRef>
        <a:effectRef idx="0">
          <a:scrgbClr r="0" g="0" b="0"/>
        </a:effectRef>
        <a:fontRef idx="minor">
          <a:schemeClr val="lt1"/>
        </a:fontRef>
      </dsp:style>
    </dsp:sp>
    <dsp:sp modelId="{3085DEFE-D772-41EF-A61A-755B9F2FD8F2}">
      <dsp:nvSpPr>
        <dsp:cNvPr id="0" name=""/>
        <dsp:cNvSpPr/>
      </dsp:nvSpPr>
      <dsp:spPr>
        <a:xfrm>
          <a:off x="7810668" y="3082682"/>
          <a:ext cx="1823257" cy="949013"/>
        </a:xfrm>
        <a:prstGeom prst="roundRect">
          <a:avLst>
            <a:gd name="adj" fmla="val 10000"/>
          </a:avLst>
        </a:prstGeom>
        <a:solidFill>
          <a:schemeClr val="tx1">
            <a:lumMod val="50000"/>
            <a:alpha val="90000"/>
          </a:schemeClr>
        </a:solidFill>
        <a:ln w="15875" cap="rnd" cmpd="sng" algn="ctr">
          <a:solidFill>
            <a:schemeClr val="bg1"/>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kern="1200" dirty="0">
              <a:solidFill>
                <a:schemeClr val="tx1"/>
              </a:solidFill>
            </a:rPr>
            <a:t>Performance Evaluation</a:t>
          </a:r>
        </a:p>
      </dsp:txBody>
      <dsp:txXfrm>
        <a:off x="7838464" y="3110478"/>
        <a:ext cx="1767665" cy="893421"/>
      </dsp:txXfrm>
    </dsp:sp>
    <dsp:sp modelId="{D464C1C3-79BF-4759-9BF5-EB586201B15E}">
      <dsp:nvSpPr>
        <dsp:cNvPr id="0" name=""/>
        <dsp:cNvSpPr/>
      </dsp:nvSpPr>
      <dsp:spPr>
        <a:xfrm>
          <a:off x="9799981" y="2924928"/>
          <a:ext cx="1494509" cy="949013"/>
        </a:xfrm>
        <a:prstGeom prst="roundRect">
          <a:avLst>
            <a:gd name="adj" fmla="val 10000"/>
          </a:avLst>
        </a:prstGeom>
        <a:solidFill>
          <a:schemeClr val="bg1"/>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BF1A512-5377-4783-B80C-ECCAA7DC4409}">
      <dsp:nvSpPr>
        <dsp:cNvPr id="0" name=""/>
        <dsp:cNvSpPr/>
      </dsp:nvSpPr>
      <dsp:spPr>
        <a:xfrm>
          <a:off x="9966038" y="3082682"/>
          <a:ext cx="1494509" cy="949013"/>
        </a:xfrm>
        <a:prstGeom prst="roundRect">
          <a:avLst>
            <a:gd name="adj" fmla="val 10000"/>
          </a:avLst>
        </a:prstGeom>
        <a:solidFill>
          <a:schemeClr val="tx1">
            <a:lumMod val="50000"/>
            <a:alpha val="90000"/>
          </a:schemeClr>
        </a:solidFill>
        <a:ln w="15875" cap="rnd" cmpd="sng" algn="ctr">
          <a:solidFill>
            <a:schemeClr val="bg1"/>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kern="1200" dirty="0">
              <a:solidFill>
                <a:schemeClr val="tx1"/>
              </a:solidFill>
            </a:rPr>
            <a:t>Motivation</a:t>
          </a:r>
        </a:p>
      </dsp:txBody>
      <dsp:txXfrm>
        <a:off x="9993834" y="3110478"/>
        <a:ext cx="1438917" cy="893421"/>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9C7C41-652B-4980-A59D-4E245EDD609A}" type="datetimeFigureOut">
              <a:rPr lang="en-IN" smtClean="0"/>
              <a:t>17-02-2023</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84F43F-A72C-49C8-BE93-039086AF8372}" type="slidenum">
              <a:rPr lang="en-IN" smtClean="0"/>
              <a:t>‹#›</a:t>
            </a:fld>
            <a:endParaRPr lang="en-IN"/>
          </a:p>
        </p:txBody>
      </p:sp>
    </p:spTree>
    <p:extLst>
      <p:ext uri="{BB962C8B-B14F-4D97-AF65-F5344CB8AC3E}">
        <p14:creationId xmlns:p14="http://schemas.microsoft.com/office/powerpoint/2010/main" val="40268407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85EC5BE-78FE-4290-98D8-498A92128506}" type="datetimeFigureOut">
              <a:rPr lang="en-IN" smtClean="0"/>
              <a:t>17-02-2023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5AA0C34-C277-47F0-9B04-F2599F6FF8F3}" type="slidenum">
              <a:rPr lang="en-IN" smtClean="0"/>
              <a:t>‹#›</a:t>
            </a:fld>
            <a:endParaRPr lang="en-IN"/>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253530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Date Placeholder 2"/>
          <p:cNvSpPr>
            <a:spLocks noGrp="1"/>
          </p:cNvSpPr>
          <p:nvPr>
            <p:ph type="dt" sz="half" idx="10"/>
          </p:nvPr>
        </p:nvSpPr>
        <p:spPr/>
        <p:txBody>
          <a:bodyPr/>
          <a:lstStyle/>
          <a:p>
            <a:fld id="{D85EC5BE-78FE-4290-98D8-498A92128506}" type="datetimeFigureOut">
              <a:rPr lang="en-IN" smtClean="0"/>
              <a:t>17-02-2023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5AA0C34-C277-47F0-9B04-F2599F6FF8F3}" type="slidenum">
              <a:rPr lang="en-IN" smtClean="0"/>
              <a:t>‹#›</a:t>
            </a:fld>
            <a:endParaRPr lang="en-IN"/>
          </a:p>
        </p:txBody>
      </p:sp>
    </p:spTree>
    <p:extLst>
      <p:ext uri="{BB962C8B-B14F-4D97-AF65-F5344CB8AC3E}">
        <p14:creationId xmlns:p14="http://schemas.microsoft.com/office/powerpoint/2010/main" val="101533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5EC5BE-78FE-4290-98D8-498A92128506}" type="datetimeFigureOut">
              <a:rPr lang="en-IN" smtClean="0"/>
              <a:t>17-02-2023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5AA0C34-C277-47F0-9B04-F2599F6FF8F3}" type="slidenum">
              <a:rPr lang="en-IN" smtClean="0"/>
              <a:t>‹#›</a:t>
            </a:fld>
            <a:endParaRPr lang="en-IN"/>
          </a:p>
        </p:txBody>
      </p:sp>
    </p:spTree>
    <p:extLst>
      <p:ext uri="{BB962C8B-B14F-4D97-AF65-F5344CB8AC3E}">
        <p14:creationId xmlns:p14="http://schemas.microsoft.com/office/powerpoint/2010/main" val="28233112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5EC5BE-78FE-4290-98D8-498A92128506}" type="datetimeFigureOut">
              <a:rPr lang="en-IN" smtClean="0"/>
              <a:t>17-02-2023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5AA0C34-C277-47F0-9B04-F2599F6FF8F3}" type="slidenum">
              <a:rPr lang="en-IN" smtClean="0"/>
              <a:t>‹#›</a:t>
            </a:fld>
            <a:endParaRPr lang="en-IN"/>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23293600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en-US"/>
              <a:t>Click to edit Master title style</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5EC5BE-78FE-4290-98D8-498A92128506}" type="datetimeFigureOut">
              <a:rPr lang="en-IN" smtClean="0"/>
              <a:t>17-02-2023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5AA0C34-C277-47F0-9B04-F2599F6FF8F3}" type="slidenum">
              <a:rPr lang="en-IN" smtClean="0"/>
              <a:t>‹#›</a:t>
            </a:fld>
            <a:endParaRPr lang="en-IN"/>
          </a:p>
        </p:txBody>
      </p:sp>
    </p:spTree>
    <p:extLst>
      <p:ext uri="{BB962C8B-B14F-4D97-AF65-F5344CB8AC3E}">
        <p14:creationId xmlns:p14="http://schemas.microsoft.com/office/powerpoint/2010/main" val="29022629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5EC5BE-78FE-4290-98D8-498A92128506}" type="datetimeFigureOut">
              <a:rPr lang="en-IN" smtClean="0"/>
              <a:t>17-02-2023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5AA0C34-C277-47F0-9B04-F2599F6FF8F3}" type="slidenum">
              <a:rPr lang="en-IN" smtClean="0"/>
              <a:t>‹#›</a:t>
            </a:fld>
            <a:endParaRPr lang="en-IN"/>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1436705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5EC5BE-78FE-4290-98D8-498A92128506}" type="datetimeFigureOut">
              <a:rPr lang="en-IN" smtClean="0"/>
              <a:t>17-02-2023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5AA0C34-C277-47F0-9B04-F2599F6FF8F3}" type="slidenum">
              <a:rPr lang="en-IN" smtClean="0"/>
              <a:t>‹#›</a:t>
            </a:fld>
            <a:endParaRPr lang="en-IN"/>
          </a:p>
        </p:txBody>
      </p:sp>
    </p:spTree>
    <p:extLst>
      <p:ext uri="{BB962C8B-B14F-4D97-AF65-F5344CB8AC3E}">
        <p14:creationId xmlns:p14="http://schemas.microsoft.com/office/powerpoint/2010/main" val="32634586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EC5BE-78FE-4290-98D8-498A92128506}" type="datetimeFigureOut">
              <a:rPr lang="en-IN" smtClean="0"/>
              <a:t>17-02-2023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5AA0C34-C277-47F0-9B04-F2599F6FF8F3}" type="slidenum">
              <a:rPr lang="en-IN" smtClean="0"/>
              <a:t>‹#›</a:t>
            </a:fld>
            <a:endParaRPr lang="en-IN"/>
          </a:p>
        </p:txBody>
      </p:sp>
    </p:spTree>
    <p:extLst>
      <p:ext uri="{BB962C8B-B14F-4D97-AF65-F5344CB8AC3E}">
        <p14:creationId xmlns:p14="http://schemas.microsoft.com/office/powerpoint/2010/main" val="15251279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EC5BE-78FE-4290-98D8-498A92128506}" type="datetimeFigureOut">
              <a:rPr lang="en-IN" smtClean="0"/>
              <a:t>17-02-2023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5AA0C34-C277-47F0-9B04-F2599F6FF8F3}" type="slidenum">
              <a:rPr lang="en-IN" smtClean="0"/>
              <a:t>‹#›</a:t>
            </a:fld>
            <a:endParaRPr lang="en-IN"/>
          </a:p>
        </p:txBody>
      </p:sp>
    </p:spTree>
    <p:extLst>
      <p:ext uri="{BB962C8B-B14F-4D97-AF65-F5344CB8AC3E}">
        <p14:creationId xmlns:p14="http://schemas.microsoft.com/office/powerpoint/2010/main" val="38578582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85EC5BE-78FE-4290-98D8-498A92128506}" type="datetimeFigureOut">
              <a:rPr lang="en-IN" smtClean="0"/>
              <a:t>17-02-2023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5AA0C34-C277-47F0-9B04-F2599F6FF8F3}" type="slidenum">
              <a:rPr lang="en-IN" smtClean="0"/>
              <a:t>‹#›</a:t>
            </a:fld>
            <a:endParaRPr lang="en-IN"/>
          </a:p>
        </p:txBody>
      </p:sp>
    </p:spTree>
    <p:extLst>
      <p:ext uri="{BB962C8B-B14F-4D97-AF65-F5344CB8AC3E}">
        <p14:creationId xmlns:p14="http://schemas.microsoft.com/office/powerpoint/2010/main" val="243882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85EC5BE-78FE-4290-98D8-498A92128506}" type="datetimeFigureOut">
              <a:rPr lang="en-IN" smtClean="0"/>
              <a:t>17-02-2023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C5AA0C34-C277-47F0-9B04-F2599F6FF8F3}" type="slidenum">
              <a:rPr lang="en-IN" smtClean="0"/>
              <a:t>‹#›</a:t>
            </a:fld>
            <a:endParaRPr lang="en-IN"/>
          </a:p>
        </p:txBody>
      </p:sp>
    </p:spTree>
    <p:extLst>
      <p:ext uri="{BB962C8B-B14F-4D97-AF65-F5344CB8AC3E}">
        <p14:creationId xmlns:p14="http://schemas.microsoft.com/office/powerpoint/2010/main" val="23208201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85EC5BE-78FE-4290-98D8-498A92128506}" type="datetimeFigureOut">
              <a:rPr lang="en-IN" smtClean="0"/>
              <a:t>17-02-2023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5AA0C34-C277-47F0-9B04-F2599F6FF8F3}" type="slidenum">
              <a:rPr lang="en-IN" smtClean="0"/>
              <a:t>‹#›</a:t>
            </a:fld>
            <a:endParaRPr lang="en-IN"/>
          </a:p>
        </p:txBody>
      </p:sp>
    </p:spTree>
    <p:extLst>
      <p:ext uri="{BB962C8B-B14F-4D97-AF65-F5344CB8AC3E}">
        <p14:creationId xmlns:p14="http://schemas.microsoft.com/office/powerpoint/2010/main" val="12723430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5EC5BE-78FE-4290-98D8-498A92128506}" type="datetimeFigureOut">
              <a:rPr lang="en-IN" smtClean="0"/>
              <a:t>17-02-2023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C5AA0C34-C277-47F0-9B04-F2599F6FF8F3}" type="slidenum">
              <a:rPr lang="en-IN" smtClean="0"/>
              <a:t>‹#›</a:t>
            </a:fld>
            <a:endParaRPr lang="en-IN"/>
          </a:p>
        </p:txBody>
      </p:sp>
    </p:spTree>
    <p:extLst>
      <p:ext uri="{BB962C8B-B14F-4D97-AF65-F5344CB8AC3E}">
        <p14:creationId xmlns:p14="http://schemas.microsoft.com/office/powerpoint/2010/main" val="473687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85EC5BE-78FE-4290-98D8-498A92128506}" type="datetimeFigureOut">
              <a:rPr lang="en-IN" smtClean="0"/>
              <a:t>17-02-2023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C5AA0C34-C277-47F0-9B04-F2599F6FF8F3}" type="slidenum">
              <a:rPr lang="en-IN" smtClean="0"/>
              <a:t>‹#›</a:t>
            </a:fld>
            <a:endParaRPr lang="en-IN"/>
          </a:p>
        </p:txBody>
      </p:sp>
    </p:spTree>
    <p:extLst>
      <p:ext uri="{BB962C8B-B14F-4D97-AF65-F5344CB8AC3E}">
        <p14:creationId xmlns:p14="http://schemas.microsoft.com/office/powerpoint/2010/main" val="29249868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85EC5BE-78FE-4290-98D8-498A92128506}" type="datetimeFigureOut">
              <a:rPr lang="en-IN" smtClean="0"/>
              <a:t>17-02-2023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C5AA0C34-C277-47F0-9B04-F2599F6FF8F3}" type="slidenum">
              <a:rPr lang="en-IN" smtClean="0"/>
              <a:t>‹#›</a:t>
            </a:fld>
            <a:endParaRPr lang="en-IN"/>
          </a:p>
        </p:txBody>
      </p:sp>
    </p:spTree>
    <p:extLst>
      <p:ext uri="{BB962C8B-B14F-4D97-AF65-F5344CB8AC3E}">
        <p14:creationId xmlns:p14="http://schemas.microsoft.com/office/powerpoint/2010/main" val="34430149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5EC5BE-78FE-4290-98D8-498A92128506}" type="datetimeFigureOut">
              <a:rPr lang="en-IN" smtClean="0"/>
              <a:t>17-02-2023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5AA0C34-C277-47F0-9B04-F2599F6FF8F3}" type="slidenum">
              <a:rPr lang="en-IN" smtClean="0"/>
              <a:t>‹#›</a:t>
            </a:fld>
            <a:endParaRPr lang="en-IN"/>
          </a:p>
        </p:txBody>
      </p:sp>
    </p:spTree>
    <p:extLst>
      <p:ext uri="{BB962C8B-B14F-4D97-AF65-F5344CB8AC3E}">
        <p14:creationId xmlns:p14="http://schemas.microsoft.com/office/powerpoint/2010/main" val="32072430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85EC5BE-78FE-4290-98D8-498A92128506}" type="datetimeFigureOut">
              <a:rPr lang="en-IN" smtClean="0"/>
              <a:t>17-02-2023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C5AA0C34-C277-47F0-9B04-F2599F6FF8F3}" type="slidenum">
              <a:rPr lang="en-IN" smtClean="0"/>
              <a:t>‹#›</a:t>
            </a:fld>
            <a:endParaRPr lang="en-IN"/>
          </a:p>
        </p:txBody>
      </p:sp>
    </p:spTree>
    <p:extLst>
      <p:ext uri="{BB962C8B-B14F-4D97-AF65-F5344CB8AC3E}">
        <p14:creationId xmlns:p14="http://schemas.microsoft.com/office/powerpoint/2010/main" val="3660431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D85EC5BE-78FE-4290-98D8-498A92128506}" type="datetimeFigureOut">
              <a:rPr lang="en-IN" smtClean="0"/>
              <a:t>17-02-2023</a:t>
            </a:fld>
            <a:endParaRPr lang="en-IN"/>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IN"/>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C5AA0C34-C277-47F0-9B04-F2599F6FF8F3}" type="slidenum">
              <a:rPr lang="en-IN" smtClean="0"/>
              <a:t>‹#›</a:t>
            </a:fld>
            <a:endParaRPr lang="en-IN"/>
          </a:p>
        </p:txBody>
      </p:sp>
    </p:spTree>
    <p:extLst>
      <p:ext uri="{BB962C8B-B14F-4D97-AF65-F5344CB8AC3E}">
        <p14:creationId xmlns:p14="http://schemas.microsoft.com/office/powerpoint/2010/main" val="386577030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58379-D68E-467A-AC8B-D4F0F085EC1C}"/>
              </a:ext>
            </a:extLst>
          </p:cNvPr>
          <p:cNvSpPr>
            <a:spLocks noGrp="1"/>
          </p:cNvSpPr>
          <p:nvPr>
            <p:ph type="ctrTitle"/>
          </p:nvPr>
        </p:nvSpPr>
        <p:spPr/>
        <p:txBody>
          <a:bodyPr>
            <a:normAutofit/>
          </a:bodyPr>
          <a:lstStyle/>
          <a:p>
            <a:r>
              <a:rPr lang="en-IN" b="1" dirty="0"/>
              <a:t>Budgeting &amp; Budgetary Control</a:t>
            </a:r>
            <a:br>
              <a:rPr lang="en-IN" dirty="0"/>
            </a:br>
            <a:r>
              <a:rPr lang="en-IN" dirty="0"/>
              <a:t> </a:t>
            </a:r>
          </a:p>
        </p:txBody>
      </p:sp>
      <p:sp>
        <p:nvSpPr>
          <p:cNvPr id="3" name="Subtitle 2">
            <a:extLst>
              <a:ext uri="{FF2B5EF4-FFF2-40B4-BE49-F238E27FC236}">
                <a16:creationId xmlns:a16="http://schemas.microsoft.com/office/drawing/2014/main" id="{2D3ECC31-A973-4C06-A5CC-F57156BCCE5C}"/>
              </a:ext>
            </a:extLst>
          </p:cNvPr>
          <p:cNvSpPr>
            <a:spLocks noGrp="1"/>
          </p:cNvSpPr>
          <p:nvPr>
            <p:ph type="subTitle" idx="1"/>
          </p:nvPr>
        </p:nvSpPr>
        <p:spPr/>
        <p:txBody>
          <a:bodyPr>
            <a:normAutofit lnSpcReduction="10000"/>
          </a:bodyPr>
          <a:lstStyle/>
          <a:p>
            <a:r>
              <a:rPr lang="en-US" sz="2400" b="1" dirty="0"/>
              <a:t>Amrapali  G. </a:t>
            </a:r>
            <a:r>
              <a:rPr lang="en-US" sz="2400" b="1" dirty="0" err="1"/>
              <a:t>Hatkar</a:t>
            </a:r>
            <a:endParaRPr lang="en-US" sz="2400" b="1"/>
          </a:p>
          <a:p>
            <a:r>
              <a:rPr lang="en-US" sz="2400" b="1"/>
              <a:t>Dr </a:t>
            </a:r>
            <a:r>
              <a:rPr lang="en-US" sz="2400" b="1" dirty="0"/>
              <a:t>Shubhangee L Diwe</a:t>
            </a:r>
          </a:p>
          <a:p>
            <a:r>
              <a:rPr lang="en-US" sz="2400" b="1" dirty="0"/>
              <a:t>Dept of Commerce </a:t>
            </a:r>
          </a:p>
          <a:p>
            <a:r>
              <a:rPr lang="en-US" sz="2400" b="1" dirty="0" err="1"/>
              <a:t>Baliram</a:t>
            </a:r>
            <a:r>
              <a:rPr lang="en-US" sz="2400" b="1" dirty="0"/>
              <a:t> </a:t>
            </a:r>
            <a:r>
              <a:rPr lang="en-US" sz="2400" b="1" dirty="0" err="1"/>
              <a:t>patil</a:t>
            </a:r>
            <a:r>
              <a:rPr lang="en-US" sz="2400" b="1" dirty="0"/>
              <a:t> college </a:t>
            </a:r>
            <a:r>
              <a:rPr lang="en-US" sz="2400" b="1" dirty="0" err="1"/>
              <a:t>Kinwat</a:t>
            </a:r>
            <a:endParaRPr lang="en-IN" sz="2400" b="1" dirty="0"/>
          </a:p>
          <a:p>
            <a:endParaRPr lang="en-IN" dirty="0"/>
          </a:p>
        </p:txBody>
      </p:sp>
    </p:spTree>
    <p:extLst>
      <p:ext uri="{BB962C8B-B14F-4D97-AF65-F5344CB8AC3E}">
        <p14:creationId xmlns:p14="http://schemas.microsoft.com/office/powerpoint/2010/main" val="30063898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7BFAF37E-E7F2-465D-B4D5-471186E76D85}"/>
              </a:ext>
            </a:extLst>
          </p:cNvPr>
          <p:cNvGraphicFramePr>
            <a:graphicFrameLocks noGrp="1"/>
          </p:cNvGraphicFramePr>
          <p:nvPr>
            <p:ph idx="1"/>
            <p:extLst>
              <p:ext uri="{D42A27DB-BD31-4B8C-83A1-F6EECF244321}">
                <p14:modId xmlns:p14="http://schemas.microsoft.com/office/powerpoint/2010/main" val="4284804712"/>
              </p:ext>
            </p:extLst>
          </p:nvPr>
        </p:nvGraphicFramePr>
        <p:xfrm>
          <a:off x="363984" y="685799"/>
          <a:ext cx="11469950" cy="55729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16967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355D0B-692B-48C0-9561-B97B91B0163E}"/>
              </a:ext>
            </a:extLst>
          </p:cNvPr>
          <p:cNvSpPr>
            <a:spLocks noGrp="1"/>
          </p:cNvSpPr>
          <p:nvPr>
            <p:ph idx="1"/>
          </p:nvPr>
        </p:nvSpPr>
        <p:spPr>
          <a:xfrm>
            <a:off x="684211" y="363984"/>
            <a:ext cx="9143369" cy="5557422"/>
          </a:xfrm>
        </p:spPr>
        <p:txBody>
          <a:bodyPr/>
          <a:lstStyle/>
          <a:p>
            <a:pPr marL="0" indent="0">
              <a:buNone/>
            </a:pPr>
            <a:r>
              <a:rPr lang="en-IN" b="1" dirty="0">
                <a:solidFill>
                  <a:schemeClr val="tx1"/>
                </a:solidFill>
              </a:rPr>
              <a:t>Budget</a:t>
            </a:r>
          </a:p>
          <a:p>
            <a:r>
              <a:rPr lang="en-IN" dirty="0">
                <a:solidFill>
                  <a:schemeClr val="tx1"/>
                </a:solidFill>
              </a:rPr>
              <a:t>Is  a short- term financial plan which acts as a guide to achieve the pre -determined targets. </a:t>
            </a:r>
          </a:p>
          <a:p>
            <a:r>
              <a:rPr lang="en-IN" dirty="0">
                <a:solidFill>
                  <a:schemeClr val="tx1"/>
                </a:solidFill>
              </a:rPr>
              <a:t>It is a comprehensive and coordinated plan, expressed in financial terms, for the operations and resources of an enterprise for some specific period in the future. </a:t>
            </a:r>
          </a:p>
          <a:p>
            <a:r>
              <a:rPr lang="en-IN" dirty="0">
                <a:solidFill>
                  <a:schemeClr val="tx1"/>
                </a:solidFill>
              </a:rPr>
              <a:t>It is a predetermined detailed plan of action developed and distributed as a guide to current operations and as a partial basis for the subsequent evaluation of performance</a:t>
            </a:r>
          </a:p>
          <a:p>
            <a:endParaRPr lang="en-IN" dirty="0">
              <a:solidFill>
                <a:schemeClr val="tx1"/>
              </a:solidFill>
            </a:endParaRPr>
          </a:p>
        </p:txBody>
      </p:sp>
    </p:spTree>
    <p:extLst>
      <p:ext uri="{BB962C8B-B14F-4D97-AF65-F5344CB8AC3E}">
        <p14:creationId xmlns:p14="http://schemas.microsoft.com/office/powerpoint/2010/main" val="3434237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DF6311-5190-4182-AB6B-4AF71C6B107A}"/>
              </a:ext>
            </a:extLst>
          </p:cNvPr>
          <p:cNvSpPr>
            <a:spLocks noGrp="1"/>
          </p:cNvSpPr>
          <p:nvPr>
            <p:ph idx="1"/>
          </p:nvPr>
        </p:nvSpPr>
        <p:spPr>
          <a:xfrm>
            <a:off x="829846" y="195310"/>
            <a:ext cx="8534400" cy="5885894"/>
          </a:xfrm>
        </p:spPr>
        <p:txBody>
          <a:bodyPr/>
          <a:lstStyle/>
          <a:p>
            <a:pPr marL="0" indent="0">
              <a:buNone/>
            </a:pPr>
            <a:r>
              <a:rPr lang="en-IN" b="1" dirty="0">
                <a:solidFill>
                  <a:schemeClr val="tx1"/>
                </a:solidFill>
              </a:rPr>
              <a:t>Budget-Definition</a:t>
            </a:r>
          </a:p>
          <a:p>
            <a:r>
              <a:rPr lang="en-IN" b="1" dirty="0">
                <a:solidFill>
                  <a:schemeClr val="tx1"/>
                </a:solidFill>
              </a:rPr>
              <a:t>The Chartered Institute of Management Accountants, London defines </a:t>
            </a:r>
            <a:r>
              <a:rPr lang="en-IN" dirty="0">
                <a:solidFill>
                  <a:schemeClr val="tx1"/>
                </a:solidFill>
              </a:rPr>
              <a:t>budget as “a financial and/or quantitative statement, prepared prior to a defined period of time, of the policy to be pursued during the period for the purpose of attaining a given objective.”</a:t>
            </a:r>
          </a:p>
          <a:p>
            <a:r>
              <a:rPr lang="en-IN" b="1" dirty="0">
                <a:solidFill>
                  <a:schemeClr val="tx1"/>
                </a:solidFill>
              </a:rPr>
              <a:t>Kohler in ‘A Dictionary for Accountants’</a:t>
            </a:r>
            <a:r>
              <a:rPr lang="en-IN" dirty="0">
                <a:solidFill>
                  <a:schemeClr val="tx1"/>
                </a:solidFill>
              </a:rPr>
              <a:t> defines budget as any financial plan serving as an estimate of and a control over future operation, any estimate of future costs and any systematic plan for the utilisation of manpower, material or other resources.</a:t>
            </a:r>
          </a:p>
          <a:p>
            <a:endParaRPr lang="en-IN" dirty="0">
              <a:solidFill>
                <a:schemeClr val="tx1"/>
              </a:solidFill>
            </a:endParaRPr>
          </a:p>
        </p:txBody>
      </p:sp>
    </p:spTree>
    <p:extLst>
      <p:ext uri="{BB962C8B-B14F-4D97-AF65-F5344CB8AC3E}">
        <p14:creationId xmlns:p14="http://schemas.microsoft.com/office/powerpoint/2010/main" val="970642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AD0A512-B1A9-433D-B923-C8253E68D783}"/>
              </a:ext>
            </a:extLst>
          </p:cNvPr>
          <p:cNvSpPr>
            <a:spLocks noGrp="1"/>
          </p:cNvSpPr>
          <p:nvPr>
            <p:ph idx="1"/>
          </p:nvPr>
        </p:nvSpPr>
        <p:spPr>
          <a:xfrm>
            <a:off x="684212" y="685800"/>
            <a:ext cx="8534400" cy="4969276"/>
          </a:xfrm>
        </p:spPr>
        <p:txBody>
          <a:bodyPr>
            <a:normAutofit/>
          </a:bodyPr>
          <a:lstStyle/>
          <a:p>
            <a:pPr marL="0" indent="0">
              <a:buNone/>
            </a:pPr>
            <a:r>
              <a:rPr lang="en-IN" b="1" dirty="0">
                <a:solidFill>
                  <a:schemeClr val="tx1"/>
                </a:solidFill>
              </a:rPr>
              <a:t>Elements of Budget</a:t>
            </a:r>
          </a:p>
          <a:p>
            <a:pPr marL="0" indent="0">
              <a:buNone/>
            </a:pPr>
            <a:r>
              <a:rPr lang="en-IN" dirty="0">
                <a:solidFill>
                  <a:schemeClr val="tx1"/>
                </a:solidFill>
              </a:rPr>
              <a:t>1. It is a comprehensive and coordinated plan of action prepared in advance and based on a future plan of action</a:t>
            </a:r>
          </a:p>
          <a:p>
            <a:pPr marL="0" indent="0">
              <a:buNone/>
            </a:pPr>
            <a:r>
              <a:rPr lang="en-IN" dirty="0">
                <a:solidFill>
                  <a:schemeClr val="tx1"/>
                </a:solidFill>
              </a:rPr>
              <a:t>2. It is a plan for the firm’s operations and resources. </a:t>
            </a:r>
          </a:p>
          <a:p>
            <a:pPr marL="0" indent="0">
              <a:buNone/>
            </a:pPr>
            <a:r>
              <a:rPr lang="en-IN" dirty="0">
                <a:solidFill>
                  <a:schemeClr val="tx1"/>
                </a:solidFill>
              </a:rPr>
              <a:t>3. It is based on objectives to be attained. </a:t>
            </a:r>
          </a:p>
          <a:p>
            <a:pPr marL="0" indent="0">
              <a:buNone/>
            </a:pPr>
            <a:r>
              <a:rPr lang="en-IN" dirty="0">
                <a:solidFill>
                  <a:schemeClr val="tx1"/>
                </a:solidFill>
              </a:rPr>
              <a:t>4. It is related to specific future period- the periodicity maybe month, quarter, half year, a year or even more than that </a:t>
            </a:r>
          </a:p>
          <a:p>
            <a:pPr marL="0" indent="0">
              <a:buNone/>
            </a:pPr>
            <a:r>
              <a:rPr lang="en-IN" dirty="0">
                <a:solidFill>
                  <a:schemeClr val="tx1"/>
                </a:solidFill>
              </a:rPr>
              <a:t>5. It is expressed in monetary values (like Rupees Dollars etc) and/or physical units (expressed as kilos or tonnes or quintals)</a:t>
            </a:r>
          </a:p>
          <a:p>
            <a:endParaRPr lang="en-IN" dirty="0">
              <a:solidFill>
                <a:schemeClr val="tx1"/>
              </a:solidFill>
            </a:endParaRPr>
          </a:p>
          <a:p>
            <a:endParaRPr lang="en-IN" dirty="0">
              <a:solidFill>
                <a:schemeClr val="tx1"/>
              </a:solidFill>
            </a:endParaRPr>
          </a:p>
        </p:txBody>
      </p:sp>
    </p:spTree>
    <p:extLst>
      <p:ext uri="{BB962C8B-B14F-4D97-AF65-F5344CB8AC3E}">
        <p14:creationId xmlns:p14="http://schemas.microsoft.com/office/powerpoint/2010/main" val="23489704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275CE8A-AED9-43B9-B76F-4F7CEE43F2DB}"/>
              </a:ext>
            </a:extLst>
          </p:cNvPr>
          <p:cNvSpPr>
            <a:spLocks noGrp="1"/>
          </p:cNvSpPr>
          <p:nvPr>
            <p:ph idx="1"/>
          </p:nvPr>
        </p:nvSpPr>
        <p:spPr>
          <a:xfrm>
            <a:off x="684212" y="685799"/>
            <a:ext cx="8534400" cy="5475303"/>
          </a:xfrm>
        </p:spPr>
        <p:txBody>
          <a:bodyPr/>
          <a:lstStyle/>
          <a:p>
            <a:endParaRPr lang="en-IN" dirty="0">
              <a:solidFill>
                <a:schemeClr val="tx1"/>
              </a:solidFill>
            </a:endParaRPr>
          </a:p>
          <a:p>
            <a:pPr marL="0" indent="0">
              <a:buNone/>
            </a:pPr>
            <a:r>
              <a:rPr lang="en-IN" b="1" dirty="0">
                <a:solidFill>
                  <a:schemeClr val="tx1"/>
                </a:solidFill>
              </a:rPr>
              <a:t>Reasons for producing budgets</a:t>
            </a:r>
            <a:endParaRPr lang="en-IN" dirty="0">
              <a:solidFill>
                <a:schemeClr val="tx1"/>
              </a:solidFill>
            </a:endParaRPr>
          </a:p>
          <a:p>
            <a:pPr lvl="0"/>
            <a:r>
              <a:rPr lang="en-IN" dirty="0">
                <a:solidFill>
                  <a:schemeClr val="tx1"/>
                </a:solidFill>
              </a:rPr>
              <a:t>Aid in the planning of annual operations</a:t>
            </a:r>
          </a:p>
          <a:p>
            <a:pPr lvl="0"/>
            <a:r>
              <a:rPr lang="en-IN" dirty="0">
                <a:solidFill>
                  <a:schemeClr val="tx1"/>
                </a:solidFill>
              </a:rPr>
              <a:t>Communicate plans to different responsibility centres</a:t>
            </a:r>
          </a:p>
          <a:p>
            <a:pPr lvl="0"/>
            <a:r>
              <a:rPr lang="en-IN" dirty="0">
                <a:solidFill>
                  <a:schemeClr val="tx1"/>
                </a:solidFill>
              </a:rPr>
              <a:t>Coordinate the activities of various parts of the firm &amp; to ensure different parts operate in harmony with each other</a:t>
            </a:r>
          </a:p>
          <a:p>
            <a:pPr lvl="0"/>
            <a:r>
              <a:rPr lang="en-IN" dirty="0">
                <a:solidFill>
                  <a:schemeClr val="tx1"/>
                </a:solidFill>
              </a:rPr>
              <a:t>Motivate managers to strive to achieve organisation goals</a:t>
            </a:r>
          </a:p>
          <a:p>
            <a:pPr lvl="0"/>
            <a:r>
              <a:rPr lang="en-IN" dirty="0">
                <a:solidFill>
                  <a:schemeClr val="tx1"/>
                </a:solidFill>
              </a:rPr>
              <a:t>Control and evaluate the performance of managers</a:t>
            </a:r>
          </a:p>
          <a:p>
            <a:pPr marL="0" indent="0">
              <a:buNone/>
            </a:pPr>
            <a:endParaRPr lang="en-IN" dirty="0">
              <a:solidFill>
                <a:schemeClr val="tx1"/>
              </a:solidFill>
            </a:endParaRPr>
          </a:p>
          <a:p>
            <a:endParaRPr lang="en-IN" dirty="0">
              <a:solidFill>
                <a:schemeClr val="tx1"/>
              </a:solidFill>
            </a:endParaRPr>
          </a:p>
        </p:txBody>
      </p:sp>
    </p:spTree>
    <p:extLst>
      <p:ext uri="{BB962C8B-B14F-4D97-AF65-F5344CB8AC3E}">
        <p14:creationId xmlns:p14="http://schemas.microsoft.com/office/powerpoint/2010/main" val="40652301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EE776D7-3FE4-4CEC-916B-2C0F8CE2D203}"/>
              </a:ext>
            </a:extLst>
          </p:cNvPr>
          <p:cNvSpPr>
            <a:spLocks noGrp="1"/>
          </p:cNvSpPr>
          <p:nvPr>
            <p:ph idx="1"/>
          </p:nvPr>
        </p:nvSpPr>
        <p:spPr>
          <a:xfrm>
            <a:off x="443883" y="685800"/>
            <a:ext cx="9419208" cy="5528569"/>
          </a:xfrm>
        </p:spPr>
        <p:txBody>
          <a:bodyPr>
            <a:noAutofit/>
          </a:bodyPr>
          <a:lstStyle/>
          <a:p>
            <a:pPr marL="0" indent="0">
              <a:buNone/>
            </a:pPr>
            <a:r>
              <a:rPr lang="en-IN" b="1" dirty="0">
                <a:solidFill>
                  <a:schemeClr val="tx1"/>
                </a:solidFill>
              </a:rPr>
              <a:t>Budgeting</a:t>
            </a:r>
            <a:endParaRPr lang="en-IN" dirty="0">
              <a:solidFill>
                <a:schemeClr val="tx1"/>
              </a:solidFill>
            </a:endParaRPr>
          </a:p>
          <a:p>
            <a:r>
              <a:rPr lang="en-IN" dirty="0">
                <a:solidFill>
                  <a:schemeClr val="tx1"/>
                </a:solidFill>
              </a:rPr>
              <a:t>Budgeting is the process of preparing and using budgets to achieve management objectives. It is the systematic approach for accomplishing the planning, coordination, and control responsibilities of management by optimally utilizing the given resources.</a:t>
            </a:r>
          </a:p>
          <a:p>
            <a:pPr marL="0" indent="0">
              <a:buNone/>
            </a:pPr>
            <a:endParaRPr lang="en-IN" dirty="0">
              <a:solidFill>
                <a:schemeClr val="tx1"/>
              </a:solidFill>
            </a:endParaRPr>
          </a:p>
          <a:p>
            <a:pPr marL="0" indent="0">
              <a:buNone/>
            </a:pPr>
            <a:r>
              <a:rPr lang="en-IN" b="1" dirty="0">
                <a:solidFill>
                  <a:schemeClr val="tx1"/>
                </a:solidFill>
              </a:rPr>
              <a:t>Elements of Budgeting: </a:t>
            </a:r>
            <a:endParaRPr lang="en-IN" dirty="0">
              <a:solidFill>
                <a:schemeClr val="tx1"/>
              </a:solidFill>
            </a:endParaRPr>
          </a:p>
          <a:p>
            <a:pPr lvl="0"/>
            <a:r>
              <a:rPr lang="en-IN" dirty="0">
                <a:solidFill>
                  <a:schemeClr val="tx1"/>
                </a:solidFill>
              </a:rPr>
              <a:t>Clearly state the firm’s expectations and facilitate their attainability. </a:t>
            </a:r>
          </a:p>
          <a:p>
            <a:pPr lvl="0"/>
            <a:r>
              <a:rPr lang="en-IN" dirty="0">
                <a:solidFill>
                  <a:schemeClr val="tx1"/>
                </a:solidFill>
              </a:rPr>
              <a:t>Should utilize various persons at different levels while preparing the budgets. </a:t>
            </a:r>
          </a:p>
          <a:p>
            <a:pPr lvl="0"/>
            <a:r>
              <a:rPr lang="en-IN" dirty="0">
                <a:solidFill>
                  <a:schemeClr val="tx1"/>
                </a:solidFill>
              </a:rPr>
              <a:t>Authority and responsibility should be properly fixed. </a:t>
            </a:r>
          </a:p>
          <a:p>
            <a:pPr lvl="0"/>
            <a:r>
              <a:rPr lang="en-IN" dirty="0">
                <a:solidFill>
                  <a:schemeClr val="tx1"/>
                </a:solidFill>
              </a:rPr>
              <a:t>Realistic targets are to be fixed. </a:t>
            </a:r>
          </a:p>
          <a:p>
            <a:pPr lvl="0"/>
            <a:r>
              <a:rPr lang="en-IN" dirty="0">
                <a:solidFill>
                  <a:schemeClr val="tx1"/>
                </a:solidFill>
              </a:rPr>
              <a:t>A good system of accounting is also essential. </a:t>
            </a:r>
          </a:p>
          <a:p>
            <a:pPr lvl="0"/>
            <a:r>
              <a:rPr lang="en-IN" dirty="0">
                <a:solidFill>
                  <a:schemeClr val="tx1"/>
                </a:solidFill>
              </a:rPr>
              <a:t>Wholehearted support of the top management is necessary</a:t>
            </a:r>
          </a:p>
          <a:p>
            <a:pPr lvl="0"/>
            <a:r>
              <a:rPr lang="en-IN" dirty="0">
                <a:solidFill>
                  <a:schemeClr val="tx1"/>
                </a:solidFill>
              </a:rPr>
              <a:t>Proper reporting system should be introduced.</a:t>
            </a:r>
          </a:p>
          <a:p>
            <a:endParaRPr lang="en-IN" dirty="0">
              <a:solidFill>
                <a:schemeClr val="tx1"/>
              </a:solidFill>
            </a:endParaRPr>
          </a:p>
        </p:txBody>
      </p:sp>
    </p:spTree>
    <p:extLst>
      <p:ext uri="{BB962C8B-B14F-4D97-AF65-F5344CB8AC3E}">
        <p14:creationId xmlns:p14="http://schemas.microsoft.com/office/powerpoint/2010/main" val="37291201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5F89E74-A21D-4992-AA9B-03937B8DEBD6}"/>
              </a:ext>
            </a:extLst>
          </p:cNvPr>
          <p:cNvSpPr>
            <a:spLocks noGrp="1"/>
          </p:cNvSpPr>
          <p:nvPr>
            <p:ph idx="1"/>
          </p:nvPr>
        </p:nvSpPr>
        <p:spPr>
          <a:xfrm>
            <a:off x="684212" y="301841"/>
            <a:ext cx="7021605" cy="705583"/>
          </a:xfrm>
        </p:spPr>
        <p:txBody>
          <a:bodyPr/>
          <a:lstStyle/>
          <a:p>
            <a:pPr marL="0" indent="0">
              <a:buNone/>
            </a:pPr>
            <a:r>
              <a:rPr lang="en-IN" b="1" dirty="0">
                <a:solidFill>
                  <a:schemeClr val="tx1"/>
                </a:solidFill>
              </a:rPr>
              <a:t>Forecast &amp; Budgeting</a:t>
            </a:r>
            <a:endParaRPr lang="en-IN" dirty="0">
              <a:solidFill>
                <a:schemeClr val="tx1"/>
              </a:solidFill>
            </a:endParaRPr>
          </a:p>
          <a:p>
            <a:endParaRPr lang="en-IN" dirty="0">
              <a:solidFill>
                <a:schemeClr val="tx1"/>
              </a:solidFill>
            </a:endParaRPr>
          </a:p>
        </p:txBody>
      </p:sp>
      <p:graphicFrame>
        <p:nvGraphicFramePr>
          <p:cNvPr id="4" name="Table 3">
            <a:extLst>
              <a:ext uri="{FF2B5EF4-FFF2-40B4-BE49-F238E27FC236}">
                <a16:creationId xmlns:a16="http://schemas.microsoft.com/office/drawing/2014/main" id="{C3E38001-3F3D-49A3-B250-BB6864416F7A}"/>
              </a:ext>
            </a:extLst>
          </p:cNvPr>
          <p:cNvGraphicFramePr>
            <a:graphicFrameLocks noGrp="1"/>
          </p:cNvGraphicFramePr>
          <p:nvPr>
            <p:extLst>
              <p:ext uri="{D42A27DB-BD31-4B8C-83A1-F6EECF244321}">
                <p14:modId xmlns:p14="http://schemas.microsoft.com/office/powerpoint/2010/main" val="218203831"/>
              </p:ext>
            </p:extLst>
          </p:nvPr>
        </p:nvGraphicFramePr>
        <p:xfrm>
          <a:off x="1154097" y="1073089"/>
          <a:ext cx="6982477" cy="5683570"/>
        </p:xfrm>
        <a:graphic>
          <a:graphicData uri="http://schemas.openxmlformats.org/drawingml/2006/table">
            <a:tbl>
              <a:tblPr firstRow="1" firstCol="1" bandRow="1">
                <a:tableStyleId>{5C22544A-7EE6-4342-B048-85BDC9FD1C3A}</a:tableStyleId>
              </a:tblPr>
              <a:tblGrid>
                <a:gridCol w="3471674">
                  <a:extLst>
                    <a:ext uri="{9D8B030D-6E8A-4147-A177-3AD203B41FA5}">
                      <a16:colId xmlns:a16="http://schemas.microsoft.com/office/drawing/2014/main" val="3671304952"/>
                    </a:ext>
                  </a:extLst>
                </a:gridCol>
                <a:gridCol w="3510803">
                  <a:extLst>
                    <a:ext uri="{9D8B030D-6E8A-4147-A177-3AD203B41FA5}">
                      <a16:colId xmlns:a16="http://schemas.microsoft.com/office/drawing/2014/main" val="520558039"/>
                    </a:ext>
                  </a:extLst>
                </a:gridCol>
              </a:tblGrid>
              <a:tr h="265368">
                <a:tc>
                  <a:txBody>
                    <a:bodyPr/>
                    <a:lstStyle/>
                    <a:p>
                      <a:pPr>
                        <a:spcAft>
                          <a:spcPts val="0"/>
                        </a:spcAft>
                      </a:pPr>
                      <a:r>
                        <a:rPr lang="en-IN" sz="1600" dirty="0">
                          <a:effectLst/>
                        </a:rPr>
                        <a:t>Forecast</a:t>
                      </a:r>
                      <a:endParaRPr lang="en-IN"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4281" marR="64281" marT="0" marB="0">
                    <a:solidFill>
                      <a:schemeClr val="bg1"/>
                    </a:solidFill>
                  </a:tcPr>
                </a:tc>
                <a:tc>
                  <a:txBody>
                    <a:bodyPr/>
                    <a:lstStyle/>
                    <a:p>
                      <a:pPr>
                        <a:spcAft>
                          <a:spcPts val="0"/>
                        </a:spcAft>
                      </a:pPr>
                      <a:r>
                        <a:rPr lang="en-IN" sz="1600" dirty="0">
                          <a:effectLst/>
                        </a:rPr>
                        <a:t>Budget</a:t>
                      </a:r>
                      <a:endParaRPr lang="en-IN"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4281" marR="64281" marT="0" marB="0">
                    <a:solidFill>
                      <a:schemeClr val="tx1">
                        <a:lumMod val="65000"/>
                      </a:schemeClr>
                    </a:solidFill>
                  </a:tcPr>
                </a:tc>
                <a:extLst>
                  <a:ext uri="{0D108BD9-81ED-4DB2-BD59-A6C34878D82A}">
                    <a16:rowId xmlns:a16="http://schemas.microsoft.com/office/drawing/2014/main" val="1437355370"/>
                  </a:ext>
                </a:extLst>
              </a:tr>
              <a:tr h="1559789">
                <a:tc>
                  <a:txBody>
                    <a:bodyPr/>
                    <a:lstStyle/>
                    <a:p>
                      <a:pPr>
                        <a:lnSpc>
                          <a:spcPct val="107000"/>
                        </a:lnSpc>
                        <a:spcAft>
                          <a:spcPts val="0"/>
                        </a:spcAft>
                      </a:pPr>
                      <a:r>
                        <a:rPr lang="en-IN" sz="1600" dirty="0">
                          <a:effectLst/>
                        </a:rPr>
                        <a:t>Forecast is a mere estimate of what is likely to happen. It is a statement of probable events which are likely to happen under anticipated conditions during a specified period of time.</a:t>
                      </a:r>
                    </a:p>
                    <a:p>
                      <a:pPr>
                        <a:spcAft>
                          <a:spcPts val="0"/>
                        </a:spcAft>
                      </a:pPr>
                      <a:endParaRPr lang="en-IN"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4281" marR="64281" marT="0" marB="0">
                    <a:solidFill>
                      <a:schemeClr val="bg1"/>
                    </a:solidFill>
                  </a:tcPr>
                </a:tc>
                <a:tc>
                  <a:txBody>
                    <a:bodyPr/>
                    <a:lstStyle/>
                    <a:p>
                      <a:pPr>
                        <a:lnSpc>
                          <a:spcPct val="107000"/>
                        </a:lnSpc>
                        <a:spcAft>
                          <a:spcPts val="0"/>
                        </a:spcAft>
                      </a:pPr>
                      <a:r>
                        <a:rPr lang="en-IN" sz="1600" dirty="0">
                          <a:effectLst/>
                        </a:rPr>
                        <a:t>Budget shows that policy and programme to be followed in a future period under planned</a:t>
                      </a:r>
                    </a:p>
                    <a:p>
                      <a:pPr>
                        <a:spcAft>
                          <a:spcPts val="0"/>
                        </a:spcAft>
                      </a:pPr>
                      <a:r>
                        <a:rPr lang="en-IN" sz="1600" dirty="0">
                          <a:effectLst/>
                        </a:rPr>
                        <a:t>Conditions</a:t>
                      </a:r>
                      <a:endParaRPr lang="en-IN"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4281" marR="64281" marT="0" marB="0">
                    <a:solidFill>
                      <a:schemeClr val="tx1">
                        <a:lumMod val="65000"/>
                      </a:schemeClr>
                    </a:solidFill>
                  </a:tcPr>
                </a:tc>
                <a:extLst>
                  <a:ext uri="{0D108BD9-81ED-4DB2-BD59-A6C34878D82A}">
                    <a16:rowId xmlns:a16="http://schemas.microsoft.com/office/drawing/2014/main" val="604237174"/>
                  </a:ext>
                </a:extLst>
              </a:tr>
              <a:tr h="1222803">
                <a:tc>
                  <a:txBody>
                    <a:bodyPr/>
                    <a:lstStyle/>
                    <a:p>
                      <a:pPr>
                        <a:lnSpc>
                          <a:spcPct val="107000"/>
                        </a:lnSpc>
                        <a:spcAft>
                          <a:spcPts val="0"/>
                        </a:spcAft>
                      </a:pPr>
                      <a:r>
                        <a:rPr lang="en-IN" sz="1600" dirty="0">
                          <a:effectLst/>
                        </a:rPr>
                        <a:t>Forecasts, being statements of future events, do not connote any sense of control.</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281" marR="64281" marT="0" marB="0">
                    <a:solidFill>
                      <a:schemeClr val="bg1"/>
                    </a:solidFill>
                  </a:tcPr>
                </a:tc>
                <a:tc>
                  <a:txBody>
                    <a:bodyPr/>
                    <a:lstStyle/>
                    <a:p>
                      <a:pPr>
                        <a:lnSpc>
                          <a:spcPct val="107000"/>
                        </a:lnSpc>
                        <a:spcAft>
                          <a:spcPts val="0"/>
                        </a:spcAft>
                      </a:pPr>
                      <a:r>
                        <a:rPr lang="en-IN" sz="1600" dirty="0">
                          <a:effectLst/>
                        </a:rPr>
                        <a:t>A budget is a tool of control since it represents actions which can be shaped according to will so that it can be suited to the conditions which may or may not happen.</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281" marR="64281" marT="0" marB="0">
                    <a:solidFill>
                      <a:schemeClr val="tx1">
                        <a:lumMod val="65000"/>
                      </a:schemeClr>
                    </a:solidFill>
                  </a:tcPr>
                </a:tc>
                <a:extLst>
                  <a:ext uri="{0D108BD9-81ED-4DB2-BD59-A6C34878D82A}">
                    <a16:rowId xmlns:a16="http://schemas.microsoft.com/office/drawing/2014/main" val="1176581128"/>
                  </a:ext>
                </a:extLst>
              </a:tr>
              <a:tr h="971737">
                <a:tc>
                  <a:txBody>
                    <a:bodyPr/>
                    <a:lstStyle/>
                    <a:p>
                      <a:pPr>
                        <a:lnSpc>
                          <a:spcPct val="107000"/>
                        </a:lnSpc>
                        <a:spcAft>
                          <a:spcPts val="0"/>
                        </a:spcAft>
                      </a:pPr>
                      <a:r>
                        <a:rPr lang="en-IN" sz="1600" dirty="0">
                          <a:effectLst/>
                        </a:rPr>
                        <a:t>Forecasting is a preliminary step for budgeting. It ends with the forecast of likely events.</a:t>
                      </a:r>
                    </a:p>
                    <a:p>
                      <a:pPr>
                        <a:spcAft>
                          <a:spcPts val="0"/>
                        </a:spcAft>
                      </a:pPr>
                      <a:r>
                        <a:rPr lang="en-IN" sz="1600" dirty="0">
                          <a:effectLst/>
                        </a:rPr>
                        <a:t>.</a:t>
                      </a:r>
                      <a:endParaRPr lang="en-IN" sz="16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4281" marR="64281" marT="0" marB="0">
                    <a:solidFill>
                      <a:schemeClr val="bg1"/>
                    </a:solidFill>
                  </a:tcPr>
                </a:tc>
                <a:tc>
                  <a:txBody>
                    <a:bodyPr/>
                    <a:lstStyle/>
                    <a:p>
                      <a:pPr>
                        <a:lnSpc>
                          <a:spcPct val="107000"/>
                        </a:lnSpc>
                        <a:spcAft>
                          <a:spcPts val="0"/>
                        </a:spcAft>
                      </a:pPr>
                      <a:r>
                        <a:rPr lang="en-IN" sz="1600" dirty="0">
                          <a:effectLst/>
                        </a:rPr>
                        <a:t>It begins when forecasting ends. Forecasts are converted into budgets</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281" marR="64281" marT="0" marB="0">
                    <a:solidFill>
                      <a:schemeClr val="tx1">
                        <a:lumMod val="65000"/>
                      </a:schemeClr>
                    </a:solidFill>
                  </a:tcPr>
                </a:tc>
                <a:extLst>
                  <a:ext uri="{0D108BD9-81ED-4DB2-BD59-A6C34878D82A}">
                    <a16:rowId xmlns:a16="http://schemas.microsoft.com/office/drawing/2014/main" val="2576653212"/>
                  </a:ext>
                </a:extLst>
              </a:tr>
              <a:tr h="1121583">
                <a:tc>
                  <a:txBody>
                    <a:bodyPr/>
                    <a:lstStyle/>
                    <a:p>
                      <a:pPr>
                        <a:lnSpc>
                          <a:spcPct val="107000"/>
                        </a:lnSpc>
                        <a:spcAft>
                          <a:spcPts val="0"/>
                        </a:spcAft>
                      </a:pPr>
                      <a:r>
                        <a:rPr lang="en-IN" sz="1600" dirty="0">
                          <a:effectLst/>
                        </a:rPr>
                        <a:t>Forecasts have wider scope, since it can be made in those spheres also where budgets cannot interfere.</a:t>
                      </a:r>
                    </a:p>
                    <a:p>
                      <a:pPr>
                        <a:lnSpc>
                          <a:spcPct val="107000"/>
                        </a:lnSpc>
                        <a:spcAft>
                          <a:spcPts val="0"/>
                        </a:spcAft>
                      </a:pPr>
                      <a:r>
                        <a:rPr lang="en-IN" sz="1600" dirty="0">
                          <a:effectLst/>
                        </a:rPr>
                        <a:t> </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281" marR="64281" marT="0" marB="0">
                    <a:solidFill>
                      <a:schemeClr val="bg1"/>
                    </a:solidFill>
                  </a:tcPr>
                </a:tc>
                <a:tc>
                  <a:txBody>
                    <a:bodyPr/>
                    <a:lstStyle/>
                    <a:p>
                      <a:pPr>
                        <a:lnSpc>
                          <a:spcPct val="107000"/>
                        </a:lnSpc>
                        <a:spcAft>
                          <a:spcPts val="0"/>
                        </a:spcAft>
                      </a:pPr>
                      <a:r>
                        <a:rPr lang="en-IN" sz="1600" dirty="0">
                          <a:effectLst/>
                        </a:rPr>
                        <a:t>Budgets have limited scope. It can be made of phenomenon non capable of being expressed quantitatively.</a:t>
                      </a:r>
                      <a:endParaRPr lang="en-IN"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4281" marR="64281" marT="0" marB="0">
                    <a:solidFill>
                      <a:schemeClr val="tx1">
                        <a:lumMod val="65000"/>
                      </a:schemeClr>
                    </a:solidFill>
                  </a:tcPr>
                </a:tc>
                <a:extLst>
                  <a:ext uri="{0D108BD9-81ED-4DB2-BD59-A6C34878D82A}">
                    <a16:rowId xmlns:a16="http://schemas.microsoft.com/office/drawing/2014/main" val="384585910"/>
                  </a:ext>
                </a:extLst>
              </a:tr>
            </a:tbl>
          </a:graphicData>
        </a:graphic>
      </p:graphicFrame>
    </p:spTree>
    <p:extLst>
      <p:ext uri="{BB962C8B-B14F-4D97-AF65-F5344CB8AC3E}">
        <p14:creationId xmlns:p14="http://schemas.microsoft.com/office/powerpoint/2010/main" val="847654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BB40472-135D-479C-AB7A-9FEC133F1A6D}"/>
              </a:ext>
            </a:extLst>
          </p:cNvPr>
          <p:cNvSpPr>
            <a:spLocks noGrp="1"/>
          </p:cNvSpPr>
          <p:nvPr>
            <p:ph idx="1"/>
          </p:nvPr>
        </p:nvSpPr>
        <p:spPr>
          <a:xfrm>
            <a:off x="684212" y="310718"/>
            <a:ext cx="9267656" cy="6063449"/>
          </a:xfrm>
        </p:spPr>
        <p:txBody>
          <a:bodyPr>
            <a:noAutofit/>
          </a:bodyPr>
          <a:lstStyle/>
          <a:p>
            <a:endParaRPr lang="en-IN" b="1" dirty="0">
              <a:solidFill>
                <a:schemeClr val="tx1"/>
              </a:solidFill>
            </a:endParaRPr>
          </a:p>
          <a:p>
            <a:endParaRPr lang="en-IN" b="1" dirty="0">
              <a:solidFill>
                <a:schemeClr val="tx1"/>
              </a:solidFill>
            </a:endParaRPr>
          </a:p>
          <a:p>
            <a:pPr marL="0" indent="0">
              <a:buNone/>
            </a:pPr>
            <a:r>
              <a:rPr lang="en-IN" b="1" dirty="0">
                <a:solidFill>
                  <a:schemeClr val="tx1"/>
                </a:solidFill>
              </a:rPr>
              <a:t>Budgetary Control</a:t>
            </a:r>
            <a:endParaRPr lang="en-IN" dirty="0">
              <a:solidFill>
                <a:schemeClr val="tx1"/>
              </a:solidFill>
            </a:endParaRPr>
          </a:p>
          <a:p>
            <a:r>
              <a:rPr lang="en-IN" dirty="0">
                <a:solidFill>
                  <a:schemeClr val="tx1"/>
                </a:solidFill>
              </a:rPr>
              <a:t>The use of budgets to control firms’ activities is known as budgetary control. </a:t>
            </a:r>
          </a:p>
          <a:p>
            <a:r>
              <a:rPr lang="en-IN" dirty="0">
                <a:solidFill>
                  <a:schemeClr val="tx1"/>
                </a:solidFill>
              </a:rPr>
              <a:t>It is a system in which budgets are prepared &amp; the actual results are compared with the forecasted one with the purpose of fixing up responsibility for the deviation. </a:t>
            </a:r>
          </a:p>
          <a:p>
            <a:r>
              <a:rPr lang="en-IN" dirty="0">
                <a:solidFill>
                  <a:schemeClr val="tx1"/>
                </a:solidFill>
              </a:rPr>
              <a:t>Budgetary Control can be defined as a system of controlling costs which includes the preparation of budgets, coordinating the department and establishing responsibilities, comprising actual performance with the budgeted and acting upon results to achieve maximum profitability</a:t>
            </a:r>
          </a:p>
          <a:p>
            <a:r>
              <a:rPr lang="en-IN" dirty="0">
                <a:solidFill>
                  <a:schemeClr val="tx1"/>
                </a:solidFill>
              </a:rPr>
              <a:t>CIMA, London defines budgetary control as, “the establishment of the budgets relating to the responsibility of executives to the requirements of a policy and the continuous comparison of actual with budgeted result either to secure by individual action the objectives of that policy or to provide a firm basis for its revision” </a:t>
            </a:r>
          </a:p>
          <a:p>
            <a:r>
              <a:rPr lang="en-IN" dirty="0">
                <a:solidFill>
                  <a:schemeClr val="tx1"/>
                </a:solidFill>
              </a:rPr>
              <a:t> </a:t>
            </a:r>
          </a:p>
          <a:p>
            <a:endParaRPr lang="en-IN" dirty="0">
              <a:solidFill>
                <a:schemeClr val="tx1"/>
              </a:solidFill>
            </a:endParaRPr>
          </a:p>
        </p:txBody>
      </p:sp>
    </p:spTree>
    <p:extLst>
      <p:ext uri="{BB962C8B-B14F-4D97-AF65-F5344CB8AC3E}">
        <p14:creationId xmlns:p14="http://schemas.microsoft.com/office/powerpoint/2010/main" val="3135192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810F19-CFD0-4ECB-A302-A648F0C4B733}"/>
              </a:ext>
            </a:extLst>
          </p:cNvPr>
          <p:cNvSpPr>
            <a:spLocks noGrp="1"/>
          </p:cNvSpPr>
          <p:nvPr>
            <p:ph idx="1"/>
          </p:nvPr>
        </p:nvSpPr>
        <p:spPr>
          <a:xfrm>
            <a:off x="684212" y="372862"/>
            <a:ext cx="8672852" cy="5690587"/>
          </a:xfrm>
        </p:spPr>
        <p:txBody>
          <a:bodyPr>
            <a:normAutofit/>
          </a:bodyPr>
          <a:lstStyle/>
          <a:p>
            <a:pPr marL="0" indent="0">
              <a:buNone/>
            </a:pPr>
            <a:r>
              <a:rPr lang="en-IN" b="1" dirty="0">
                <a:solidFill>
                  <a:schemeClr val="tx1"/>
                </a:solidFill>
              </a:rPr>
              <a:t>Elements of budgetary control: </a:t>
            </a:r>
            <a:endParaRPr lang="en-IN" dirty="0">
              <a:solidFill>
                <a:schemeClr val="tx1"/>
              </a:solidFill>
            </a:endParaRPr>
          </a:p>
          <a:p>
            <a:pPr marL="0" indent="0">
              <a:buNone/>
            </a:pPr>
            <a:r>
              <a:rPr lang="en-IN" dirty="0">
                <a:solidFill>
                  <a:schemeClr val="tx1"/>
                </a:solidFill>
              </a:rPr>
              <a:t>1. Establishment of budgets for each function and division of the organization. </a:t>
            </a:r>
          </a:p>
          <a:p>
            <a:pPr marL="0" indent="0">
              <a:buNone/>
            </a:pPr>
            <a:r>
              <a:rPr lang="en-IN" dirty="0">
                <a:solidFill>
                  <a:schemeClr val="tx1"/>
                </a:solidFill>
              </a:rPr>
              <a:t>2. Regular comparison of the actual performance with the budget to know the variations from budget and placing the responsibility of executives to achieve the desire result as estimated in the budget. </a:t>
            </a:r>
          </a:p>
          <a:p>
            <a:pPr marL="0" indent="0">
              <a:buNone/>
            </a:pPr>
            <a:r>
              <a:rPr lang="en-IN" dirty="0">
                <a:solidFill>
                  <a:schemeClr val="tx1"/>
                </a:solidFill>
              </a:rPr>
              <a:t>3. Taking necessary remedial action to achieve the desired objectives, if there is a variation of the actual performance from the budgeted performance. </a:t>
            </a:r>
          </a:p>
          <a:p>
            <a:pPr marL="0" indent="0">
              <a:buNone/>
            </a:pPr>
            <a:r>
              <a:rPr lang="en-IN" dirty="0">
                <a:solidFill>
                  <a:schemeClr val="tx1"/>
                </a:solidFill>
              </a:rPr>
              <a:t>4. Revision of budgets when the circumstances change.</a:t>
            </a:r>
          </a:p>
          <a:p>
            <a:pPr marL="0" indent="0">
              <a:buNone/>
            </a:pPr>
            <a:r>
              <a:rPr lang="en-IN" dirty="0">
                <a:solidFill>
                  <a:schemeClr val="tx1"/>
                </a:solidFill>
              </a:rPr>
              <a:t>5. Elimination of wastes and increasing the profitability. </a:t>
            </a:r>
          </a:p>
          <a:p>
            <a:endParaRPr lang="en-IN" dirty="0">
              <a:solidFill>
                <a:schemeClr val="tx1"/>
              </a:solidFill>
            </a:endParaRPr>
          </a:p>
        </p:txBody>
      </p:sp>
    </p:spTree>
    <p:extLst>
      <p:ext uri="{BB962C8B-B14F-4D97-AF65-F5344CB8AC3E}">
        <p14:creationId xmlns:p14="http://schemas.microsoft.com/office/powerpoint/2010/main" val="2065732750"/>
      </p:ext>
    </p:extLst>
  </p:cSld>
  <p:clrMapOvr>
    <a:masterClrMapping/>
  </p:clrMapOvr>
</p:sld>
</file>

<file path=ppt/theme/theme1.xml><?xml version="1.0" encoding="utf-8"?>
<a:theme xmlns:a="http://schemas.openxmlformats.org/drawingml/2006/main" name="Sl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29</TotalTime>
  <Words>876</Words>
  <Application>Microsoft Office PowerPoint</Application>
  <PresentationFormat>Widescreen</PresentationFormat>
  <Paragraphs>71</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Calibri</vt:lpstr>
      <vt:lpstr>Century Gothic</vt:lpstr>
      <vt:lpstr>Times New Roman</vt:lpstr>
      <vt:lpstr>Wingdings 3</vt:lpstr>
      <vt:lpstr>Slice</vt:lpstr>
      <vt:lpstr>Budgeting &amp; Budgetary Control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Budgeting &amp; Budgetary Control  </dc:title>
  <dc:creator>Aakriti</dc:creator>
  <cp:lastModifiedBy>shubhangee diwe</cp:lastModifiedBy>
  <cp:revision>10</cp:revision>
  <dcterms:created xsi:type="dcterms:W3CDTF">2020-04-02T11:30:13Z</dcterms:created>
  <dcterms:modified xsi:type="dcterms:W3CDTF">2023-02-17T03:28:58Z</dcterms:modified>
</cp:coreProperties>
</file>