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080808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080808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080808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71752" y="1003391"/>
            <a:ext cx="6370955" cy="5403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080808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7544" y="2285941"/>
            <a:ext cx="6553200" cy="2751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8092" y="462152"/>
            <a:ext cx="4607560" cy="1130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b="1" i="0" dirty="0">
                <a:solidFill>
                  <a:srgbClr val="0039AC"/>
                </a:solidFill>
                <a:latin typeface="Times New Roman"/>
                <a:cs typeface="Times New Roman"/>
              </a:rPr>
              <a:t>GROUP</a:t>
            </a:r>
            <a:r>
              <a:rPr sz="4400" b="1" i="0" spc="-75" dirty="0">
                <a:solidFill>
                  <a:srgbClr val="0039AC"/>
                </a:solidFill>
                <a:latin typeface="Times New Roman"/>
                <a:cs typeface="Times New Roman"/>
              </a:rPr>
              <a:t> </a:t>
            </a:r>
            <a:r>
              <a:rPr sz="4400" b="1" i="0" dirty="0">
                <a:solidFill>
                  <a:srgbClr val="0039AC"/>
                </a:solidFill>
                <a:latin typeface="Times New Roman"/>
                <a:cs typeface="Times New Roman"/>
              </a:rPr>
              <a:t>THEORY</a:t>
            </a:r>
            <a:endParaRPr sz="4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sz="2800" b="1" i="0" spc="-5" dirty="0">
                <a:solidFill>
                  <a:srgbClr val="0039AC"/>
                </a:solidFill>
                <a:latin typeface="Times New Roman"/>
                <a:cs typeface="Times New Roman"/>
              </a:rPr>
              <a:t>(For</a:t>
            </a:r>
            <a:r>
              <a:rPr sz="2800" b="1" i="0" spc="-30" dirty="0">
                <a:solidFill>
                  <a:srgbClr val="0039AC"/>
                </a:solidFill>
                <a:latin typeface="Times New Roman"/>
                <a:cs typeface="Times New Roman"/>
              </a:rPr>
              <a:t> </a:t>
            </a:r>
            <a:r>
              <a:rPr sz="2800" b="1" i="0" spc="-5" dirty="0">
                <a:solidFill>
                  <a:srgbClr val="0039AC"/>
                </a:solidFill>
                <a:latin typeface="Times New Roman"/>
                <a:cs typeface="Times New Roman"/>
              </a:rPr>
              <a:t>B.Sc.II)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9495" y="4380992"/>
            <a:ext cx="45466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 smtClean="0">
                <a:solidFill>
                  <a:srgbClr val="666600"/>
                </a:solidFill>
                <a:latin typeface="Times New Roman"/>
                <a:cs typeface="Times New Roman"/>
              </a:rPr>
              <a:t>Dr.</a:t>
            </a:r>
            <a:r>
              <a:rPr lang="en-IN" sz="2400" b="1" spc="-10" dirty="0" smtClean="0">
                <a:solidFill>
                  <a:srgbClr val="666600"/>
                </a:solidFill>
                <a:latin typeface="Times New Roman"/>
                <a:cs typeface="Times New Roman"/>
              </a:rPr>
              <a:t>G.B.LAMB</a:t>
            </a:r>
            <a:endParaRPr sz="240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b="1" spc="-5" dirty="0">
                <a:solidFill>
                  <a:srgbClr val="666600"/>
                </a:solidFill>
                <a:latin typeface="Times New Roman"/>
                <a:cs typeface="Times New Roman"/>
              </a:rPr>
              <a:t>Head, Department of </a:t>
            </a:r>
            <a:r>
              <a:rPr sz="2400" b="1" dirty="0">
                <a:solidFill>
                  <a:srgbClr val="666600"/>
                </a:solidFill>
                <a:latin typeface="Times New Roman"/>
                <a:cs typeface="Times New Roman"/>
              </a:rPr>
              <a:t>Mathematics </a:t>
            </a:r>
            <a:r>
              <a:rPr sz="2400" b="1" spc="-585" dirty="0">
                <a:solidFill>
                  <a:srgbClr val="666600"/>
                </a:solidFill>
                <a:latin typeface="Times New Roman"/>
                <a:cs typeface="Times New Roman"/>
              </a:rPr>
              <a:t> </a:t>
            </a:r>
            <a:r>
              <a:rPr lang="en-IN" sz="2400" b="1" spc="-585" dirty="0" smtClean="0">
                <a:solidFill>
                  <a:srgbClr val="666600"/>
                </a:solidFill>
                <a:latin typeface="Times New Roman"/>
                <a:cs typeface="Times New Roman"/>
              </a:rPr>
              <a:t> B                                                                            .                                                                            P.                                                                                            </a:t>
            </a:r>
            <a:r>
              <a:rPr sz="2400" b="1" dirty="0" smtClean="0">
                <a:solidFill>
                  <a:srgbClr val="666600"/>
                </a:solidFill>
                <a:latin typeface="Times New Roman"/>
                <a:cs typeface="Times New Roman"/>
              </a:rPr>
              <a:t>College</a:t>
            </a:r>
            <a:r>
              <a:rPr sz="2400" b="1" dirty="0">
                <a:solidFill>
                  <a:srgbClr val="666600"/>
                </a:solidFill>
                <a:latin typeface="Times New Roman"/>
                <a:cs typeface="Times New Roman"/>
              </a:rPr>
              <a:t>,</a:t>
            </a:r>
            <a:r>
              <a:rPr sz="2400" b="1" spc="-25" dirty="0">
                <a:solidFill>
                  <a:srgbClr val="666600"/>
                </a:solidFill>
                <a:latin typeface="Times New Roman"/>
                <a:cs typeface="Times New Roman"/>
              </a:rPr>
              <a:t> </a:t>
            </a:r>
            <a:r>
              <a:rPr lang="en-IN" sz="2400" b="1" spc="-5" dirty="0" smtClean="0">
                <a:solidFill>
                  <a:srgbClr val="666600"/>
                </a:solidFill>
                <a:latin typeface="Times New Roman"/>
                <a:cs typeface="Times New Roman"/>
              </a:rPr>
              <a:t>KINWAT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706882"/>
            <a:ext cx="7382509" cy="3343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G={1,-1,i,-i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},</a:t>
            </a:r>
            <a:r>
              <a:rPr sz="32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finite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CC3300"/>
              </a:buClr>
              <a:buFont typeface="Cambria"/>
              <a:buChar char="◾"/>
            </a:pPr>
            <a:endParaRPr sz="4800">
              <a:latin typeface="Arial MT"/>
              <a:cs typeface="Arial MT"/>
            </a:endParaRPr>
          </a:p>
          <a:p>
            <a:pPr marL="355600" marR="465455" indent="-343535">
              <a:lnSpc>
                <a:spcPts val="3829"/>
              </a:lnSpc>
              <a:buClr>
                <a:srgbClr val="CC3300"/>
              </a:buClr>
              <a:buSzPct val="84375"/>
              <a:buFont typeface="Cambria"/>
              <a:buChar char="◾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(R-{0},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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),(Z,+),(R,+),(C,+)</a:t>
            </a:r>
            <a:r>
              <a:rPr sz="3200" spc="-6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are</a:t>
            </a:r>
            <a:r>
              <a:rPr sz="3200" spc="-5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infinite </a:t>
            </a:r>
            <a:r>
              <a:rPr sz="3200" spc="-87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CC3300"/>
              </a:buClr>
              <a:buFont typeface="Cambria"/>
              <a:buChar char="◾"/>
            </a:pPr>
            <a:endParaRPr sz="455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5600" algn="l"/>
                <a:tab pos="356235" algn="l"/>
                <a:tab pos="5227320" algn="l"/>
              </a:tabLst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|G|=n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is</a:t>
            </a:r>
            <a:r>
              <a:rPr sz="3200" spc="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called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an</a:t>
            </a:r>
            <a:r>
              <a:rPr sz="3200" spc="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order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of	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the</a:t>
            </a:r>
            <a:r>
              <a:rPr sz="3200" spc="-3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r>
              <a:rPr sz="3200" spc="-6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G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533755"/>
            <a:ext cx="7399655" cy="392747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80808"/>
                </a:solidFill>
                <a:latin typeface="Arial"/>
                <a:cs typeface="Arial"/>
              </a:rPr>
              <a:t>Theorem</a:t>
            </a:r>
            <a:r>
              <a:rPr sz="3200" b="1" spc="-70" dirty="0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80808"/>
                </a:solidFill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355600" marR="5080" indent="10795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Let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(G,·)</a:t>
            </a:r>
            <a:r>
              <a:rPr sz="3200" spc="-4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be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r>
              <a:rPr sz="3200" spc="-2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and let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 and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b</a:t>
            </a:r>
            <a:r>
              <a:rPr sz="32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be </a:t>
            </a:r>
            <a:r>
              <a:rPr sz="3200" spc="-87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elements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of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G.</a:t>
            </a:r>
            <a:r>
              <a:rPr sz="3200" spc="-2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Then</a:t>
            </a:r>
            <a:endParaRPr sz="3200">
              <a:latin typeface="Arial MT"/>
              <a:cs typeface="Arial MT"/>
            </a:endParaRPr>
          </a:p>
          <a:p>
            <a:pPr marL="355600" marR="1957705" indent="-508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a·c = b·c,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implies that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 = b </a:t>
            </a:r>
            <a:r>
              <a:rPr sz="3200" spc="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(Right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cancellation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property)</a:t>
            </a:r>
            <a:endParaRPr sz="3200">
              <a:latin typeface="Arial MT"/>
              <a:cs typeface="Arial MT"/>
            </a:endParaRPr>
          </a:p>
          <a:p>
            <a:pPr marL="463550" marR="1759585" indent="-113030">
              <a:lnSpc>
                <a:spcPts val="4610"/>
              </a:lnSpc>
              <a:spcBef>
                <a:spcPts val="100"/>
              </a:spcBef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&amp;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c·a</a:t>
            </a:r>
            <a:r>
              <a:rPr sz="3200" spc="-3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=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c·b,</a:t>
            </a:r>
            <a:r>
              <a:rPr sz="3200" spc="-3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implies that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=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b </a:t>
            </a:r>
            <a:r>
              <a:rPr sz="3200" spc="-87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(Left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cancellation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property)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2342" y="1617929"/>
            <a:ext cx="41795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latin typeface="Times New Roman"/>
                <a:cs typeface="Times New Roman"/>
              </a:rPr>
              <a:t>Operations</a:t>
            </a:r>
            <a:r>
              <a:rPr sz="3600" b="1" i="0" spc="-20" dirty="0">
                <a:latin typeface="Times New Roman"/>
                <a:cs typeface="Times New Roman"/>
              </a:rPr>
              <a:t> </a:t>
            </a:r>
            <a:r>
              <a:rPr sz="3600" b="1" i="0" dirty="0">
                <a:latin typeface="Times New Roman"/>
                <a:cs typeface="Times New Roman"/>
              </a:rPr>
              <a:t>on</a:t>
            </a:r>
            <a:r>
              <a:rPr sz="3600" b="1" i="0" spc="-15" dirty="0">
                <a:latin typeface="Times New Roman"/>
                <a:cs typeface="Times New Roman"/>
              </a:rPr>
              <a:t> </a:t>
            </a:r>
            <a:r>
              <a:rPr sz="3600" b="1" i="0" dirty="0">
                <a:latin typeface="Times New Roman"/>
                <a:cs typeface="Times New Roman"/>
              </a:rPr>
              <a:t>the</a:t>
            </a:r>
            <a:r>
              <a:rPr sz="3600" b="1" i="0" spc="-15" dirty="0">
                <a:latin typeface="Times New Roman"/>
                <a:cs typeface="Times New Roman"/>
              </a:rPr>
              <a:t> </a:t>
            </a:r>
            <a:r>
              <a:rPr sz="3600" b="1" i="0" dirty="0">
                <a:latin typeface="Times New Roman"/>
                <a:cs typeface="Times New Roman"/>
              </a:rPr>
              <a:t>set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7791" y="2485770"/>
            <a:ext cx="7598409" cy="3538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300" marR="28575" indent="-342900">
              <a:lnSpc>
                <a:spcPct val="100000"/>
              </a:lnSpc>
              <a:spcBef>
                <a:spcPts val="105"/>
              </a:spcBef>
              <a:buClr>
                <a:srgbClr val="CC3300"/>
              </a:buClr>
              <a:buSzPct val="84375"/>
              <a:buFont typeface="Wingdings"/>
              <a:buChar char=""/>
              <a:tabLst>
                <a:tab pos="368300" algn="l"/>
              </a:tabLst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An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unary</a:t>
            </a:r>
            <a:r>
              <a:rPr sz="3200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operation</a:t>
            </a:r>
            <a:r>
              <a:rPr sz="3200" spc="-4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 nonempty</a:t>
            </a:r>
            <a:r>
              <a:rPr sz="3200" spc="-4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set</a:t>
            </a:r>
            <a:r>
              <a:rPr sz="3200" spc="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is a </a:t>
            </a:r>
            <a:r>
              <a:rPr sz="3200" spc="-78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function</a:t>
            </a:r>
            <a:r>
              <a:rPr sz="3200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f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from</a:t>
            </a:r>
            <a:r>
              <a:rPr sz="3200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into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S.</a:t>
            </a:r>
            <a:endParaRPr sz="3200">
              <a:latin typeface="Times New Roman"/>
              <a:cs typeface="Times New Roman"/>
            </a:endParaRPr>
          </a:p>
          <a:p>
            <a:pPr marL="368300" marR="17780" indent="-342900">
              <a:lnSpc>
                <a:spcPct val="100899"/>
              </a:lnSpc>
              <a:spcBef>
                <a:spcPts val="2270"/>
              </a:spcBef>
              <a:buClr>
                <a:srgbClr val="CC3300"/>
              </a:buClr>
              <a:buSzPct val="84375"/>
              <a:buFont typeface="Wingdings"/>
              <a:buChar char=""/>
              <a:tabLst>
                <a:tab pos="469900" algn="l"/>
                <a:tab pos="470534" algn="l"/>
              </a:tabLst>
            </a:pPr>
            <a:r>
              <a:rPr dirty="0"/>
              <a:t>	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binary</a:t>
            </a:r>
            <a:r>
              <a:rPr sz="3200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operation</a:t>
            </a:r>
            <a:r>
              <a:rPr sz="3200" spc="-4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 nonempty</a:t>
            </a:r>
            <a:r>
              <a:rPr sz="3200" spc="-4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set</a:t>
            </a:r>
            <a:r>
              <a:rPr sz="3200" spc="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is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 </a:t>
            </a:r>
            <a:r>
              <a:rPr sz="3200" spc="-78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function</a:t>
            </a:r>
            <a:r>
              <a:rPr sz="3200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f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from</a:t>
            </a:r>
            <a:r>
              <a:rPr sz="3200" spc="-3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200" dirty="0">
                <a:solidFill>
                  <a:srgbClr val="080808"/>
                </a:solidFill>
                <a:latin typeface="SimSun"/>
                <a:cs typeface="SimSun"/>
              </a:rPr>
              <a:t>×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into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S.</a:t>
            </a:r>
            <a:endParaRPr sz="3200">
              <a:latin typeface="Times New Roman"/>
              <a:cs typeface="Times New Roman"/>
            </a:endParaRPr>
          </a:p>
          <a:p>
            <a:pPr marL="368300" marR="299720" indent="-342900">
              <a:lnSpc>
                <a:spcPct val="100000"/>
              </a:lnSpc>
              <a:spcBef>
                <a:spcPts val="2270"/>
              </a:spcBef>
              <a:buClr>
                <a:srgbClr val="CC3300"/>
              </a:buClr>
              <a:buSzPct val="84375"/>
              <a:buFont typeface="Wingdings"/>
              <a:buChar char=""/>
              <a:tabLst>
                <a:tab pos="368300" algn="l"/>
              </a:tabLst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n-ary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operation</a:t>
            </a:r>
            <a:r>
              <a:rPr sz="3200" spc="-4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 nonempty</a:t>
            </a:r>
            <a:r>
              <a:rPr sz="3200" spc="-5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set</a:t>
            </a:r>
            <a:r>
              <a:rPr sz="3200" spc="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200" i="1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is a </a:t>
            </a:r>
            <a:r>
              <a:rPr sz="3200" spc="-78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function</a:t>
            </a:r>
            <a:r>
              <a:rPr sz="3200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f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from</a:t>
            </a:r>
            <a:r>
              <a:rPr sz="3200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150" baseline="25132" dirty="0">
                <a:solidFill>
                  <a:srgbClr val="080808"/>
                </a:solidFill>
                <a:latin typeface="Times New Roman"/>
                <a:cs typeface="Times New Roman"/>
              </a:rPr>
              <a:t>n</a:t>
            </a:r>
            <a:r>
              <a:rPr sz="3150" spc="390" baseline="25132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into 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504189"/>
            <a:ext cx="30708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5600" algn="l"/>
                <a:tab pos="356235" algn="l"/>
              </a:tabLst>
            </a:pPr>
            <a:r>
              <a:rPr sz="3200" b="1" i="1" dirty="0">
                <a:solidFill>
                  <a:srgbClr val="080808"/>
                </a:solidFill>
                <a:latin typeface="Times New Roman"/>
                <a:cs typeface="Times New Roman"/>
              </a:rPr>
              <a:t>Associative</a:t>
            </a:r>
            <a:r>
              <a:rPr sz="3200" b="1" i="1" spc="-7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b="1" i="1" dirty="0">
                <a:solidFill>
                  <a:srgbClr val="080808"/>
                </a:solidFill>
                <a:latin typeface="Times New Roman"/>
                <a:cs typeface="Times New Roman"/>
              </a:rPr>
              <a:t>law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050290" algn="l"/>
              </a:tabLst>
            </a:pPr>
            <a:r>
              <a:rPr dirty="0"/>
              <a:t>Let</a:t>
            </a:r>
            <a:r>
              <a:rPr spc="-15" dirty="0"/>
              <a:t> </a:t>
            </a:r>
            <a:r>
              <a:rPr sz="3350" spc="375" dirty="0">
                <a:latin typeface="Arial"/>
                <a:cs typeface="Arial"/>
              </a:rPr>
              <a:t>*	</a:t>
            </a:r>
            <a:r>
              <a:rPr dirty="0"/>
              <a:t>be</a:t>
            </a:r>
            <a:r>
              <a:rPr spc="5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binary</a:t>
            </a:r>
            <a:r>
              <a:rPr spc="-30" dirty="0"/>
              <a:t> </a:t>
            </a:r>
            <a:r>
              <a:rPr dirty="0"/>
              <a:t>operation</a:t>
            </a:r>
            <a:r>
              <a:rPr spc="-45" dirty="0"/>
              <a:t> </a:t>
            </a:r>
            <a:r>
              <a:rPr dirty="0"/>
              <a:t>on</a:t>
            </a:r>
            <a:r>
              <a:rPr spc="5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set</a:t>
            </a:r>
            <a:r>
              <a:rPr spc="-5" dirty="0"/>
              <a:t> </a:t>
            </a:r>
            <a:r>
              <a:rPr dirty="0"/>
              <a:t>S.</a:t>
            </a:r>
            <a:endParaRPr sz="33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1433779"/>
            <a:ext cx="7472045" cy="4011929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475"/>
              </a:spcBef>
              <a:tabLst>
                <a:tab pos="3270885" algn="l"/>
              </a:tabLst>
            </a:pP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(b</a:t>
            </a:r>
            <a:r>
              <a:rPr sz="3200" spc="-5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c)=(a</a:t>
            </a:r>
            <a:r>
              <a:rPr sz="3200" spc="-5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b)</a:t>
            </a:r>
            <a:r>
              <a:rPr sz="3200" spc="-5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c	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for</a:t>
            </a:r>
            <a:r>
              <a:rPr sz="3200" spc="-5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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a,b,c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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5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5600" algn="l"/>
                <a:tab pos="356235" algn="l"/>
              </a:tabLst>
            </a:pP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Commutative</a:t>
            </a:r>
            <a:r>
              <a:rPr sz="3200" b="1" spc="-6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law:</a:t>
            </a:r>
            <a:endParaRPr sz="3200">
              <a:latin typeface="Times New Roman"/>
              <a:cs typeface="Times New Roman"/>
            </a:endParaRPr>
          </a:p>
          <a:p>
            <a:pPr marL="419734">
              <a:lnSpc>
                <a:spcPts val="3879"/>
              </a:lnSpc>
              <a:spcBef>
                <a:spcPts val="114"/>
              </a:spcBef>
              <a:tabLst>
                <a:tab pos="1457325" algn="l"/>
              </a:tabLst>
            </a:pP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Let</a:t>
            </a:r>
            <a:r>
              <a:rPr sz="3200" i="1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350" i="1" spc="375" dirty="0">
                <a:solidFill>
                  <a:srgbClr val="080808"/>
                </a:solidFill>
                <a:latin typeface="Arial"/>
                <a:cs typeface="Arial"/>
              </a:rPr>
              <a:t>*	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be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binary</a:t>
            </a:r>
            <a:r>
              <a:rPr sz="3200" i="1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operation</a:t>
            </a:r>
            <a:r>
              <a:rPr sz="3200" i="1" spc="-4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set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S.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ts val="3700"/>
              </a:lnSpc>
              <a:tabLst>
                <a:tab pos="1960880" algn="l"/>
              </a:tabLst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a*b=b*a	for</a:t>
            </a:r>
            <a:r>
              <a:rPr sz="3200" spc="-4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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a,b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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5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5600" algn="l"/>
                <a:tab pos="356235" algn="l"/>
              </a:tabLst>
            </a:pPr>
            <a:r>
              <a:rPr sz="3200" b="1" i="1" dirty="0">
                <a:solidFill>
                  <a:srgbClr val="080808"/>
                </a:solidFill>
                <a:latin typeface="Times New Roman"/>
                <a:cs typeface="Times New Roman"/>
              </a:rPr>
              <a:t>Identity</a:t>
            </a:r>
            <a:r>
              <a:rPr sz="3200" b="1" i="1" spc="-5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b="1" i="1" dirty="0">
                <a:solidFill>
                  <a:srgbClr val="080808"/>
                </a:solidFill>
                <a:latin typeface="Times New Roman"/>
                <a:cs typeface="Times New Roman"/>
              </a:rPr>
              <a:t>element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355600" marR="5080" indent="63500">
              <a:lnSpc>
                <a:spcPts val="3579"/>
              </a:lnSpc>
              <a:spcBef>
                <a:spcPts val="600"/>
              </a:spcBef>
              <a:tabLst>
                <a:tab pos="1457325" algn="l"/>
                <a:tab pos="7254875" algn="l"/>
              </a:tabLst>
            </a:pP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Let</a:t>
            </a:r>
            <a:r>
              <a:rPr sz="3200" i="1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350" i="1" spc="375" dirty="0">
                <a:solidFill>
                  <a:srgbClr val="080808"/>
                </a:solidFill>
                <a:latin typeface="Arial"/>
                <a:cs typeface="Arial"/>
              </a:rPr>
              <a:t>*	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be a binary operation on a set S. An 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ele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m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n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t</a:t>
            </a:r>
            <a:r>
              <a:rPr sz="3200" i="1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 of S</a:t>
            </a:r>
            <a:r>
              <a:rPr sz="3200" i="1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is an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ide</a:t>
            </a:r>
            <a:r>
              <a:rPr sz="3200" spc="10" dirty="0">
                <a:solidFill>
                  <a:srgbClr val="080808"/>
                </a:solidFill>
                <a:latin typeface="Times New Roman"/>
                <a:cs typeface="Times New Roman"/>
              </a:rPr>
              <a:t>n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tity</a:t>
            </a:r>
            <a:r>
              <a:rPr sz="3200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ele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m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n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t</a:t>
            </a:r>
            <a:r>
              <a:rPr sz="3200" i="1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if	a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ts val="3285"/>
              </a:lnSpc>
              <a:tabLst>
                <a:tab pos="772795" algn="l"/>
                <a:tab pos="1504315" algn="l"/>
                <a:tab pos="2205355" algn="l"/>
                <a:tab pos="2959100" algn="l"/>
                <a:tab pos="3671570" algn="l"/>
              </a:tabLst>
            </a:pPr>
            <a:r>
              <a:rPr sz="3350" i="1" spc="380" dirty="0">
                <a:solidFill>
                  <a:srgbClr val="080808"/>
                </a:solidFill>
                <a:latin typeface="Arial"/>
                <a:cs typeface="Arial"/>
              </a:rPr>
              <a:t>*	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390" dirty="0">
                <a:solidFill>
                  <a:srgbClr val="080808"/>
                </a:solidFill>
                <a:latin typeface="Tahoma"/>
                <a:cs typeface="Tahoma"/>
              </a:rPr>
              <a:t>=	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350" i="1" spc="380" dirty="0">
                <a:solidFill>
                  <a:srgbClr val="080808"/>
                </a:solidFill>
                <a:latin typeface="Arial"/>
                <a:cs typeface="Arial"/>
              </a:rPr>
              <a:t>*	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390" dirty="0">
                <a:solidFill>
                  <a:srgbClr val="080808"/>
                </a:solidFill>
                <a:latin typeface="Tahoma"/>
                <a:cs typeface="Tahoma"/>
              </a:rPr>
              <a:t>=	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	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for</a:t>
            </a:r>
            <a:r>
              <a:rPr sz="3200" i="1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all</a:t>
            </a:r>
            <a:r>
              <a:rPr sz="3200" i="1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Symbol"/>
                <a:cs typeface="Symbol"/>
              </a:rPr>
              <a:t>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350" i="1" spc="-5" dirty="0">
                <a:solidFill>
                  <a:srgbClr val="080808"/>
                </a:solidFill>
                <a:latin typeface="Arial"/>
                <a:cs typeface="Arial"/>
              </a:rPr>
              <a:t>.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629157"/>
            <a:ext cx="7493634" cy="470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200"/>
              </a:lnSpc>
              <a:spcBef>
                <a:spcPts val="95"/>
              </a:spcBef>
              <a:buClr>
                <a:srgbClr val="CC3300"/>
              </a:buClr>
              <a:buSzPct val="84375"/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3200" b="1" i="1" dirty="0">
                <a:solidFill>
                  <a:srgbClr val="080808"/>
                </a:solidFill>
                <a:latin typeface="Times New Roman"/>
                <a:cs typeface="Times New Roman"/>
              </a:rPr>
              <a:t>Inverse element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: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Let * be a binary 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operation</a:t>
            </a:r>
            <a:r>
              <a:rPr sz="3200" i="1" spc="-4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i="1" spc="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set S 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with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identity</a:t>
            </a:r>
            <a:r>
              <a:rPr sz="3200" i="1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element</a:t>
            </a:r>
            <a:r>
              <a:rPr sz="3200" i="1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e. </a:t>
            </a:r>
            <a:r>
              <a:rPr sz="3200" i="1" spc="-78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Let</a:t>
            </a:r>
            <a:r>
              <a:rPr sz="3200" i="1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Symbol"/>
                <a:cs typeface="Symbol"/>
              </a:rPr>
              <a:t>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S.</a:t>
            </a:r>
            <a:endParaRPr sz="3200">
              <a:latin typeface="Times New Roman"/>
              <a:cs typeface="Times New Roman"/>
            </a:endParaRPr>
          </a:p>
          <a:p>
            <a:pPr marL="419734" marR="2842260" indent="-102235">
              <a:lnSpc>
                <a:spcPts val="4610"/>
              </a:lnSpc>
              <a:spcBef>
                <a:spcPts val="270"/>
              </a:spcBef>
            </a:pP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Then</a:t>
            </a:r>
            <a:r>
              <a:rPr sz="3200" i="1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b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is</a:t>
            </a:r>
            <a:r>
              <a:rPr sz="3200" i="1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an</a:t>
            </a:r>
            <a:r>
              <a:rPr sz="3200" i="1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inverse</a:t>
            </a:r>
            <a:r>
              <a:rPr sz="3200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of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10" dirty="0">
                <a:solidFill>
                  <a:srgbClr val="080808"/>
                </a:solidFill>
                <a:latin typeface="Times New Roman"/>
                <a:cs typeface="Times New Roman"/>
              </a:rPr>
              <a:t> if </a:t>
            </a:r>
            <a:r>
              <a:rPr sz="3200" i="1" spc="-78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*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b</a:t>
            </a:r>
            <a:r>
              <a:rPr sz="3200" i="1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=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b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*</a:t>
            </a:r>
            <a:r>
              <a:rPr sz="3200" i="1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i="1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=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i="1" spc="5" dirty="0">
                <a:solidFill>
                  <a:srgbClr val="080808"/>
                </a:solidFill>
                <a:latin typeface="Times New Roman"/>
                <a:cs typeface="Times New Roman"/>
              </a:rPr>
              <a:t>e.</a:t>
            </a:r>
            <a:endParaRPr sz="3200">
              <a:latin typeface="Times New Roman"/>
              <a:cs typeface="Times New Roman"/>
            </a:endParaRPr>
          </a:p>
          <a:p>
            <a:pPr marL="355600" marR="121285" indent="-343535">
              <a:lnSpc>
                <a:spcPct val="100000"/>
              </a:lnSpc>
              <a:spcBef>
                <a:spcPts val="484"/>
              </a:spcBef>
              <a:buClr>
                <a:srgbClr val="CC3300"/>
              </a:buClr>
              <a:buSzPct val="84375"/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3200" b="1" i="1" dirty="0">
                <a:solidFill>
                  <a:srgbClr val="080808"/>
                </a:solidFill>
                <a:latin typeface="Times New Roman"/>
                <a:cs typeface="Times New Roman"/>
              </a:rPr>
              <a:t>Theorem</a:t>
            </a:r>
            <a:r>
              <a:rPr sz="3200" b="1" i="1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: Let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* be a</a:t>
            </a:r>
            <a:r>
              <a:rPr sz="3200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binary</a:t>
            </a:r>
            <a:r>
              <a:rPr sz="3200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operation</a:t>
            </a:r>
            <a:r>
              <a:rPr sz="3200" spc="-4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 </a:t>
            </a:r>
            <a:r>
              <a:rPr sz="3200" spc="-78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set A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with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identity element e. If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 operation is Associative, then inverse </a:t>
            </a:r>
            <a:r>
              <a:rPr sz="3200" spc="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element</a:t>
            </a:r>
            <a:r>
              <a:rPr sz="3200" spc="-4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of a</a:t>
            </a:r>
            <a:r>
              <a:rPr sz="3200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is unique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b="1" i="1" dirty="0">
                <a:solidFill>
                  <a:srgbClr val="080808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58990" y="0"/>
            <a:ext cx="12947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72465" algn="l"/>
              </a:tabLst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be	t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w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168" y="0"/>
            <a:ext cx="6221730" cy="2782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4965" algn="l"/>
                <a:tab pos="355600" algn="l"/>
                <a:tab pos="2707005" algn="l"/>
                <a:tab pos="3865245" algn="l"/>
                <a:tab pos="4681220" algn="l"/>
                <a:tab pos="5159375" algn="l"/>
                <a:tab pos="6021070" algn="l"/>
              </a:tabLst>
            </a:pP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Distrib</a:t>
            </a:r>
            <a:r>
              <a:rPr sz="3200" b="1" spc="-30" dirty="0">
                <a:solidFill>
                  <a:srgbClr val="080808"/>
                </a:solidFill>
                <a:latin typeface="Times New Roman"/>
                <a:cs typeface="Times New Roman"/>
              </a:rPr>
              <a:t>u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tive	l</a:t>
            </a:r>
            <a:r>
              <a:rPr sz="3200" b="1" spc="-10" dirty="0">
                <a:solidFill>
                  <a:srgbClr val="080808"/>
                </a:solidFill>
                <a:latin typeface="Times New Roman"/>
                <a:cs typeface="Times New Roman"/>
              </a:rPr>
              <a:t>aw</a:t>
            </a:r>
            <a:r>
              <a:rPr sz="3200" b="1" spc="-5" dirty="0">
                <a:solidFill>
                  <a:srgbClr val="080808"/>
                </a:solidFill>
                <a:latin typeface="Times New Roman"/>
                <a:cs typeface="Times New Roman"/>
              </a:rPr>
              <a:t>s</a:t>
            </a:r>
            <a:r>
              <a:rPr sz="3200" b="1" spc="25" dirty="0">
                <a:solidFill>
                  <a:srgbClr val="080808"/>
                </a:solidFill>
                <a:latin typeface="Cambria"/>
                <a:cs typeface="Cambria"/>
              </a:rPr>
              <a:t>:</a:t>
            </a:r>
            <a:r>
              <a:rPr sz="3200" b="1" dirty="0">
                <a:solidFill>
                  <a:srgbClr val="080808"/>
                </a:solidFill>
                <a:latin typeface="Cambria"/>
                <a:cs typeface="Cambria"/>
              </a:rPr>
              <a:t>	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Let	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	and	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</a:t>
            </a:r>
            <a:endParaRPr sz="3200">
              <a:latin typeface="Symbol"/>
              <a:cs typeface="Symbol"/>
            </a:endParaRPr>
          </a:p>
          <a:p>
            <a:pPr marL="354965">
              <a:lnSpc>
                <a:spcPct val="100000"/>
              </a:lnSpc>
              <a:spcBef>
                <a:spcPts val="180"/>
              </a:spcBef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binary</a:t>
            </a:r>
            <a:r>
              <a:rPr sz="3200" spc="-3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operations</a:t>
            </a:r>
            <a:r>
              <a:rPr sz="3200" spc="-3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nonempty</a:t>
            </a:r>
            <a:r>
              <a:rPr sz="3200" spc="-4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S.</a:t>
            </a:r>
            <a:endParaRPr sz="3200">
              <a:latin typeface="Times New Roman"/>
              <a:cs typeface="Times New Roman"/>
            </a:endParaRPr>
          </a:p>
          <a:p>
            <a:pPr marL="621665" marR="2266315" indent="-203200">
              <a:lnSpc>
                <a:spcPct val="120000"/>
              </a:lnSpc>
              <a:spcBef>
                <a:spcPts val="15"/>
              </a:spcBef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For 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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a, b, c 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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080808"/>
                </a:solidFill>
                <a:latin typeface="Times New Roman"/>
                <a:cs typeface="Times New Roman"/>
              </a:rPr>
              <a:t>S,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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(b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c)=(</a:t>
            </a:r>
            <a:r>
              <a:rPr sz="3200" spc="-10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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b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)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(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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c)</a:t>
            </a:r>
            <a:endParaRPr sz="3200">
              <a:latin typeface="Times New Roman"/>
              <a:cs typeface="Times New Roman"/>
            </a:endParaRPr>
          </a:p>
          <a:p>
            <a:pPr marL="62166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(b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c)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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a=(b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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a)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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(c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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168" y="2848482"/>
            <a:ext cx="43319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On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the</a:t>
            </a:r>
            <a:r>
              <a:rPr sz="3200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set of</a:t>
            </a:r>
            <a:r>
              <a:rPr sz="3200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real</a:t>
            </a:r>
            <a:r>
              <a:rPr sz="3200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numbers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61962" y="3565525"/>
          <a:ext cx="7939405" cy="3245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9430"/>
                <a:gridCol w="2131060"/>
                <a:gridCol w="2016759"/>
                <a:gridCol w="1743710"/>
                <a:gridCol w="1511935"/>
              </a:tblGrid>
              <a:tr h="822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i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Associative</a:t>
                      </a:r>
                      <a:r>
                        <a:rPr sz="2400" b="1" i="1" spc="-75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i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law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4340" marR="306070" indent="-3429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i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com</a:t>
                      </a:r>
                      <a:r>
                        <a:rPr sz="2400" b="1" i="1" spc="5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2400" b="1" i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utative  law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i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Identity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34975">
                        <a:lnSpc>
                          <a:spcPct val="100000"/>
                        </a:lnSpc>
                      </a:pPr>
                      <a:r>
                        <a:rPr sz="2400" b="1" i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elements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i="1" spc="-5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Inverse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34975">
                        <a:lnSpc>
                          <a:spcPct val="100000"/>
                        </a:lnSpc>
                      </a:pPr>
                      <a:r>
                        <a:rPr sz="2400" b="1" i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element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62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√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√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-a</a:t>
                      </a:r>
                      <a:r>
                        <a:rPr sz="2400" b="1" spc="-35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2400" b="1" spc="-80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308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solidFill>
                            <a:srgbClr val="080808"/>
                          </a:solidFill>
                          <a:latin typeface="Symbol"/>
                          <a:cs typeface="Symbol"/>
                        </a:rPr>
                        <a:t></a:t>
                      </a:r>
                      <a:endParaRPr sz="2400">
                        <a:latin typeface="Symbol"/>
                        <a:cs typeface="Symbo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√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√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6895" algn="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1/a</a:t>
                      </a:r>
                      <a:r>
                        <a:rPr sz="2400" b="1" spc="-55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for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R="594995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2400" dirty="0">
                          <a:solidFill>
                            <a:srgbClr val="080808"/>
                          </a:solidFill>
                          <a:latin typeface="Symbol"/>
                          <a:cs typeface="Symbol"/>
                        </a:rPr>
                        <a:t></a:t>
                      </a:r>
                      <a:r>
                        <a:rPr sz="2400" b="1" dirty="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456031"/>
            <a:ext cx="7615555" cy="45129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865"/>
              </a:spcBef>
              <a:buClr>
                <a:srgbClr val="CC3300"/>
              </a:buClr>
              <a:buSzPct val="84375"/>
              <a:buFont typeface="Symbol"/>
              <a:buChar char=""/>
              <a:tabLst>
                <a:tab pos="356235" algn="l"/>
              </a:tabLst>
            </a:pP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Algebraic</a:t>
            </a:r>
            <a:r>
              <a:rPr sz="3200" b="1" spc="-4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system</a:t>
            </a:r>
            <a:r>
              <a:rPr sz="3200" b="1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355600" marR="5080" indent="63500" algn="just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An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algebraic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system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is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 nonempty set S 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in </a:t>
            </a:r>
            <a:r>
              <a:rPr sz="3200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which at least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one or more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operations, are </a:t>
            </a:r>
            <a:r>
              <a:rPr sz="3200" spc="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defined.</a:t>
            </a:r>
            <a:endParaRPr sz="3200">
              <a:latin typeface="Times New Roman"/>
              <a:cs typeface="Times New Roman"/>
            </a:endParaRPr>
          </a:p>
          <a:p>
            <a:pPr marL="419734" algn="just">
              <a:lnSpc>
                <a:spcPct val="100000"/>
              </a:lnSpc>
              <a:spcBef>
                <a:spcPts val="770"/>
              </a:spcBef>
            </a:pP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Examples</a:t>
            </a:r>
            <a:r>
              <a:rPr sz="3200" b="1" spc="-5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80808"/>
                </a:solid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CC3300"/>
              </a:buClr>
              <a:buSzPct val="84375"/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(Z,+)</a:t>
            </a:r>
            <a:r>
              <a:rPr sz="3200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is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 an</a:t>
            </a:r>
            <a:r>
              <a:rPr sz="3200" spc="-2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algebraic</a:t>
            </a:r>
            <a:r>
              <a:rPr sz="3200" spc="-3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system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CC3300"/>
              </a:buClr>
              <a:buSzPct val="84375"/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(Z,+,·)</a:t>
            </a:r>
            <a:r>
              <a:rPr sz="3200" spc="-5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is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 an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algebraic</a:t>
            </a:r>
            <a:r>
              <a:rPr sz="3200" spc="-4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system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Clr>
                <a:srgbClr val="CC3300"/>
              </a:buClr>
              <a:buSzPct val="84375"/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(N,</a:t>
            </a:r>
            <a:r>
              <a:rPr sz="3200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-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)</a:t>
            </a:r>
            <a:r>
              <a:rPr sz="3200" spc="-1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Times New Roman"/>
                <a:cs typeface="Times New Roman"/>
              </a:rPr>
              <a:t>is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080808"/>
                </a:solidFill>
                <a:latin typeface="Times New Roman"/>
                <a:cs typeface="Times New Roman"/>
              </a:rPr>
              <a:t>not</a:t>
            </a:r>
            <a:r>
              <a:rPr sz="3200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an</a:t>
            </a:r>
            <a:r>
              <a:rPr sz="3200" spc="-1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algebraic</a:t>
            </a:r>
            <a:r>
              <a:rPr sz="3200" spc="-25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80808"/>
                </a:solidFill>
                <a:latin typeface="Times New Roman"/>
                <a:cs typeface="Times New Roman"/>
              </a:rPr>
              <a:t>system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0719" y="495757"/>
            <a:ext cx="77768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0" spc="-5" dirty="0">
                <a:latin typeface="Arial"/>
                <a:cs typeface="Arial"/>
              </a:rPr>
              <a:t>Semigroup,</a:t>
            </a:r>
            <a:r>
              <a:rPr sz="4000" b="1" i="0" dirty="0">
                <a:latin typeface="Arial"/>
                <a:cs typeface="Arial"/>
              </a:rPr>
              <a:t> </a:t>
            </a:r>
            <a:r>
              <a:rPr sz="4000" b="1" i="0" spc="-10" dirty="0">
                <a:latin typeface="Arial"/>
                <a:cs typeface="Arial"/>
              </a:rPr>
              <a:t>Monoid</a:t>
            </a:r>
            <a:r>
              <a:rPr sz="4000" b="1" i="0" spc="-5" dirty="0">
                <a:latin typeface="Arial"/>
                <a:cs typeface="Arial"/>
              </a:rPr>
              <a:t> and</a:t>
            </a:r>
            <a:r>
              <a:rPr sz="4000" b="1" i="0" spc="-25" dirty="0">
                <a:latin typeface="Arial"/>
                <a:cs typeface="Arial"/>
              </a:rPr>
              <a:t> </a:t>
            </a:r>
            <a:r>
              <a:rPr sz="4000" b="1" i="0" spc="-5" dirty="0">
                <a:latin typeface="Arial"/>
                <a:cs typeface="Arial"/>
              </a:rPr>
              <a:t>Group</a:t>
            </a:r>
            <a:r>
              <a:rPr sz="4000" b="1" i="0" spc="-15" dirty="0">
                <a:latin typeface="Arial"/>
                <a:cs typeface="Arial"/>
              </a:rPr>
              <a:t> </a:t>
            </a:r>
            <a:r>
              <a:rPr sz="4000" b="1" i="0" spc="-5" dirty="0">
                <a:latin typeface="Arial"/>
                <a:cs typeface="Arial"/>
              </a:rPr>
              <a:t>: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307083"/>
            <a:ext cx="7616825" cy="4808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715" indent="-343535" algn="just">
              <a:lnSpc>
                <a:spcPct val="100000"/>
              </a:lnSpc>
              <a:spcBef>
                <a:spcPts val="105"/>
              </a:spcBef>
              <a:buClr>
                <a:srgbClr val="CC3300"/>
              </a:buClr>
              <a:buSzPct val="84375"/>
              <a:buFont typeface="Symbol"/>
              <a:buChar char=""/>
              <a:tabLst>
                <a:tab pos="356235" algn="l"/>
              </a:tabLst>
            </a:pPr>
            <a:r>
              <a:rPr sz="3200" b="1" spc="-5" dirty="0">
                <a:solidFill>
                  <a:srgbClr val="080808"/>
                </a:solidFill>
                <a:latin typeface="Arial"/>
                <a:cs typeface="Arial"/>
              </a:rPr>
              <a:t>Semigroup</a:t>
            </a:r>
            <a:r>
              <a:rPr sz="3200" b="1" dirty="0">
                <a:solidFill>
                  <a:srgbClr val="080808"/>
                </a:solidFill>
                <a:latin typeface="Arial"/>
                <a:cs typeface="Arial"/>
              </a:rPr>
              <a:t> :</a:t>
            </a:r>
            <a:r>
              <a:rPr sz="3200" b="1" spc="5" dirty="0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semigroup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(S,·)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is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a </a:t>
            </a:r>
            <a:r>
              <a:rPr sz="3200" spc="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nonempty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set</a:t>
            </a:r>
            <a:r>
              <a:rPr sz="3200" spc="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together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with</a:t>
            </a:r>
            <a:r>
              <a:rPr sz="3200" spc="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binary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operation</a:t>
            </a:r>
            <a:r>
              <a:rPr sz="3200" spc="-3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180" dirty="0">
                <a:solidFill>
                  <a:srgbClr val="080808"/>
                </a:solidFill>
                <a:latin typeface="Arial MT"/>
                <a:cs typeface="Arial MT"/>
              </a:rPr>
              <a:t>·</a:t>
            </a:r>
            <a:r>
              <a:rPr sz="3200" spc="17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satisfying</a:t>
            </a:r>
            <a:r>
              <a:rPr sz="3200" spc="-4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i="1" dirty="0">
                <a:solidFill>
                  <a:srgbClr val="080808"/>
                </a:solidFill>
                <a:latin typeface="Arial"/>
                <a:cs typeface="Arial"/>
              </a:rPr>
              <a:t>ssociative</a:t>
            </a:r>
            <a:r>
              <a:rPr sz="3200" i="1" spc="-35" dirty="0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sz="3200" i="1" dirty="0">
                <a:solidFill>
                  <a:srgbClr val="080808"/>
                </a:solidFill>
                <a:latin typeface="Arial"/>
                <a:cs typeface="Arial"/>
              </a:rPr>
              <a:t>law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3300"/>
              </a:buClr>
              <a:buFont typeface="Symbol"/>
              <a:buChar char=""/>
            </a:pPr>
            <a:endParaRPr sz="4650">
              <a:latin typeface="Arial MT"/>
              <a:cs typeface="Arial MT"/>
            </a:endParaRPr>
          </a:p>
          <a:p>
            <a:pPr marL="355600" marR="5080" indent="-343535" algn="just">
              <a:lnSpc>
                <a:spcPct val="100000"/>
              </a:lnSpc>
              <a:buClr>
                <a:srgbClr val="CC3300"/>
              </a:buClr>
              <a:buSzPct val="84375"/>
              <a:buFont typeface="Symbol"/>
              <a:buChar char=""/>
              <a:tabLst>
                <a:tab pos="356235" algn="l"/>
              </a:tabLst>
            </a:pPr>
            <a:r>
              <a:rPr sz="3200" b="1" spc="-5" dirty="0">
                <a:solidFill>
                  <a:srgbClr val="080808"/>
                </a:solidFill>
                <a:latin typeface="Arial"/>
                <a:cs typeface="Arial"/>
              </a:rPr>
              <a:t>Monoid </a:t>
            </a:r>
            <a:r>
              <a:rPr sz="3200" b="1" dirty="0">
                <a:solidFill>
                  <a:srgbClr val="080808"/>
                </a:solidFill>
                <a:latin typeface="Arial"/>
                <a:cs typeface="Arial"/>
              </a:rPr>
              <a:t>: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monoid is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semigroup (S,·) </a:t>
            </a:r>
            <a:r>
              <a:rPr sz="3200" spc="-87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that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has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an identity.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650">
              <a:latin typeface="Arial MT"/>
              <a:cs typeface="Arial MT"/>
            </a:endParaRPr>
          </a:p>
          <a:p>
            <a:pPr marL="355600" marR="8255" indent="-343535" algn="just">
              <a:lnSpc>
                <a:spcPct val="100400"/>
              </a:lnSpc>
              <a:buClr>
                <a:srgbClr val="CC3300"/>
              </a:buClr>
              <a:buSzPct val="84375"/>
              <a:buFont typeface="Cambria"/>
              <a:buChar char="◾"/>
              <a:tabLst>
                <a:tab pos="356235" algn="l"/>
              </a:tabLst>
            </a:pPr>
            <a:r>
              <a:rPr sz="3200" b="1" dirty="0">
                <a:solidFill>
                  <a:srgbClr val="080808"/>
                </a:solidFill>
                <a:latin typeface="Arial"/>
                <a:cs typeface="Arial"/>
              </a:rPr>
              <a:t>Groups :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group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(S,·)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is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monoid, 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and </a:t>
            </a:r>
            <a:r>
              <a:rPr sz="3200" spc="-87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there</a:t>
            </a:r>
            <a:r>
              <a:rPr sz="3200" spc="-2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exists</a:t>
            </a:r>
            <a:r>
              <a:rPr sz="3200" spc="-2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inverse</a:t>
            </a:r>
            <a:r>
              <a:rPr sz="3200" spc="-2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element</a:t>
            </a:r>
            <a:r>
              <a:rPr sz="32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for</a:t>
            </a:r>
            <a:r>
              <a:rPr sz="3200" spc="-3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</a:t>
            </a:r>
            <a:r>
              <a:rPr sz="3200" spc="90" dirty="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-5" dirty="0">
                <a:solidFill>
                  <a:srgbClr val="080808"/>
                </a:solidFill>
                <a:latin typeface="Symbol"/>
                <a:cs typeface="Symbol"/>
              </a:rPr>
              <a:t>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S.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4838"/>
            <a:ext cx="8075295" cy="5438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3745"/>
              </a:lnSpc>
              <a:spcBef>
                <a:spcPts val="100"/>
              </a:spcBef>
              <a:buClr>
                <a:srgbClr val="CC3300"/>
              </a:buClr>
              <a:buSzPct val="84375"/>
              <a:buFont typeface="Cambria"/>
              <a:buChar char="◾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(R-{0},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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)</a:t>
            </a:r>
            <a:r>
              <a:rPr sz="3200" spc="-3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is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endParaRPr sz="3200">
              <a:latin typeface="Arial MT"/>
              <a:cs typeface="Arial MT"/>
            </a:endParaRPr>
          </a:p>
          <a:p>
            <a:pPr marL="355600" indent="-342900">
              <a:lnSpc>
                <a:spcPts val="3745"/>
              </a:lnSpc>
              <a:buClr>
                <a:srgbClr val="CC3300"/>
              </a:buClr>
              <a:buSzPct val="84375"/>
              <a:buFont typeface="Cambria"/>
              <a:buChar char="◾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(R,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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)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is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 monoid,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but</a:t>
            </a:r>
            <a:r>
              <a:rPr sz="32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is</a:t>
            </a:r>
            <a:r>
              <a:rPr sz="32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not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 a</a:t>
            </a:r>
            <a:r>
              <a:rPr sz="32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endParaRPr sz="3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◾"/>
            </a:pPr>
            <a:endParaRPr sz="3250">
              <a:latin typeface="Arial MT"/>
              <a:cs typeface="Arial MT"/>
            </a:endParaRPr>
          </a:p>
          <a:p>
            <a:pPr marL="355600" marR="5080" indent="-342900">
              <a:lnSpc>
                <a:spcPct val="92500"/>
              </a:lnSpc>
              <a:buClr>
                <a:srgbClr val="CC3300"/>
              </a:buClr>
              <a:buSzPct val="84722"/>
              <a:buFont typeface="Cambria"/>
              <a:buChar char="◾"/>
              <a:tabLst>
                <a:tab pos="355600" algn="l"/>
              </a:tabLst>
            </a:pPr>
            <a:r>
              <a:rPr sz="3600" b="1" dirty="0">
                <a:solidFill>
                  <a:srgbClr val="080808"/>
                </a:solidFill>
                <a:latin typeface="Arial"/>
                <a:cs typeface="Arial"/>
              </a:rPr>
              <a:t>Abelian (or commutative) group : </a:t>
            </a:r>
            <a:r>
              <a:rPr sz="3600" b="1" spc="5" dirty="0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We</a:t>
            </a:r>
            <a:r>
              <a:rPr sz="3600" spc="35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say</a:t>
            </a:r>
            <a:r>
              <a:rPr sz="3600" spc="36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that</a:t>
            </a:r>
            <a:r>
              <a:rPr sz="3600" spc="36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600" spc="36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r>
              <a:rPr sz="3600" spc="36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(G,</a:t>
            </a:r>
            <a:r>
              <a:rPr sz="3600" spc="-5" dirty="0">
                <a:solidFill>
                  <a:srgbClr val="080808"/>
                </a:solidFill>
                <a:latin typeface="Symbol"/>
                <a:cs typeface="Symbol"/>
              </a:rPr>
              <a:t>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)</a:t>
            </a:r>
            <a:r>
              <a:rPr sz="3600" spc="36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is</a:t>
            </a:r>
            <a:r>
              <a:rPr sz="3600" spc="35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i="1" dirty="0">
                <a:solidFill>
                  <a:srgbClr val="080808"/>
                </a:solidFill>
                <a:latin typeface="Arial"/>
                <a:cs typeface="Arial"/>
              </a:rPr>
              <a:t>Abelian </a:t>
            </a:r>
            <a:r>
              <a:rPr sz="3600" i="1" spc="-985" dirty="0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(or </a:t>
            </a:r>
            <a:r>
              <a:rPr sz="3600" i="1" dirty="0">
                <a:solidFill>
                  <a:srgbClr val="080808"/>
                </a:solidFill>
                <a:latin typeface="Arial"/>
                <a:cs typeface="Arial"/>
              </a:rPr>
              <a:t>commutative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)</a:t>
            </a:r>
            <a:r>
              <a:rPr sz="36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group.</a:t>
            </a:r>
            <a:endParaRPr sz="3600">
              <a:latin typeface="Arial MT"/>
              <a:cs typeface="Arial MT"/>
            </a:endParaRPr>
          </a:p>
          <a:p>
            <a:pPr marL="393700">
              <a:lnSpc>
                <a:spcPts val="4105"/>
              </a:lnSpc>
            </a:pP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i.e.</a:t>
            </a:r>
            <a:r>
              <a:rPr sz="3600" spc="-2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if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600" dirty="0">
                <a:solidFill>
                  <a:srgbClr val="080808"/>
                </a:solidFill>
                <a:latin typeface="Symbol"/>
                <a:cs typeface="Symbol"/>
              </a:rPr>
              <a:t>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b</a:t>
            </a:r>
            <a:r>
              <a:rPr sz="3600" spc="-2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=</a:t>
            </a:r>
            <a:r>
              <a:rPr sz="36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b</a:t>
            </a:r>
            <a:r>
              <a:rPr sz="3600" dirty="0">
                <a:solidFill>
                  <a:srgbClr val="080808"/>
                </a:solidFill>
                <a:latin typeface="Symbol"/>
                <a:cs typeface="Symbol"/>
              </a:rPr>
              <a:t>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a</a:t>
            </a:r>
            <a:r>
              <a:rPr sz="3600" spc="-1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for</a:t>
            </a:r>
            <a:r>
              <a:rPr sz="36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080808"/>
                </a:solidFill>
                <a:latin typeface="Symbol"/>
                <a:cs typeface="Symbol"/>
              </a:rPr>
              <a:t>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a,b</a:t>
            </a:r>
            <a:r>
              <a:rPr sz="3600" spc="-5" dirty="0">
                <a:solidFill>
                  <a:srgbClr val="080808"/>
                </a:solidFill>
                <a:latin typeface="Symbol"/>
                <a:cs typeface="Symbol"/>
              </a:rPr>
              <a:t></a:t>
            </a:r>
            <a:r>
              <a:rPr sz="3600" spc="-5" dirty="0">
                <a:solidFill>
                  <a:srgbClr val="080808"/>
                </a:solidFill>
                <a:latin typeface="Arial MT"/>
                <a:cs typeface="Arial MT"/>
              </a:rPr>
              <a:t>G.</a:t>
            </a:r>
            <a:endParaRPr sz="3600">
              <a:latin typeface="Arial MT"/>
              <a:cs typeface="Arial MT"/>
            </a:endParaRPr>
          </a:p>
          <a:p>
            <a:pPr marL="350520">
              <a:lnSpc>
                <a:spcPts val="3729"/>
              </a:lnSpc>
              <a:spcBef>
                <a:spcPts val="3460"/>
              </a:spcBef>
            </a:pPr>
            <a:r>
              <a:rPr sz="3200" b="1" dirty="0">
                <a:solidFill>
                  <a:srgbClr val="080808"/>
                </a:solidFill>
                <a:latin typeface="Arial"/>
                <a:cs typeface="Arial"/>
              </a:rPr>
              <a:t>Example:</a:t>
            </a:r>
            <a:endParaRPr sz="3200">
              <a:latin typeface="Arial"/>
              <a:cs typeface="Arial"/>
            </a:endParaRPr>
          </a:p>
          <a:p>
            <a:pPr marL="355600" marR="125730" indent="-5080">
              <a:lnSpc>
                <a:spcPts val="3890"/>
              </a:lnSpc>
              <a:spcBef>
                <a:spcPts val="380"/>
              </a:spcBef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(R-{0},</a:t>
            </a:r>
            <a:r>
              <a:rPr sz="3200" dirty="0">
                <a:solidFill>
                  <a:srgbClr val="080808"/>
                </a:solidFill>
                <a:latin typeface="Symbol"/>
                <a:cs typeface="Symbol"/>
              </a:rPr>
              <a:t>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),(Z,+),(R,+),(C,+)</a:t>
            </a:r>
            <a:r>
              <a:rPr sz="3200" spc="-6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are</a:t>
            </a:r>
            <a:r>
              <a:rPr sz="3200" spc="-5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Abelian</a:t>
            </a:r>
            <a:r>
              <a:rPr sz="3600" spc="-4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(or </a:t>
            </a:r>
            <a:r>
              <a:rPr sz="3600" spc="-98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commutative)</a:t>
            </a:r>
            <a:r>
              <a:rPr sz="3600" spc="-15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600" dirty="0">
                <a:solidFill>
                  <a:srgbClr val="080808"/>
                </a:solidFill>
                <a:latin typeface="Arial MT"/>
                <a:cs typeface="Arial MT"/>
              </a:rPr>
              <a:t>group</a:t>
            </a:r>
            <a:r>
              <a:rPr sz="3600" spc="-4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613" y="539572"/>
            <a:ext cx="42043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0" dirty="0">
                <a:latin typeface="Arial MT"/>
                <a:cs typeface="Arial MT"/>
              </a:rPr>
              <a:t>Let</a:t>
            </a:r>
            <a:r>
              <a:rPr sz="3600" i="0" spc="-15" dirty="0">
                <a:latin typeface="Arial MT"/>
                <a:cs typeface="Arial MT"/>
              </a:rPr>
              <a:t> </a:t>
            </a:r>
            <a:r>
              <a:rPr sz="3600" i="0" spc="-5" dirty="0">
                <a:latin typeface="Arial MT"/>
                <a:cs typeface="Arial MT"/>
              </a:rPr>
              <a:t>(G={1,</a:t>
            </a:r>
            <a:r>
              <a:rPr sz="3600" i="0" spc="-20" dirty="0">
                <a:latin typeface="Arial MT"/>
                <a:cs typeface="Arial MT"/>
              </a:rPr>
              <a:t> </a:t>
            </a:r>
            <a:r>
              <a:rPr sz="3600" i="0" dirty="0">
                <a:latin typeface="Arial MT"/>
                <a:cs typeface="Arial MT"/>
              </a:rPr>
              <a:t>-1,</a:t>
            </a:r>
            <a:r>
              <a:rPr sz="3600" i="0" spc="-15" dirty="0">
                <a:latin typeface="Arial MT"/>
                <a:cs typeface="Arial MT"/>
              </a:rPr>
              <a:t> </a:t>
            </a:r>
            <a:r>
              <a:rPr sz="3600" i="0" dirty="0">
                <a:latin typeface="Arial MT"/>
                <a:cs typeface="Arial MT"/>
              </a:rPr>
              <a:t>i,</a:t>
            </a:r>
            <a:r>
              <a:rPr sz="3600" i="0" spc="-30" dirty="0">
                <a:latin typeface="Arial MT"/>
                <a:cs typeface="Arial MT"/>
              </a:rPr>
              <a:t> </a:t>
            </a:r>
            <a:r>
              <a:rPr sz="3600" i="0" dirty="0">
                <a:latin typeface="Arial MT"/>
                <a:cs typeface="Arial MT"/>
              </a:rPr>
              <a:t>-i</a:t>
            </a:r>
            <a:r>
              <a:rPr sz="3600" i="0" spc="-15" dirty="0">
                <a:latin typeface="Arial MT"/>
                <a:cs typeface="Arial MT"/>
              </a:rPr>
              <a:t> </a:t>
            </a:r>
            <a:r>
              <a:rPr sz="3600" i="0" dirty="0">
                <a:latin typeface="Arial MT"/>
                <a:cs typeface="Arial MT"/>
              </a:rPr>
              <a:t>},·)</a:t>
            </a:r>
            <a:endParaRPr sz="3600">
              <a:latin typeface="Arial MT"/>
              <a:cs typeface="Arial M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67544" y="2285941"/>
          <a:ext cx="6553200" cy="2751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3005"/>
                <a:gridCol w="1339850"/>
                <a:gridCol w="1340484"/>
                <a:gridCol w="1339850"/>
                <a:gridCol w="1339850"/>
              </a:tblGrid>
              <a:tr h="632461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2900" dirty="0">
                          <a:latin typeface="SimSun"/>
                          <a:cs typeface="SimSun"/>
                        </a:rPr>
                        <a:t>·</a:t>
                      </a:r>
                      <a:endParaRPr sz="2900">
                        <a:latin typeface="SimSun"/>
                        <a:cs typeface="SimSun"/>
                      </a:endParaRPr>
                    </a:p>
                  </a:txBody>
                  <a:tcPr marL="0" marR="0" marT="114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15"/>
                        </a:lnSpc>
                      </a:pPr>
                      <a:r>
                        <a:rPr sz="29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15"/>
                        </a:lnSpc>
                      </a:pPr>
                      <a:r>
                        <a:rPr sz="2900" spc="15" dirty="0">
                          <a:latin typeface="Times New Roman"/>
                          <a:cs typeface="Times New Roman"/>
                        </a:rPr>
                        <a:t>-1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45"/>
                        </a:lnSpc>
                      </a:pPr>
                      <a:r>
                        <a:rPr sz="2900" i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15"/>
                        </a:lnSpc>
                      </a:pPr>
                      <a:r>
                        <a:rPr sz="2900" spc="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900" i="1" spc="10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959">
                <a:tc>
                  <a:txBody>
                    <a:bodyPr/>
                    <a:lstStyle/>
                    <a:p>
                      <a:pPr marL="70485">
                        <a:lnSpc>
                          <a:spcPts val="3329"/>
                        </a:lnSpc>
                      </a:pPr>
                      <a:r>
                        <a:rPr sz="29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spc="15" dirty="0">
                          <a:latin typeface="Times New Roman"/>
                          <a:cs typeface="Times New Roman"/>
                        </a:rPr>
                        <a:t>-1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54"/>
                        </a:lnSpc>
                      </a:pPr>
                      <a:r>
                        <a:rPr sz="2900" i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spc="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900" i="1" spc="10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566">
                <a:tc>
                  <a:txBody>
                    <a:bodyPr/>
                    <a:lstStyle/>
                    <a:p>
                      <a:pPr marL="70485">
                        <a:lnSpc>
                          <a:spcPts val="3329"/>
                        </a:lnSpc>
                      </a:pPr>
                      <a:r>
                        <a:rPr sz="2900" spc="15" dirty="0">
                          <a:latin typeface="Times New Roman"/>
                          <a:cs typeface="Times New Roman"/>
                        </a:rPr>
                        <a:t>-1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spc="15" dirty="0">
                          <a:latin typeface="Times New Roman"/>
                          <a:cs typeface="Times New Roman"/>
                        </a:rPr>
                        <a:t>-1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spc="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900" i="1" spc="10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54"/>
                        </a:lnSpc>
                      </a:pPr>
                      <a:r>
                        <a:rPr sz="2900" i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230">
                <a:tc>
                  <a:txBody>
                    <a:bodyPr/>
                    <a:lstStyle/>
                    <a:p>
                      <a:pPr marL="70485">
                        <a:lnSpc>
                          <a:spcPts val="3370"/>
                        </a:lnSpc>
                      </a:pPr>
                      <a:r>
                        <a:rPr sz="2900" i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70"/>
                        </a:lnSpc>
                      </a:pPr>
                      <a:r>
                        <a:rPr sz="2900" i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45"/>
                        </a:lnSpc>
                      </a:pPr>
                      <a:r>
                        <a:rPr sz="2900" spc="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900" i="1" spc="10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45"/>
                        </a:lnSpc>
                      </a:pPr>
                      <a:r>
                        <a:rPr sz="2900" spc="15" dirty="0">
                          <a:latin typeface="Times New Roman"/>
                          <a:cs typeface="Times New Roman"/>
                        </a:rPr>
                        <a:t>-1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45"/>
                        </a:lnSpc>
                      </a:pPr>
                      <a:r>
                        <a:rPr sz="29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225">
                <a:tc>
                  <a:txBody>
                    <a:bodyPr/>
                    <a:lstStyle/>
                    <a:p>
                      <a:pPr marL="70485">
                        <a:lnSpc>
                          <a:spcPts val="3329"/>
                        </a:lnSpc>
                      </a:pPr>
                      <a:r>
                        <a:rPr sz="2900" spc="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900" i="1" spc="10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spc="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900" i="1" spc="10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54"/>
                        </a:lnSpc>
                      </a:pPr>
                      <a:r>
                        <a:rPr sz="2900" i="1" dirty="0">
                          <a:latin typeface="Times New Roman"/>
                          <a:cs typeface="Times New Roman"/>
                        </a:rPr>
                        <a:t>i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3329"/>
                        </a:lnSpc>
                      </a:pPr>
                      <a:r>
                        <a:rPr sz="2900" spc="15" dirty="0">
                          <a:latin typeface="Times New Roman"/>
                          <a:cs typeface="Times New Roman"/>
                        </a:rPr>
                        <a:t>-1</a:t>
                      </a: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007465" y="1521332"/>
            <a:ext cx="3532504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80808"/>
                </a:solidFill>
                <a:latin typeface="Arial MT"/>
                <a:cs typeface="Arial MT"/>
              </a:rPr>
              <a:t>Composition</a:t>
            </a:r>
            <a:r>
              <a:rPr sz="3200" spc="-114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3200" spc="-75" dirty="0">
                <a:solidFill>
                  <a:srgbClr val="080808"/>
                </a:solidFill>
                <a:latin typeface="Arial MT"/>
                <a:cs typeface="Arial MT"/>
              </a:rPr>
              <a:t>Table</a:t>
            </a:r>
            <a:r>
              <a:rPr sz="3200" spc="-70" dirty="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080808"/>
                </a:solidFill>
                <a:latin typeface="Arial MT"/>
                <a:cs typeface="Arial MT"/>
              </a:rPr>
              <a:t>: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503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SimSun</vt:lpstr>
      <vt:lpstr>Arial</vt:lpstr>
      <vt:lpstr>Arial MT</vt:lpstr>
      <vt:lpstr>Calibri</vt:lpstr>
      <vt:lpstr>Cambria</vt:lpstr>
      <vt:lpstr>Symbol</vt:lpstr>
      <vt:lpstr>Tahoma</vt:lpstr>
      <vt:lpstr>Times New Roman</vt:lpstr>
      <vt:lpstr>Wingdings</vt:lpstr>
      <vt:lpstr>Office Theme</vt:lpstr>
      <vt:lpstr>GROUP THEORY (For B.Sc.II)</vt:lpstr>
      <vt:lpstr>Operations on the set</vt:lpstr>
      <vt:lpstr>Let * be a binary operation on a set S.</vt:lpstr>
      <vt:lpstr>PowerPoint Presentation</vt:lpstr>
      <vt:lpstr>PowerPoint Presentation</vt:lpstr>
      <vt:lpstr>PowerPoint Presentation</vt:lpstr>
      <vt:lpstr>Semigroup, Monoid and Group :</vt:lpstr>
      <vt:lpstr>PowerPoint Presentation</vt:lpstr>
      <vt:lpstr>Let (G={1, -1, i, -i },·)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8.8 Graph Matching</dc:title>
  <dc:creator>zym</dc:creator>
  <cp:lastModifiedBy>hp</cp:lastModifiedBy>
  <cp:revision>1</cp:revision>
  <dcterms:created xsi:type="dcterms:W3CDTF">2023-02-24T06:42:18Z</dcterms:created>
  <dcterms:modified xsi:type="dcterms:W3CDTF">2023-02-24T06:48:28Z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2023-02-24T00:00:00Z</vt:filetime>
  </property>
</Properties>
</file>