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62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93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594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59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59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4859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6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4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5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58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8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59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6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6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2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25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2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2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30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31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32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33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3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3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3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3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4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8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9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50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51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048652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104865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65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  <p:sp>
        <p:nvSpPr>
          <p:cNvPr id="1048656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7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8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79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6A8ED7E3-9AE0-478E-BD94-BE610D9FFEB7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104858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C1701EE8-C7E4-4129-8C6B-9971ABB117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बळीराम</a:t>
            </a:r>
            <a:r>
              <a:rPr lang="en-US" dirty="0" smtClean="0"/>
              <a:t> </a:t>
            </a:r>
            <a:r>
              <a:rPr lang="en-US" dirty="0" err="1" smtClean="0"/>
              <a:t>पाटील</a:t>
            </a:r>
            <a:r>
              <a:rPr lang="en-US" dirty="0" smtClean="0"/>
              <a:t> </a:t>
            </a:r>
            <a:r>
              <a:rPr lang="en-US" dirty="0" err="1" smtClean="0"/>
              <a:t>कला,वाणिज्य</a:t>
            </a:r>
            <a:r>
              <a:rPr lang="en-US" dirty="0" smtClean="0"/>
              <a:t> व </a:t>
            </a:r>
            <a:r>
              <a:rPr lang="en-US" dirty="0" err="1" smtClean="0"/>
              <a:t>विज्ञान</a:t>
            </a:r>
            <a:r>
              <a:rPr lang="en-US" dirty="0" smtClean="0"/>
              <a:t> </a:t>
            </a:r>
            <a:r>
              <a:rPr lang="en-US" dirty="0" err="1" smtClean="0"/>
              <a:t>महाविद्यालय</a:t>
            </a:r>
            <a:r>
              <a:rPr lang="en-US" dirty="0" smtClean="0"/>
              <a:t>, </a:t>
            </a:r>
            <a:r>
              <a:rPr lang="en-US" dirty="0" err="1" smtClean="0"/>
              <a:t>किनवट</a:t>
            </a:r>
            <a:endParaRPr lang="en-US" dirty="0"/>
          </a:p>
        </p:txBody>
      </p:sp>
      <p:sp>
        <p:nvSpPr>
          <p:cNvPr id="1048600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87033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err="1" smtClean="0"/>
              <a:t>मराठी</a:t>
            </a:r>
            <a:r>
              <a:rPr lang="en-US" dirty="0" smtClean="0"/>
              <a:t> </a:t>
            </a:r>
            <a:r>
              <a:rPr lang="en-US" dirty="0" err="1" smtClean="0"/>
              <a:t>विभाग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अक्षरलेणी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प्रथम</a:t>
            </a:r>
            <a:r>
              <a:rPr lang="en-US" dirty="0" smtClean="0"/>
              <a:t> </a:t>
            </a:r>
            <a:r>
              <a:rPr lang="en-US" dirty="0" err="1" smtClean="0"/>
              <a:t>सत्र</a:t>
            </a:r>
            <a:r>
              <a:rPr lang="en-US" dirty="0" smtClean="0"/>
              <a:t> </a:t>
            </a:r>
            <a:r>
              <a:rPr lang="en-US" dirty="0" err="1" smtClean="0"/>
              <a:t>व्दितीय</a:t>
            </a:r>
            <a:r>
              <a:rPr lang="en-US" dirty="0" smtClean="0"/>
              <a:t> </a:t>
            </a:r>
            <a:r>
              <a:rPr lang="en-US" dirty="0" err="1" smtClean="0"/>
              <a:t>भाषा</a:t>
            </a:r>
            <a:endParaRPr lang="en-US" dirty="0" smtClean="0"/>
          </a:p>
          <a:p>
            <a:pPr algn="ctr"/>
            <a:r>
              <a:rPr lang="en-US" dirty="0" err="1" smtClean="0"/>
              <a:t>प्रा</a:t>
            </a:r>
            <a:r>
              <a:rPr lang="en-US" dirty="0" smtClean="0"/>
              <a:t>. </a:t>
            </a:r>
            <a:r>
              <a:rPr lang="en-US" dirty="0" err="1" smtClean="0"/>
              <a:t>डॉ</a:t>
            </a:r>
            <a:r>
              <a:rPr lang="en-US" dirty="0" smtClean="0"/>
              <a:t>. </a:t>
            </a:r>
            <a:r>
              <a:rPr lang="en-US" dirty="0" err="1" smtClean="0"/>
              <a:t>पंजाब</a:t>
            </a:r>
            <a:r>
              <a:rPr lang="en-US" dirty="0" smtClean="0"/>
              <a:t> </a:t>
            </a:r>
            <a:r>
              <a:rPr lang="en-US" dirty="0" err="1" smtClean="0"/>
              <a:t>शेरे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मराठी</a:t>
            </a:r>
            <a:r>
              <a:rPr lang="en-US" dirty="0" smtClean="0"/>
              <a:t> </a:t>
            </a:r>
            <a:r>
              <a:rPr lang="en-US" dirty="0" err="1" smtClean="0"/>
              <a:t>विभागप्रमुख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अक्षरलेणी</a:t>
            </a:r>
            <a:endParaRPr lang="en-US" dirty="0"/>
          </a:p>
        </p:txBody>
      </p:sp>
      <p:sp>
        <p:nvSpPr>
          <p:cNvPr id="1048588" name="Content Placeholder 2"/>
          <p:cNvSpPr>
            <a:spLocks noGrp="1"/>
          </p:cNvSpPr>
          <p:nvPr>
            <p:ph idx="1"/>
          </p:nvPr>
        </p:nvSpPr>
        <p:spPr>
          <a:xfrm rot="21536156">
            <a:off x="-476465" y="1078617"/>
            <a:ext cx="8574496" cy="5820529"/>
          </a:xfrm>
        </p:spPr>
        <p:txBody>
          <a:bodyPr>
            <a:normAutofit fontScale="95652" lnSpcReduction="20000"/>
          </a:bodyPr>
          <a:lstStyle/>
          <a:p>
            <a:r>
              <a:rPr lang="en-US" dirty="0" err="1" smtClean="0"/>
              <a:t>प्रस्तावना</a:t>
            </a:r>
            <a:r>
              <a:rPr lang="en-US" dirty="0" smtClean="0"/>
              <a:t> :- </a:t>
            </a:r>
          </a:p>
          <a:p>
            <a:pPr lvl="1" algn="just">
              <a:lnSpc>
                <a:spcPct val="120000"/>
              </a:lnSpc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अक्षरत्व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आणि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लेणी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दोन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शब्द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सांस्कृतिक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संचितामधील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पालखुनांचे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निदर्शक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स्थळे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साहित्य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आणि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भाषा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यांचा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अभ्यास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कधीच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अंतीम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नसतो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मराठी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भाषेतील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अद्यचरित्रकार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CN" dirty="0" err="1" smtClean="0">
                <a:solidFill>
                  <a:schemeClr val="accent1">
                    <a:lumMod val="75000"/>
                  </a:schemeClr>
                </a:solidFill>
              </a:rPr>
              <a:t>म्हाइं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भ</a:t>
            </a:r>
            <a:r>
              <a:rPr lang="zh-CN" dirty="0" err="1" smtClean="0">
                <a:solidFill>
                  <a:schemeClr val="accent1">
                    <a:lumMod val="75000"/>
                  </a:schemeClr>
                </a:solidFill>
              </a:rPr>
              <a:t>ट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यांनी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</a:t>
            </a:r>
            <a:r>
              <a:rPr lang="zh-CN" dirty="0" err="1" smtClean="0">
                <a:solidFill>
                  <a:schemeClr val="accent1">
                    <a:lumMod val="75000"/>
                  </a:schemeClr>
                </a:solidFill>
              </a:rPr>
              <a:t>यालि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केलेल्याला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CN" dirty="0" err="1" smtClean="0">
                <a:solidFill>
                  <a:schemeClr val="accent1">
                    <a:lumMod val="75000"/>
                  </a:schemeClr>
                </a:solidFill>
              </a:rPr>
              <a:t>ली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ळाचरित्र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मधील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ससीक-रक्षण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CN" dirty="0" err="1" smtClean="0">
                <a:solidFill>
                  <a:schemeClr val="accent1">
                    <a:lumMod val="75000"/>
                  </a:schemeClr>
                </a:solidFill>
              </a:rPr>
              <a:t>ली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ळा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मराठी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साहित्याच्या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आरंभ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काळातील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मराठी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गद्याचे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स्वरुप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कशे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होते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सुचित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करते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रामचंद्रपंत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अमात्ये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यांच्या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अज्ञान्यापत्रामधील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सावकार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म्हणजे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राज्याची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शोभा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घटक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महत्वाचा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भावी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जीवनाची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उभारणी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विद्यापीठात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होते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डॉ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बाबासाहेब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आंबेडकर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भाषण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प्रेरणादायी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क्रीडा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संस्कृतीची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गरज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यातुन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डॉ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नरेंद्र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दाभोळकर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हिंमतराव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बावस्कर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जागतिक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किर्तीचे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संशोधन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बॅरिस्टरचं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कार्ट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आत्मचरित्रामधील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पदरी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पडलं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पवित्र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झालं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उतारा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युवापिडीमध्ये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संशोधनवृत्ती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वाढवण्यासाठी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उपयोगाचा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साधनाताई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आमंटे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व्यक्तीमत्व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डॉ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मंदा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आमंटे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यांच्या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लेखातुन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वाचकांना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प्रेरणा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देते.द्योतक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कथा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झाड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लावणारा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मा</a:t>
            </a:r>
            <a:r>
              <a:rPr lang="zh-CN" dirty="0" err="1" smtClean="0">
                <a:solidFill>
                  <a:schemeClr val="accent1">
                    <a:lumMod val="75000"/>
                  </a:schemeClr>
                </a:solidFill>
              </a:rPr>
              <a:t>णू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याबरोबरच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पद्य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विभाग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ही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येथे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अभ्यासला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गेला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संत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सावता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माळी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अनंत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फंदी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माधव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ज्युलिन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वामनदादा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कर्डक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ना.धो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महानोर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गोविंद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काळे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पी.विठ्ठल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स्वाती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शिंदे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यांनी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अंर्तभुत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केलेल्या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काव्यरचना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विशेष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महत्वाच्या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त्याच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बरोबर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प्रमाण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मराठी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लेखनाचे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अनुस्वारविषयक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नियम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व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शब्दांच्या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जाती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याचा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अभ्यास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अक्षरलेणी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मध्ये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करण्यात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आलेला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आहे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pPr algn="ctr"/>
            <a:r>
              <a:rPr lang="en-US" dirty="0" err="1" smtClean="0"/>
              <a:t>ससीक-रक्षण</a:t>
            </a:r>
            <a:endParaRPr lang="en-US" dirty="0"/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239000" cy="2438400"/>
          </a:xfrm>
        </p:spPr>
        <p:txBody>
          <a:bodyPr>
            <a:normAutofit/>
          </a:bodyPr>
          <a:lstStyle/>
          <a:p>
            <a:r>
              <a:rPr lang="en-US" sz="1600" dirty="0" err="1" smtClean="0"/>
              <a:t>परिचय</a:t>
            </a:r>
            <a:r>
              <a:rPr lang="en-US" sz="1600" dirty="0" smtClean="0"/>
              <a:t> :-</a:t>
            </a:r>
          </a:p>
          <a:p>
            <a:r>
              <a:rPr lang="en-US" sz="1600" dirty="0" err="1" smtClean="0"/>
              <a:t>म्हाइंभट</a:t>
            </a:r>
            <a:r>
              <a:rPr lang="en-US" sz="1600" dirty="0" smtClean="0"/>
              <a:t> </a:t>
            </a:r>
            <a:r>
              <a:rPr lang="en-US" sz="1600" dirty="0" err="1" smtClean="0"/>
              <a:t>अहमदनगर</a:t>
            </a:r>
            <a:r>
              <a:rPr lang="en-US" sz="1600" dirty="0" smtClean="0"/>
              <a:t> </a:t>
            </a:r>
            <a:r>
              <a:rPr lang="en-US" sz="1600" dirty="0" err="1" smtClean="0"/>
              <a:t>येथील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सराळे</a:t>
            </a:r>
            <a:r>
              <a:rPr lang="en-US" sz="1600" dirty="0" smtClean="0"/>
              <a:t> </a:t>
            </a:r>
            <a:r>
              <a:rPr lang="en-US" sz="1600" dirty="0" err="1" smtClean="0"/>
              <a:t>येथे</a:t>
            </a:r>
            <a:r>
              <a:rPr lang="en-US" sz="1600" dirty="0" smtClean="0"/>
              <a:t> </a:t>
            </a:r>
            <a:r>
              <a:rPr lang="en-US" sz="1600" dirty="0" err="1" smtClean="0"/>
              <a:t>जन्म</a:t>
            </a:r>
            <a:r>
              <a:rPr lang="en-US" sz="1600" dirty="0" smtClean="0"/>
              <a:t> </a:t>
            </a:r>
          </a:p>
          <a:p>
            <a:r>
              <a:rPr lang="en-US" sz="1600" dirty="0" err="1" smtClean="0"/>
              <a:t>लीळाचरित्र</a:t>
            </a:r>
            <a:r>
              <a:rPr lang="en-US" sz="1600" dirty="0" smtClean="0"/>
              <a:t> </a:t>
            </a:r>
            <a:r>
              <a:rPr lang="en-US" sz="1600" dirty="0" err="1" smtClean="0"/>
              <a:t>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मराठी</a:t>
            </a:r>
            <a:r>
              <a:rPr lang="en-US" sz="1600" dirty="0" smtClean="0"/>
              <a:t> </a:t>
            </a:r>
            <a:r>
              <a:rPr lang="en-US" sz="1600" dirty="0" err="1" smtClean="0"/>
              <a:t>भाषेतील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अद्य</a:t>
            </a:r>
            <a:r>
              <a:rPr lang="en-US" sz="1600" dirty="0" smtClean="0"/>
              <a:t> </a:t>
            </a:r>
            <a:r>
              <a:rPr lang="en-US" sz="1600" dirty="0" err="1" smtClean="0"/>
              <a:t>गद्य</a:t>
            </a:r>
            <a:r>
              <a:rPr lang="en-US" sz="1600" dirty="0" smtClean="0"/>
              <a:t> </a:t>
            </a:r>
            <a:r>
              <a:rPr lang="en-US" sz="1600" dirty="0" err="1" smtClean="0"/>
              <a:t>ग्रंथाचे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कर्ते</a:t>
            </a:r>
            <a:r>
              <a:rPr lang="en-US" sz="1600" dirty="0" smtClean="0"/>
              <a:t> </a:t>
            </a:r>
          </a:p>
          <a:p>
            <a:r>
              <a:rPr lang="en-US" sz="1600" dirty="0" err="1" smtClean="0"/>
              <a:t>एकांक</a:t>
            </a:r>
            <a:r>
              <a:rPr lang="en-US" sz="1600" dirty="0" smtClean="0"/>
              <a:t>, </a:t>
            </a:r>
            <a:r>
              <a:rPr lang="en-US" sz="1600" dirty="0" err="1" smtClean="0"/>
              <a:t>पुर्वाध</a:t>
            </a:r>
            <a:r>
              <a:rPr lang="en-US" sz="1600" dirty="0" smtClean="0"/>
              <a:t>, </a:t>
            </a:r>
            <a:r>
              <a:rPr lang="en-US" sz="1600" dirty="0" err="1" smtClean="0"/>
              <a:t>उत्तरार्ध</a:t>
            </a:r>
            <a:r>
              <a:rPr lang="en-US" sz="1600" dirty="0" smtClean="0"/>
              <a:t>  </a:t>
            </a:r>
            <a:r>
              <a:rPr lang="en-US" sz="1600" dirty="0" err="1" smtClean="0"/>
              <a:t>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तीन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विभागात</a:t>
            </a:r>
            <a:r>
              <a:rPr lang="en-US" sz="1600" dirty="0" smtClean="0"/>
              <a:t> </a:t>
            </a:r>
            <a:r>
              <a:rPr lang="en-US" sz="1600" dirty="0" err="1" smtClean="0"/>
              <a:t>आहे</a:t>
            </a:r>
            <a:endParaRPr lang="en-US" sz="1600" dirty="0" smtClean="0"/>
          </a:p>
          <a:p>
            <a:r>
              <a:rPr lang="en-US" sz="1600" dirty="0" err="1" smtClean="0"/>
              <a:t>लीळांच्या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माध्यमातुन</a:t>
            </a:r>
            <a:r>
              <a:rPr lang="en-US" sz="1600" dirty="0" smtClean="0"/>
              <a:t> </a:t>
            </a:r>
            <a:r>
              <a:rPr lang="en-US" sz="1600" dirty="0" err="1" smtClean="0"/>
              <a:t>श्रीचक्रधरस्वामी</a:t>
            </a:r>
            <a:r>
              <a:rPr lang="en-US" sz="1600" dirty="0" smtClean="0"/>
              <a:t> </a:t>
            </a:r>
            <a:r>
              <a:rPr lang="en-US" sz="1600" dirty="0" err="1" smtClean="0"/>
              <a:t>यांचे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चरित्र</a:t>
            </a:r>
            <a:r>
              <a:rPr lang="en-US" sz="1600" dirty="0" smtClean="0"/>
              <a:t> </a:t>
            </a:r>
            <a:r>
              <a:rPr lang="en-US" sz="1600" dirty="0" err="1" smtClean="0"/>
              <a:t>लिहले</a:t>
            </a:r>
            <a:r>
              <a:rPr lang="en-US" sz="1600" dirty="0" smtClean="0"/>
              <a:t>.</a:t>
            </a:r>
          </a:p>
          <a:p>
            <a:r>
              <a:rPr lang="en-US" sz="1600" dirty="0" err="1" smtClean="0"/>
              <a:t>ससीक-रक्षण</a:t>
            </a:r>
            <a:r>
              <a:rPr lang="en-US" sz="1600" dirty="0" smtClean="0"/>
              <a:t> </a:t>
            </a:r>
            <a:r>
              <a:rPr lang="en-US" sz="1600" dirty="0" err="1" smtClean="0"/>
              <a:t>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लीळेतुन</a:t>
            </a:r>
            <a:r>
              <a:rPr lang="en-US" sz="1600" dirty="0" smtClean="0"/>
              <a:t> </a:t>
            </a:r>
            <a:r>
              <a:rPr lang="en-US" sz="1600" dirty="0" err="1" smtClean="0"/>
              <a:t>सशाला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पकडण्यासाठी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पैज</a:t>
            </a:r>
            <a:r>
              <a:rPr lang="en-US" sz="1600" dirty="0" smtClean="0"/>
              <a:t> </a:t>
            </a:r>
            <a:r>
              <a:rPr lang="en-US" sz="1600" dirty="0" err="1" smtClean="0"/>
              <a:t>लावणाऱ्या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पारध्यांना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अहिंसेचे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सांगितले</a:t>
            </a:r>
            <a:r>
              <a:rPr lang="en-US" sz="1600" dirty="0" smtClean="0"/>
              <a:t>.</a:t>
            </a:r>
          </a:p>
        </p:txBody>
      </p:sp>
      <p:sp>
        <p:nvSpPr>
          <p:cNvPr id="1048591" name="TextBox 4"/>
          <p:cNvSpPr txBox="1"/>
          <p:nvPr/>
        </p:nvSpPr>
        <p:spPr>
          <a:xfrm>
            <a:off x="838200" y="3505200"/>
            <a:ext cx="5867400" cy="2491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err="1" smtClean="0">
                <a:solidFill>
                  <a:schemeClr val="accent4">
                    <a:lumMod val="75000"/>
                  </a:schemeClr>
                </a:solidFill>
              </a:rPr>
              <a:t>सावकार</a:t>
            </a:r>
            <a:r>
              <a:rPr lang="en-US" u="sng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4">
                    <a:lumMod val="75000"/>
                  </a:schemeClr>
                </a:solidFill>
              </a:rPr>
              <a:t>म्हणजे</a:t>
            </a:r>
            <a:r>
              <a:rPr lang="en-US" u="sng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4">
                    <a:lumMod val="75000"/>
                  </a:schemeClr>
                </a:solidFill>
              </a:rPr>
              <a:t>राज्याची</a:t>
            </a:r>
            <a:r>
              <a:rPr lang="en-US" u="sng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4">
                    <a:lumMod val="75000"/>
                  </a:schemeClr>
                </a:solidFill>
              </a:rPr>
              <a:t>शोभा</a:t>
            </a:r>
            <a:endParaRPr lang="en-US" u="sng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endParaRPr lang="en-US" u="sng" dirty="0" smtClean="0"/>
          </a:p>
          <a:p>
            <a:pPr marL="342900" indent="-342900">
              <a:buFont typeface="Courier New" pitchFamily="49" charset="0"/>
              <a:buChar char="o"/>
            </a:pPr>
            <a:r>
              <a:rPr lang="en-US" u="sng" dirty="0" err="1" smtClean="0"/>
              <a:t>राचंद्रपंत</a:t>
            </a:r>
            <a:r>
              <a:rPr lang="en-US" u="sng" dirty="0" smtClean="0"/>
              <a:t> </a:t>
            </a:r>
            <a:r>
              <a:rPr lang="en-US" u="sng" dirty="0" err="1" smtClean="0"/>
              <a:t>निळोपंत</a:t>
            </a:r>
            <a:r>
              <a:rPr lang="en-US" u="sng" dirty="0" smtClean="0"/>
              <a:t> </a:t>
            </a:r>
            <a:r>
              <a:rPr lang="en-US" u="sng" dirty="0" err="1" smtClean="0"/>
              <a:t>अमात्य</a:t>
            </a:r>
            <a:r>
              <a:rPr lang="en-US" u="sng" dirty="0" smtClean="0"/>
              <a:t> </a:t>
            </a:r>
            <a:r>
              <a:rPr lang="en-US" u="sng" dirty="0" err="1" smtClean="0"/>
              <a:t>हे</a:t>
            </a:r>
            <a:r>
              <a:rPr lang="en-US" u="sng" dirty="0" smtClean="0"/>
              <a:t> </a:t>
            </a:r>
            <a:r>
              <a:rPr lang="en-US" u="sng" dirty="0" err="1" smtClean="0"/>
              <a:t>छत्रपती</a:t>
            </a:r>
            <a:r>
              <a:rPr lang="en-US" u="sng" dirty="0" smtClean="0"/>
              <a:t> </a:t>
            </a:r>
            <a:r>
              <a:rPr lang="en-US" u="sng" dirty="0" err="1" smtClean="0"/>
              <a:t>शिवाजी</a:t>
            </a:r>
            <a:r>
              <a:rPr lang="en-US" u="sng" dirty="0" smtClean="0"/>
              <a:t> </a:t>
            </a:r>
            <a:r>
              <a:rPr lang="en-US" u="sng" dirty="0" err="1" smtClean="0"/>
              <a:t>महाराज</a:t>
            </a:r>
            <a:r>
              <a:rPr lang="en-US" u="sng" dirty="0" smtClean="0"/>
              <a:t> </a:t>
            </a:r>
            <a:r>
              <a:rPr lang="en-US" u="sng" dirty="0" err="1" smtClean="0"/>
              <a:t>याच्या</a:t>
            </a:r>
            <a:r>
              <a:rPr lang="en-US" u="sng" dirty="0" smtClean="0"/>
              <a:t> </a:t>
            </a:r>
            <a:r>
              <a:rPr lang="en-US" u="sng" dirty="0" err="1" smtClean="0"/>
              <a:t>अष्टप्रधान</a:t>
            </a:r>
            <a:r>
              <a:rPr lang="en-US" u="sng" dirty="0" smtClean="0"/>
              <a:t> </a:t>
            </a:r>
            <a:r>
              <a:rPr lang="en-US" u="sng" dirty="0" err="1" smtClean="0"/>
              <a:t>मंडळातील</a:t>
            </a:r>
            <a:r>
              <a:rPr lang="en-US" u="sng" dirty="0" smtClean="0"/>
              <a:t> </a:t>
            </a:r>
            <a:r>
              <a:rPr lang="en-US" u="sng" dirty="0" err="1" smtClean="0"/>
              <a:t>प्रमुख</a:t>
            </a:r>
            <a:r>
              <a:rPr lang="en-US" u="sng" dirty="0" smtClean="0"/>
              <a:t> </a:t>
            </a:r>
            <a:r>
              <a:rPr lang="en-US" u="sng" dirty="0" err="1" smtClean="0"/>
              <a:t>होते</a:t>
            </a:r>
            <a:r>
              <a:rPr lang="en-US" u="sng" dirty="0" smtClean="0"/>
              <a:t>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u="sng" dirty="0" err="1" smtClean="0"/>
              <a:t>अज्ञापत्र</a:t>
            </a:r>
            <a:r>
              <a:rPr lang="en-US" u="sng" dirty="0" smtClean="0"/>
              <a:t> </a:t>
            </a:r>
            <a:r>
              <a:rPr lang="en-US" u="sng" dirty="0" err="1" smtClean="0"/>
              <a:t>या</a:t>
            </a:r>
            <a:r>
              <a:rPr lang="en-US" u="sng" dirty="0" smtClean="0"/>
              <a:t> </a:t>
            </a:r>
            <a:r>
              <a:rPr lang="en-US" u="sng" dirty="0" err="1" smtClean="0"/>
              <a:t>ग्रंथाचे</a:t>
            </a:r>
            <a:r>
              <a:rPr lang="en-US" u="sng" dirty="0" smtClean="0"/>
              <a:t> </a:t>
            </a:r>
            <a:r>
              <a:rPr lang="en-US" u="sng" dirty="0" err="1" smtClean="0"/>
              <a:t>लेखक</a:t>
            </a:r>
            <a:r>
              <a:rPr lang="en-US" u="sng" dirty="0" smtClean="0"/>
              <a:t>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u="sng" dirty="0" err="1" smtClean="0"/>
              <a:t>अज्ञापत्र</a:t>
            </a:r>
            <a:r>
              <a:rPr lang="en-US" u="sng" dirty="0" smtClean="0"/>
              <a:t> इ.स.1715-16 </a:t>
            </a:r>
            <a:r>
              <a:rPr lang="en-US" u="sng" dirty="0" err="1" smtClean="0"/>
              <a:t>सुमारास</a:t>
            </a:r>
            <a:r>
              <a:rPr lang="en-US" u="sng" dirty="0" smtClean="0"/>
              <a:t> </a:t>
            </a:r>
            <a:r>
              <a:rPr lang="en-US" u="sng" dirty="0" err="1" smtClean="0"/>
              <a:t>लिहिले</a:t>
            </a:r>
            <a:r>
              <a:rPr lang="en-US" u="sng" dirty="0" smtClean="0"/>
              <a:t>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u="sng" dirty="0" err="1" smtClean="0"/>
              <a:t>एकुण</a:t>
            </a:r>
            <a:r>
              <a:rPr lang="en-US" u="sng" dirty="0" smtClean="0"/>
              <a:t> </a:t>
            </a:r>
            <a:r>
              <a:rPr lang="en-US" u="sng" dirty="0" err="1" smtClean="0"/>
              <a:t>नऊ</a:t>
            </a:r>
            <a:r>
              <a:rPr lang="en-US" u="sng" dirty="0" smtClean="0"/>
              <a:t> </a:t>
            </a:r>
            <a:r>
              <a:rPr lang="en-US" u="sng" dirty="0" err="1" smtClean="0"/>
              <a:t>प्रकरणे</a:t>
            </a:r>
            <a:r>
              <a:rPr lang="en-US" u="sng" dirty="0" smtClean="0"/>
              <a:t> </a:t>
            </a:r>
            <a:r>
              <a:rPr lang="en-US" u="sng" dirty="0" err="1" smtClean="0"/>
              <a:t>आहेत</a:t>
            </a:r>
            <a:r>
              <a:rPr lang="en-US" u="sng" dirty="0" smtClean="0"/>
              <a:t>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u="sng" dirty="0" err="1" smtClean="0"/>
              <a:t>स्वराज्यात</a:t>
            </a:r>
            <a:r>
              <a:rPr lang="en-US" u="sng" dirty="0" smtClean="0"/>
              <a:t> </a:t>
            </a:r>
            <a:r>
              <a:rPr lang="en-US" u="sng" dirty="0" err="1" smtClean="0"/>
              <a:t>सावकारांचे</a:t>
            </a:r>
            <a:r>
              <a:rPr lang="en-US" u="sng" dirty="0" smtClean="0"/>
              <a:t> </a:t>
            </a:r>
            <a:r>
              <a:rPr lang="en-US" u="sng" dirty="0" err="1" smtClean="0"/>
              <a:t>काय</a:t>
            </a:r>
            <a:r>
              <a:rPr lang="en-US" u="sng" dirty="0" smtClean="0"/>
              <a:t> </a:t>
            </a:r>
            <a:r>
              <a:rPr lang="en-US" u="sng" dirty="0" err="1" smtClean="0"/>
              <a:t>स्थान</a:t>
            </a:r>
            <a:r>
              <a:rPr lang="en-US" u="sng" dirty="0" smtClean="0"/>
              <a:t> </a:t>
            </a:r>
            <a:r>
              <a:rPr lang="en-US" u="sng" dirty="0" err="1" smtClean="0"/>
              <a:t>आहे</a:t>
            </a:r>
            <a:r>
              <a:rPr lang="en-US" u="sng" dirty="0"/>
              <a:t> </a:t>
            </a:r>
            <a:r>
              <a:rPr lang="en-US" u="sng" dirty="0" err="1" smtClean="0"/>
              <a:t>या</a:t>
            </a:r>
            <a:r>
              <a:rPr lang="en-US" u="sng" dirty="0" smtClean="0"/>
              <a:t> </a:t>
            </a:r>
            <a:r>
              <a:rPr lang="en-US" u="sng" dirty="0" err="1" smtClean="0"/>
              <a:t>विषयी</a:t>
            </a:r>
            <a:r>
              <a:rPr lang="en-US" u="sng" dirty="0" smtClean="0"/>
              <a:t> </a:t>
            </a:r>
            <a:r>
              <a:rPr lang="en-US" u="sng" dirty="0" err="1" smtClean="0"/>
              <a:t>विवेचन</a:t>
            </a:r>
            <a:endParaRPr lang="en-US" u="sng" dirty="0" smtClean="0"/>
          </a:p>
          <a:p>
            <a:pPr marL="342900" indent="-342900">
              <a:buFont typeface="Courier New" pitchFamily="49" charset="0"/>
              <a:buChar char="o"/>
            </a:pPr>
            <a:r>
              <a:rPr lang="en-US" u="sng" dirty="0" smtClean="0"/>
              <a:t>“</a:t>
            </a:r>
            <a:r>
              <a:rPr lang="en-US" u="sng" dirty="0" err="1" smtClean="0"/>
              <a:t>साहुकारामध्ये</a:t>
            </a:r>
            <a:r>
              <a:rPr lang="en-US" u="sng" dirty="0" smtClean="0"/>
              <a:t> </a:t>
            </a:r>
            <a:r>
              <a:rPr lang="en-US" u="sng" dirty="0" err="1" smtClean="0"/>
              <a:t>फिरंगी</a:t>
            </a:r>
            <a:r>
              <a:rPr lang="en-US" u="sng" dirty="0" smtClean="0"/>
              <a:t> व </a:t>
            </a:r>
            <a:r>
              <a:rPr lang="en-US" u="sng" dirty="0" err="1" smtClean="0"/>
              <a:t>इंग्रज</a:t>
            </a:r>
            <a:r>
              <a:rPr lang="en-US" u="sng" dirty="0" smtClean="0"/>
              <a:t>, </a:t>
            </a:r>
            <a:r>
              <a:rPr lang="en-US" u="sng" dirty="0" err="1" smtClean="0"/>
              <a:t>वलंदेज</a:t>
            </a:r>
            <a:r>
              <a:rPr lang="en-US" u="sng" dirty="0" smtClean="0"/>
              <a:t> व </a:t>
            </a:r>
            <a:r>
              <a:rPr lang="en-US" u="sng" dirty="0" err="1" smtClean="0"/>
              <a:t>फरास</a:t>
            </a:r>
            <a:r>
              <a:rPr lang="en-US" u="sng" dirty="0" smtClean="0"/>
              <a:t>”  </a:t>
            </a:r>
            <a:endParaRPr lang="en-US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239000" cy="624840"/>
          </a:xfrm>
        </p:spPr>
        <p:txBody>
          <a:bodyPr>
            <a:normAutofit/>
          </a:bodyPr>
          <a:lstStyle/>
          <a:p>
            <a:r>
              <a:rPr lang="en-US" dirty="0" err="1" smtClean="0"/>
              <a:t>भावी</a:t>
            </a:r>
            <a:r>
              <a:rPr lang="en-US" dirty="0" smtClean="0"/>
              <a:t> </a:t>
            </a:r>
            <a:r>
              <a:rPr lang="en-US" dirty="0" err="1" smtClean="0"/>
              <a:t>जीवनाची</a:t>
            </a:r>
            <a:r>
              <a:rPr lang="en-US" dirty="0" smtClean="0"/>
              <a:t> </a:t>
            </a:r>
            <a:r>
              <a:rPr lang="en-US" dirty="0" err="1" smtClean="0"/>
              <a:t>उभारणी</a:t>
            </a:r>
            <a:r>
              <a:rPr lang="en-US" dirty="0" smtClean="0"/>
              <a:t> </a:t>
            </a:r>
            <a:r>
              <a:rPr lang="en-US" dirty="0" err="1" smtClean="0"/>
              <a:t>विद्यापीठात</a:t>
            </a:r>
            <a:r>
              <a:rPr lang="en-US" dirty="0" smtClean="0"/>
              <a:t> </a:t>
            </a:r>
            <a:r>
              <a:rPr lang="en-US" dirty="0" err="1" smtClean="0"/>
              <a:t>होते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3733800"/>
          </a:xfrm>
        </p:spPr>
        <p:txBody>
          <a:bodyPr>
            <a:normAutofit lnSpcReduction="10000"/>
          </a:bodyPr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परिचय</a:t>
            </a:r>
            <a:r>
              <a:rPr lang="en-US" sz="1600" dirty="0" smtClean="0">
                <a:solidFill>
                  <a:srgbClr val="0070C0"/>
                </a:solidFill>
              </a:rPr>
              <a:t> :-</a:t>
            </a:r>
          </a:p>
          <a:p>
            <a:r>
              <a:rPr lang="en-US" sz="1600" dirty="0" err="1" smtClean="0">
                <a:solidFill>
                  <a:srgbClr val="0070C0"/>
                </a:solidFill>
              </a:rPr>
              <a:t>डॉ.भीमराव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रामजी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आंबेडकर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0070C0"/>
                </a:solidFill>
              </a:rPr>
              <a:t>भारतीय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संविधानाचे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शिल्पकार</a:t>
            </a:r>
            <a:endParaRPr lang="en-US" sz="1600" dirty="0" smtClean="0">
              <a:solidFill>
                <a:srgbClr val="0070C0"/>
              </a:solidFill>
            </a:endParaRPr>
          </a:p>
          <a:p>
            <a:r>
              <a:rPr lang="en-US" sz="1600" dirty="0" smtClean="0">
                <a:solidFill>
                  <a:srgbClr val="0070C0"/>
                </a:solidFill>
              </a:rPr>
              <a:t>इ.स1942 </a:t>
            </a:r>
            <a:r>
              <a:rPr lang="en-US" sz="1600" dirty="0" err="1" smtClean="0">
                <a:solidFill>
                  <a:srgbClr val="0070C0"/>
                </a:solidFill>
              </a:rPr>
              <a:t>मध्ये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मजुरमंत्री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0070C0"/>
                </a:solidFill>
              </a:rPr>
              <a:t>स्वतंत्र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भारताच्या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पहिल्या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मंत्रीमंडळात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कायदेमंत्री</a:t>
            </a:r>
            <a:endParaRPr lang="en-US" sz="1600" dirty="0" smtClean="0">
              <a:solidFill>
                <a:srgbClr val="0070C0"/>
              </a:solidFill>
            </a:endParaRPr>
          </a:p>
          <a:p>
            <a:r>
              <a:rPr lang="en-US" sz="1600" dirty="0" err="1" smtClean="0">
                <a:solidFill>
                  <a:srgbClr val="0070C0"/>
                </a:solidFill>
              </a:rPr>
              <a:t>जनता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समता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मुकनायक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बहिष्कृत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भारत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प्रबुध्दभारत</a:t>
            </a:r>
            <a:r>
              <a:rPr lang="en-US" sz="1600" dirty="0" smtClean="0">
                <a:solidFill>
                  <a:srgbClr val="0070C0"/>
                </a:solidFill>
              </a:rPr>
              <a:t> इ. </a:t>
            </a:r>
            <a:r>
              <a:rPr lang="en-US" sz="1600" dirty="0" err="1" smtClean="0">
                <a:solidFill>
                  <a:srgbClr val="0070C0"/>
                </a:solidFill>
              </a:rPr>
              <a:t>नियतकलिकांचे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संपादक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0070C0"/>
                </a:solidFill>
              </a:rPr>
              <a:t>थॉटस्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ऑन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पाकिस्तान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कास्टस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इंन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इंडिया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हु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वेअर</a:t>
            </a:r>
            <a:r>
              <a:rPr lang="en-US" sz="1600" dirty="0" smtClean="0">
                <a:solidFill>
                  <a:srgbClr val="0070C0"/>
                </a:solidFill>
              </a:rPr>
              <a:t> द </a:t>
            </a:r>
            <a:r>
              <a:rPr lang="en-US" sz="1600" dirty="0" err="1" smtClean="0">
                <a:solidFill>
                  <a:srgbClr val="0070C0"/>
                </a:solidFill>
              </a:rPr>
              <a:t>सुद्राज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प्रॉब्लेम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ऑफ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रुपीज</a:t>
            </a:r>
            <a:r>
              <a:rPr lang="en-US" sz="1600" dirty="0" smtClean="0">
                <a:solidFill>
                  <a:srgbClr val="0070C0"/>
                </a:solidFill>
              </a:rPr>
              <a:t>, </a:t>
            </a:r>
            <a:r>
              <a:rPr lang="en-US" sz="1600" dirty="0" err="1" smtClean="0">
                <a:solidFill>
                  <a:srgbClr val="0070C0"/>
                </a:solidFill>
              </a:rPr>
              <a:t>बुध्द</a:t>
            </a:r>
            <a:r>
              <a:rPr lang="en-US" sz="1600" dirty="0" smtClean="0">
                <a:solidFill>
                  <a:srgbClr val="0070C0"/>
                </a:solidFill>
              </a:rPr>
              <a:t> ॲ</a:t>
            </a:r>
            <a:r>
              <a:rPr lang="en-US" sz="1600" dirty="0" err="1" smtClean="0">
                <a:solidFill>
                  <a:srgbClr val="0070C0"/>
                </a:solidFill>
              </a:rPr>
              <a:t>न्ड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हिज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धम्म</a:t>
            </a:r>
            <a:r>
              <a:rPr lang="en-US" sz="1600" dirty="0" smtClean="0">
                <a:solidFill>
                  <a:srgbClr val="0070C0"/>
                </a:solidFill>
              </a:rPr>
              <a:t> इ. </a:t>
            </a:r>
            <a:r>
              <a:rPr lang="en-US" sz="1600" dirty="0" err="1" smtClean="0">
                <a:solidFill>
                  <a:srgbClr val="0070C0"/>
                </a:solidFill>
              </a:rPr>
              <a:t>महत्वपुर्ण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ग्रंथ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आहेत</a:t>
            </a:r>
            <a:endParaRPr lang="en-US" sz="1600" dirty="0" smtClean="0">
              <a:solidFill>
                <a:srgbClr val="0070C0"/>
              </a:solidFill>
            </a:endParaRPr>
          </a:p>
          <a:p>
            <a:r>
              <a:rPr lang="en-US" sz="1600" dirty="0" err="1" smtClean="0">
                <a:solidFill>
                  <a:srgbClr val="0070C0"/>
                </a:solidFill>
              </a:rPr>
              <a:t>दि</a:t>
            </a:r>
            <a:r>
              <a:rPr lang="en-US" sz="1600" dirty="0" smtClean="0">
                <a:solidFill>
                  <a:srgbClr val="0070C0"/>
                </a:solidFill>
              </a:rPr>
              <a:t>. 15 </a:t>
            </a:r>
            <a:r>
              <a:rPr lang="en-US" sz="1600" dirty="0" err="1" smtClean="0">
                <a:solidFill>
                  <a:srgbClr val="0070C0"/>
                </a:solidFill>
              </a:rPr>
              <a:t>डिसेंबर</a:t>
            </a:r>
            <a:r>
              <a:rPr lang="en-US" sz="1600" dirty="0" smtClean="0">
                <a:solidFill>
                  <a:srgbClr val="0070C0"/>
                </a:solidFill>
              </a:rPr>
              <a:t> 1952 </a:t>
            </a:r>
            <a:r>
              <a:rPr lang="en-US" sz="1600" dirty="0" err="1" smtClean="0">
                <a:solidFill>
                  <a:srgbClr val="0070C0"/>
                </a:solidFill>
              </a:rPr>
              <a:t>मधील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भाषण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0070C0"/>
                </a:solidFill>
              </a:rPr>
              <a:t>उच्च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शिक्षण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विषयीक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विचार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0070C0"/>
                </a:solidFill>
              </a:rPr>
              <a:t>विद्यापीठ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पातळीवरील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कारभाराकडे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लक्ष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 err="1" smtClean="0">
                <a:solidFill>
                  <a:srgbClr val="0070C0"/>
                </a:solidFill>
              </a:rPr>
              <a:t>द्यावे</a:t>
            </a:r>
            <a:r>
              <a:rPr lang="en-US" sz="16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r>
              <a:rPr lang="en-US" sz="1600" dirty="0" smtClean="0"/>
              <a:t> </a:t>
            </a:r>
          </a:p>
        </p:txBody>
      </p:sp>
      <p:sp>
        <p:nvSpPr>
          <p:cNvPr id="1048603" name="TextBox 3"/>
          <p:cNvSpPr txBox="1"/>
          <p:nvPr/>
        </p:nvSpPr>
        <p:spPr>
          <a:xfrm>
            <a:off x="762000" y="3962400"/>
            <a:ext cx="6629400" cy="3025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err="1" smtClean="0">
                <a:solidFill>
                  <a:srgbClr val="7030A0"/>
                </a:solidFill>
              </a:rPr>
              <a:t>क्रीडासंस्कृतीची</a:t>
            </a:r>
            <a:r>
              <a:rPr lang="en-US" u="sng" dirty="0" smtClean="0">
                <a:solidFill>
                  <a:srgbClr val="7030A0"/>
                </a:solidFill>
              </a:rPr>
              <a:t> </a:t>
            </a:r>
            <a:r>
              <a:rPr lang="en-US" u="sng" dirty="0" err="1" smtClean="0">
                <a:solidFill>
                  <a:srgbClr val="7030A0"/>
                </a:solidFill>
              </a:rPr>
              <a:t>गरज</a:t>
            </a:r>
            <a:endParaRPr lang="en-US" u="sng" dirty="0" smtClean="0">
              <a:solidFill>
                <a:srgbClr val="7030A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FF0000"/>
                </a:solidFill>
              </a:rPr>
              <a:t>नरेंद्र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अचुत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दाभोळकर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सिंधुदर्ग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जिल्ह्यातील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दाभोली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येथील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रहिवासी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FF0000"/>
                </a:solidFill>
              </a:rPr>
              <a:t>एक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गाव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एक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पानवठा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या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सामाजिक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चळवळीत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सहभाग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FF0000"/>
                </a:solidFill>
              </a:rPr>
              <a:t>साने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गुरुजींनी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सुरु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केलेल्या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साधना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साप्ताहिकाचे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संपादक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FF0000"/>
                </a:solidFill>
              </a:rPr>
              <a:t>भारत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सरकारचा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पद्मश्री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पुरस्कार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प्राप्त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FF0000"/>
                </a:solidFill>
              </a:rPr>
              <a:t>ऐसे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कैसे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झाले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भोंदु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प्रश्न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मनाचे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मती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भानामती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विचार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तर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कराल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विवेकाची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पताका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घेऊन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खाद्यावरी</a:t>
            </a:r>
            <a:r>
              <a:rPr lang="en-US" dirty="0" smtClean="0">
                <a:solidFill>
                  <a:srgbClr val="FF0000"/>
                </a:solidFill>
              </a:rPr>
              <a:t> इ. </a:t>
            </a:r>
            <a:r>
              <a:rPr lang="en-US" dirty="0" err="1" smtClean="0">
                <a:solidFill>
                  <a:srgbClr val="FF0000"/>
                </a:solidFill>
              </a:rPr>
              <a:t>ग्रंथ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प्रकाशीत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आहेत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FF0000"/>
                </a:solidFill>
              </a:rPr>
              <a:t>क्रीडा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संस्कृतीकडे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सरकारचे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दुर्लक्ष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</a:rPr>
              <a:t>‍</a:t>
            </a:r>
            <a:r>
              <a:rPr lang="en-US" dirty="0" err="1" smtClean="0">
                <a:solidFill>
                  <a:srgbClr val="FF0000"/>
                </a:solidFill>
              </a:rPr>
              <a:t>क्रीडा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संस्कृती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रुजवण्याची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गरज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7239000" cy="609600"/>
          </a:xfrm>
        </p:spPr>
        <p:txBody>
          <a:bodyPr/>
          <a:lstStyle/>
          <a:p>
            <a:pPr algn="ctr"/>
            <a:r>
              <a:rPr lang="en-US" dirty="0" err="1" smtClean="0"/>
              <a:t>पदरी</a:t>
            </a:r>
            <a:r>
              <a:rPr lang="en-US" dirty="0" smtClean="0"/>
              <a:t> </a:t>
            </a:r>
            <a:r>
              <a:rPr lang="en-US" dirty="0" err="1" smtClean="0"/>
              <a:t>पडलं</a:t>
            </a:r>
            <a:r>
              <a:rPr lang="en-US" dirty="0" smtClean="0"/>
              <a:t> </a:t>
            </a:r>
            <a:r>
              <a:rPr lang="en-US" dirty="0" err="1" smtClean="0"/>
              <a:t>पवित्र</a:t>
            </a:r>
            <a:r>
              <a:rPr lang="en-US" dirty="0" smtClean="0"/>
              <a:t> </a:t>
            </a:r>
            <a:r>
              <a:rPr lang="en-US" dirty="0" err="1" smtClean="0"/>
              <a:t>झालं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04860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2362200"/>
          </a:xfrm>
        </p:spPr>
        <p:txBody>
          <a:bodyPr>
            <a:normAutofit/>
          </a:bodyPr>
          <a:lstStyle/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परिचय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:-</a:t>
            </a:r>
          </a:p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डाँ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हिंमतराव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सलूबा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बावस्कर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जालना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जिल्ह्यातील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देहेड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या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गावी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जन्म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झाला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बॅरिस्टरचं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कार्ट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हे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आत्म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चरित्र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प्रकाशीत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कष्टमय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जीवनाचा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पट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उलगडतांना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‍</a:t>
            </a:r>
          </a:p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अशिक्षित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करतडे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आजोबांना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शिक्षणाबद्ल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असलेले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प्रेम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माझ्या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बापाने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फक्त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गढीचे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पांढरे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ढेकुळ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बघुन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या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दरिद्रयाच्या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पदरी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घातले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ग्रामीण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बोली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भाषेचा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मोठा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साटा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endParaRPr lang="en-US" sz="1600" dirty="0" smtClean="0"/>
          </a:p>
        </p:txBody>
      </p:sp>
      <p:sp>
        <p:nvSpPr>
          <p:cNvPr id="1048606" name="TextBox 3"/>
          <p:cNvSpPr txBox="1"/>
          <p:nvPr/>
        </p:nvSpPr>
        <p:spPr>
          <a:xfrm>
            <a:off x="762000" y="3429000"/>
            <a:ext cx="6400800" cy="3291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7030A0"/>
                </a:solidFill>
              </a:rPr>
              <a:t>आमची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आई:साधनाताई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डॉ</a:t>
            </a:r>
            <a:r>
              <a:rPr lang="en-US" dirty="0" smtClean="0">
                <a:solidFill>
                  <a:srgbClr val="00B050"/>
                </a:solidFill>
              </a:rPr>
              <a:t>. </a:t>
            </a:r>
            <a:r>
              <a:rPr lang="en-US" dirty="0" err="1" smtClean="0">
                <a:solidFill>
                  <a:srgbClr val="00B050"/>
                </a:solidFill>
              </a:rPr>
              <a:t>मंदाकीनी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प्रकाश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आमंटे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यांचा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जन्म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नागपुर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येथे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झाला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ज्येष्ठ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सामाजसेविका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आदिवासी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संस्कृतीशी</a:t>
            </a:r>
            <a:r>
              <a:rPr lang="en-US" dirty="0" smtClean="0">
                <a:solidFill>
                  <a:srgbClr val="00B050"/>
                </a:solidFill>
              </a:rPr>
              <a:t>  </a:t>
            </a:r>
            <a:r>
              <a:rPr lang="en-US" dirty="0" err="1" smtClean="0">
                <a:solidFill>
                  <a:srgbClr val="00B050"/>
                </a:solidFill>
              </a:rPr>
              <a:t>समरस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होऊन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मोठे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कार्य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केले</a:t>
            </a:r>
            <a:endParaRPr lang="en-US" dirty="0">
              <a:solidFill>
                <a:srgbClr val="00B05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लोकबिरादारी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हा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प्रकल्प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रॅमन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मॅगसेस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पुरस्कार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प्राप्त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साधना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ताई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आमंटे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यांच्या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जीवनातील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चळउतार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कळक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शिस्तीचे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वर्णन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कौटूंबिक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जिवाळयाचे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दर्शन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आनंद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वणातील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जोडप्याचे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लग्न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बाबांसाठी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स्वताहत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बदल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00B050"/>
                </a:solidFill>
              </a:rPr>
              <a:t>नर्मदातील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सहभाग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239000" cy="62484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झाडं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लावणारा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माणूस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2429184"/>
          </a:xfrm>
        </p:spPr>
        <p:txBody>
          <a:bodyPr>
            <a:normAutofit lnSpcReduction="10000"/>
          </a:bodyPr>
          <a:lstStyle/>
          <a:p>
            <a:r>
              <a:rPr lang="en-US" sz="1600" dirty="0" err="1" smtClean="0">
                <a:solidFill>
                  <a:srgbClr val="C00000"/>
                </a:solidFill>
              </a:rPr>
              <a:t>परिचय</a:t>
            </a:r>
            <a:r>
              <a:rPr lang="en-US" sz="1600" dirty="0" smtClean="0">
                <a:solidFill>
                  <a:srgbClr val="C00000"/>
                </a:solidFill>
              </a:rPr>
              <a:t> :-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मकरंद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कुलकर्णी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लातूर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जिल्ह्यातील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हसलगण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येथे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जन्म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मराहाराष्ट्र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टाइम्स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या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वर्तमानपत्राचे</a:t>
            </a:r>
            <a:r>
              <a:rPr lang="en-US" sz="1600" dirty="0" smtClean="0">
                <a:solidFill>
                  <a:srgbClr val="C00000"/>
                </a:solidFill>
              </a:rPr>
              <a:t>‍ </a:t>
            </a:r>
            <a:r>
              <a:rPr lang="en-US" sz="1600" dirty="0" err="1" smtClean="0">
                <a:solidFill>
                  <a:srgbClr val="C00000"/>
                </a:solidFill>
              </a:rPr>
              <a:t>प्रतिनिधी</a:t>
            </a:r>
            <a:r>
              <a:rPr lang="en-US" sz="16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पर्यावरण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पुरक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विचाराचा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प्रसार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जादव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पायेंग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यांची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माहिती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दिल्लीतील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जवाहरलाल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नेहरु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विद्यापीठाने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केलेला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सत्कार</a:t>
            </a:r>
            <a:r>
              <a:rPr lang="en-US" sz="1600" dirty="0" smtClean="0">
                <a:solidFill>
                  <a:srgbClr val="C00000"/>
                </a:solidFill>
              </a:rPr>
              <a:t>, </a:t>
            </a:r>
            <a:r>
              <a:rPr lang="en-US" sz="1600" dirty="0" err="1" smtClean="0">
                <a:solidFill>
                  <a:srgbClr val="C00000"/>
                </a:solidFill>
              </a:rPr>
              <a:t>फॉरेस्ट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मॅन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ऑफ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इ्ंडिया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हा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पूरस्कार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नइ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धरती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फिर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बनेगी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असा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विश्वास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</a:p>
          <a:p>
            <a:endParaRPr lang="en-US" sz="1600" dirty="0" smtClean="0"/>
          </a:p>
        </p:txBody>
      </p:sp>
      <p:sp>
        <p:nvSpPr>
          <p:cNvPr id="1048609" name="TextBox 3"/>
          <p:cNvSpPr txBox="1"/>
          <p:nvPr/>
        </p:nvSpPr>
        <p:spPr>
          <a:xfrm>
            <a:off x="533400" y="3200400"/>
            <a:ext cx="7467600" cy="2796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B0F0"/>
                </a:solidFill>
              </a:rPr>
              <a:t>द्योतक</a:t>
            </a:r>
            <a:endParaRPr lang="en-US" sz="2000" dirty="0" smtClean="0">
              <a:solidFill>
                <a:srgbClr val="00B0F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कृष्णा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रवींद्र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किंबहुने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यांची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ही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कथा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मराठीतील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कथा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लेखक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समीक्षक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आणि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भाषातरकार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म्हणुन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ओळख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प्रथम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पुरुष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आणि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भुमिती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हा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कथासंग्रह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प्रकाशीत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भारतीय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समाज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व्यवस्थेतील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बदलत्या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मानवी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जीवनमुल्यांचे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चित्रण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अहोजाहो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ही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पात्रे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लक्षवेधक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आहेत</a:t>
            </a:r>
            <a:endParaRPr lang="en-US" dirty="0" smtClean="0">
              <a:solidFill>
                <a:srgbClr val="7030A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कथेतील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संवाद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सुचक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आहेत</a:t>
            </a:r>
            <a:endParaRPr lang="en-US" dirty="0" smtClean="0">
              <a:solidFill>
                <a:srgbClr val="7030A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तुम्ही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पेपर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लिहतांना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मला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अजिबात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घाबरु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नका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err="1" smtClean="0">
                <a:solidFill>
                  <a:srgbClr val="7030A0"/>
                </a:solidFill>
              </a:rPr>
              <a:t>तुमचं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तुमचं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चलु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द्य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फक्त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गोधळ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नको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मला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दम्याचा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त्रास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अशी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संवाद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रचना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आहे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>
                <a:solidFill>
                  <a:srgbClr val="7030A0"/>
                </a:solidFill>
              </a:rPr>
              <a:t>भाषासौंदर्य</a:t>
            </a:r>
            <a:r>
              <a:rPr lang="en-US" dirty="0">
                <a:solidFill>
                  <a:srgbClr val="7030A0"/>
                </a:solidFill>
              </a:rPr>
              <a:t>,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प्रयोगशिलता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आणि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मोठा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अनुभव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कथेतुन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पुढे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येतो</a:t>
            </a:r>
            <a:r>
              <a:rPr lang="en-US" dirty="0">
                <a:solidFill>
                  <a:srgbClr val="7030A0"/>
                </a:solidFill>
              </a:rPr>
              <a:t>.</a:t>
            </a:r>
            <a:r>
              <a:rPr lang="en-US" dirty="0" smtClean="0">
                <a:solidFill>
                  <a:srgbClr val="7030A0"/>
                </a:solidFill>
              </a:rPr>
              <a:t> 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62484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समयासी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सादर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व्हावे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48611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239000" cy="2438400"/>
          </a:xfrm>
        </p:spPr>
        <p:txBody>
          <a:bodyPr>
            <a:normAutofit fontScale="92857" lnSpcReduction="20000"/>
          </a:bodyPr>
          <a:lstStyle/>
          <a:p>
            <a:r>
              <a:rPr lang="en-US" sz="1400" dirty="0" err="1" smtClean="0">
                <a:solidFill>
                  <a:srgbClr val="92D050"/>
                </a:solidFill>
              </a:rPr>
              <a:t>परिचय</a:t>
            </a:r>
            <a:r>
              <a:rPr lang="en-US" sz="1400" dirty="0" smtClean="0">
                <a:solidFill>
                  <a:srgbClr val="92D050"/>
                </a:solidFill>
              </a:rPr>
              <a:t>:- </a:t>
            </a:r>
          </a:p>
          <a:p>
            <a:r>
              <a:rPr lang="en-US" sz="1400" dirty="0" err="1" smtClean="0">
                <a:solidFill>
                  <a:srgbClr val="92D050"/>
                </a:solidFill>
              </a:rPr>
              <a:t>संत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सावता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माळी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rgbClr val="92D050"/>
                </a:solidFill>
              </a:rPr>
              <a:t>सोलापुर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जिल्ह्यातील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अरण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हे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जन्म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गाव</a:t>
            </a:r>
            <a:endParaRPr lang="en-US" sz="1400" dirty="0" smtClean="0">
              <a:solidFill>
                <a:srgbClr val="92D050"/>
              </a:solidFill>
            </a:endParaRPr>
          </a:p>
          <a:p>
            <a:r>
              <a:rPr lang="en-US" sz="1400" dirty="0" err="1" smtClean="0">
                <a:solidFill>
                  <a:srgbClr val="92D050"/>
                </a:solidFill>
              </a:rPr>
              <a:t>सावता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माळी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यांचे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एकुण</a:t>
            </a:r>
            <a:r>
              <a:rPr lang="en-US" sz="1400" dirty="0" smtClean="0">
                <a:solidFill>
                  <a:srgbClr val="92D050"/>
                </a:solidFill>
              </a:rPr>
              <a:t> 23 </a:t>
            </a:r>
            <a:r>
              <a:rPr lang="en-US" sz="1400" dirty="0" err="1" smtClean="0">
                <a:solidFill>
                  <a:srgbClr val="92D050"/>
                </a:solidFill>
              </a:rPr>
              <a:t>अभंग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उपल्बध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आहेत</a:t>
            </a:r>
            <a:endParaRPr lang="en-US" sz="1400" dirty="0" smtClean="0">
              <a:solidFill>
                <a:srgbClr val="92D050"/>
              </a:solidFill>
            </a:endParaRPr>
          </a:p>
          <a:p>
            <a:r>
              <a:rPr lang="en-US" sz="1400" dirty="0" err="1" smtClean="0">
                <a:solidFill>
                  <a:srgbClr val="92D050"/>
                </a:solidFill>
              </a:rPr>
              <a:t>सर्व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दिवस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सारखे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नसतात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rgbClr val="92D050"/>
                </a:solidFill>
              </a:rPr>
              <a:t>वेळेच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महत्व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जाणुन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घ्यावे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</a:p>
          <a:p>
            <a:pPr algn="ctr">
              <a:buNone/>
            </a:pP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कोणे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दिवशी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होईल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सदगुरुची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कृपा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कोणे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दिवशी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चुकती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जन्माच्या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खेपा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कोणे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दिवशी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सावत्याच्या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बापा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दर्शन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दयावे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</a:p>
        </p:txBody>
      </p:sp>
      <p:sp>
        <p:nvSpPr>
          <p:cNvPr id="1048612" name="TextBox 4"/>
          <p:cNvSpPr txBox="1"/>
          <p:nvPr/>
        </p:nvSpPr>
        <p:spPr>
          <a:xfrm>
            <a:off x="457200" y="2895600"/>
            <a:ext cx="7391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err="1" smtClean="0">
                <a:solidFill>
                  <a:srgbClr val="00B0F0"/>
                </a:solidFill>
              </a:rPr>
              <a:t>बिकट</a:t>
            </a:r>
            <a:r>
              <a:rPr lang="en-US" sz="1600" b="1" u="sng" dirty="0" smtClean="0">
                <a:solidFill>
                  <a:srgbClr val="00B0F0"/>
                </a:solidFill>
              </a:rPr>
              <a:t> </a:t>
            </a:r>
            <a:r>
              <a:rPr lang="en-US" sz="1600" b="1" u="sng" dirty="0" err="1" smtClean="0">
                <a:solidFill>
                  <a:srgbClr val="00B0F0"/>
                </a:solidFill>
              </a:rPr>
              <a:t>वाट</a:t>
            </a:r>
            <a:r>
              <a:rPr lang="en-US" sz="1600" b="1" u="sng" dirty="0" smtClean="0">
                <a:solidFill>
                  <a:srgbClr val="00B0F0"/>
                </a:solidFill>
              </a:rPr>
              <a:t>‍ </a:t>
            </a:r>
            <a:r>
              <a:rPr lang="en-US" sz="1600" b="1" u="sng" dirty="0" err="1" smtClean="0">
                <a:solidFill>
                  <a:srgbClr val="00B0F0"/>
                </a:solidFill>
              </a:rPr>
              <a:t>वहिवाट</a:t>
            </a:r>
            <a:r>
              <a:rPr lang="en-US" sz="1600" b="1" u="sng" dirty="0" smtClean="0">
                <a:solidFill>
                  <a:srgbClr val="00B0F0"/>
                </a:solidFill>
              </a:rPr>
              <a:t> </a:t>
            </a:r>
            <a:r>
              <a:rPr lang="en-US" sz="1600" b="1" u="sng" dirty="0" err="1" smtClean="0">
                <a:solidFill>
                  <a:srgbClr val="00B0F0"/>
                </a:solidFill>
              </a:rPr>
              <a:t>नसावी</a:t>
            </a:r>
            <a:endParaRPr lang="en-US" sz="1600" b="1" u="sng" dirty="0" smtClean="0">
              <a:solidFill>
                <a:srgbClr val="00B0F0"/>
              </a:solidFill>
            </a:endParaRPr>
          </a:p>
          <a:p>
            <a:r>
              <a:rPr lang="en-US" sz="1400" dirty="0" err="1" smtClean="0">
                <a:solidFill>
                  <a:srgbClr val="C00000"/>
                </a:solidFill>
              </a:rPr>
              <a:t>अनंत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फंदी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यांचा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जन्म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अहमदनगर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जिल्ह्यातील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संगमनेर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येथे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err="1" smtClean="0">
                <a:solidFill>
                  <a:srgbClr val="C00000"/>
                </a:solidFill>
              </a:rPr>
              <a:t>झाला</a:t>
            </a:r>
            <a:endParaRPr lang="en-US" sz="1400" dirty="0" smtClean="0">
              <a:solidFill>
                <a:srgbClr val="C00000"/>
              </a:solidFill>
            </a:endParaRPr>
          </a:p>
          <a:p>
            <a:r>
              <a:rPr lang="en-US" sz="1400" dirty="0" err="1" smtClean="0">
                <a:solidFill>
                  <a:srgbClr val="C00000"/>
                </a:solidFill>
              </a:rPr>
              <a:t>फटका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हा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कला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प्रकार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लोकप्रिय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आहे</a:t>
            </a:r>
            <a:endParaRPr lang="en-US" sz="1400" dirty="0" smtClean="0">
              <a:solidFill>
                <a:srgbClr val="C00000"/>
              </a:solidFill>
            </a:endParaRPr>
          </a:p>
          <a:p>
            <a:pPr algn="ctr"/>
            <a:r>
              <a:rPr lang="en-US" sz="1400" dirty="0" smtClean="0">
                <a:solidFill>
                  <a:srgbClr val="92D050"/>
                </a:solidFill>
              </a:rPr>
              <a:t>“</a:t>
            </a:r>
            <a:r>
              <a:rPr lang="en-US" sz="1400" dirty="0" err="1" smtClean="0">
                <a:solidFill>
                  <a:srgbClr val="92D050"/>
                </a:solidFill>
              </a:rPr>
              <a:t>बिकट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वाट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वहिवाट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नसावी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या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फटक्यातुन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नीतीमूल्य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शिकविले</a:t>
            </a:r>
            <a:r>
              <a:rPr lang="en-US" sz="1400" dirty="0" smtClean="0">
                <a:solidFill>
                  <a:srgbClr val="92D050"/>
                </a:solidFill>
              </a:rPr>
              <a:t>”</a:t>
            </a:r>
          </a:p>
          <a:p>
            <a:pPr algn="ctr"/>
            <a:r>
              <a:rPr lang="en-US" sz="1400" dirty="0" smtClean="0">
                <a:solidFill>
                  <a:srgbClr val="92D050"/>
                </a:solidFill>
              </a:rPr>
              <a:t>“</a:t>
            </a:r>
            <a:r>
              <a:rPr lang="en-US" sz="1400" dirty="0" err="1" smtClean="0">
                <a:solidFill>
                  <a:srgbClr val="92D050"/>
                </a:solidFill>
              </a:rPr>
              <a:t>माय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बापावर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रुसु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नको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दुर्मखलेला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असुं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नको</a:t>
            </a:r>
            <a:r>
              <a:rPr lang="en-US" sz="1400" dirty="0" smtClean="0">
                <a:solidFill>
                  <a:srgbClr val="92D050"/>
                </a:solidFill>
              </a:rPr>
              <a:t> ” </a:t>
            </a:r>
          </a:p>
          <a:p>
            <a:pPr algn="ctr"/>
            <a:r>
              <a:rPr lang="en-US" sz="1400" dirty="0" smtClean="0">
                <a:solidFill>
                  <a:srgbClr val="92D050"/>
                </a:solidFill>
              </a:rPr>
              <a:t>“ </a:t>
            </a:r>
            <a:r>
              <a:rPr lang="en-US" sz="1400" dirty="0" err="1" smtClean="0">
                <a:solidFill>
                  <a:srgbClr val="92D050"/>
                </a:solidFill>
              </a:rPr>
              <a:t>व्यावहारामधि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फसु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नको</a:t>
            </a:r>
            <a:r>
              <a:rPr lang="en-US" sz="1400" dirty="0" smtClean="0">
                <a:solidFill>
                  <a:srgbClr val="92D050"/>
                </a:solidFill>
              </a:rPr>
              <a:t> ”</a:t>
            </a:r>
          </a:p>
          <a:p>
            <a:pPr algn="ctr"/>
            <a:r>
              <a:rPr lang="en-US" sz="1400" dirty="0" smtClean="0">
                <a:solidFill>
                  <a:srgbClr val="92D050"/>
                </a:solidFill>
              </a:rPr>
              <a:t>“ </a:t>
            </a:r>
            <a:r>
              <a:rPr lang="en-US" sz="1400" dirty="0" err="1" smtClean="0">
                <a:solidFill>
                  <a:srgbClr val="92D050"/>
                </a:solidFill>
              </a:rPr>
              <a:t>कधी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रिकामा</a:t>
            </a:r>
            <a:r>
              <a:rPr lang="en-US" sz="1400" dirty="0" smtClean="0">
                <a:solidFill>
                  <a:srgbClr val="92D050"/>
                </a:solidFill>
              </a:rPr>
              <a:t> </a:t>
            </a:r>
            <a:r>
              <a:rPr lang="en-US" sz="1400" dirty="0" err="1" smtClean="0">
                <a:solidFill>
                  <a:srgbClr val="92D050"/>
                </a:solidFill>
              </a:rPr>
              <a:t>बसुनको</a:t>
            </a:r>
            <a:r>
              <a:rPr lang="en-US" sz="1400" dirty="0" smtClean="0">
                <a:solidFill>
                  <a:srgbClr val="92D050"/>
                </a:solidFill>
              </a:rPr>
              <a:t> ” </a:t>
            </a:r>
            <a:endParaRPr lang="en-US" sz="1400" dirty="0">
              <a:solidFill>
                <a:srgbClr val="92D050"/>
              </a:solidFill>
            </a:endParaRPr>
          </a:p>
        </p:txBody>
      </p:sp>
      <p:sp>
        <p:nvSpPr>
          <p:cNvPr id="1048613" name="TextBox 5"/>
          <p:cNvSpPr txBox="1"/>
          <p:nvPr/>
        </p:nvSpPr>
        <p:spPr>
          <a:xfrm>
            <a:off x="762000" y="4648201"/>
            <a:ext cx="6553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00B050"/>
                </a:solidFill>
              </a:rPr>
              <a:t>आईची</a:t>
            </a:r>
            <a:r>
              <a:rPr lang="en-US" sz="1400" b="1" dirty="0" smtClean="0">
                <a:solidFill>
                  <a:srgbClr val="00B050"/>
                </a:solidFill>
              </a:rPr>
              <a:t> </a:t>
            </a:r>
            <a:r>
              <a:rPr lang="en-US" sz="1400" b="1" dirty="0" err="1" smtClean="0">
                <a:solidFill>
                  <a:srgbClr val="00B050"/>
                </a:solidFill>
              </a:rPr>
              <a:t>आठवण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r>
              <a:rPr lang="en-US" sz="1400" dirty="0" err="1" smtClean="0">
                <a:solidFill>
                  <a:srgbClr val="002060"/>
                </a:solidFill>
              </a:rPr>
              <a:t>माधव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जुलियन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यांचे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संपुर्ण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नाव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माधव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त्र्यंबक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पटवर्धन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असे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होते</a:t>
            </a:r>
            <a:r>
              <a:rPr lang="en-US" sz="14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1400" dirty="0" err="1" smtClean="0">
                <a:solidFill>
                  <a:srgbClr val="002060"/>
                </a:solidFill>
              </a:rPr>
              <a:t>रविकिरण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मंडळाचे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सदस्य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buAutoNum type="arabicPlain" startAt="1936"/>
            </a:pPr>
            <a:r>
              <a:rPr lang="en-US" sz="1400" dirty="0" err="1" smtClean="0">
                <a:solidFill>
                  <a:srgbClr val="002060"/>
                </a:solidFill>
              </a:rPr>
              <a:t>मध्ये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जळगाव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येथे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भरलेल्या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अखिल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भारतीय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साहित्य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संमेलनाचे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अध्यक्ष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/>
            <a:r>
              <a:rPr lang="en-US" sz="1400" dirty="0" err="1" smtClean="0">
                <a:solidFill>
                  <a:srgbClr val="002060"/>
                </a:solidFill>
              </a:rPr>
              <a:t>छंदोरंचना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हा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ग्रंथ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विरहतरंग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तुटलेले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दिवे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सुधारक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स्वप्नरंजन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मधुलहरी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हे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काव्य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संग्रह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प्रकाशित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/>
            <a:r>
              <a:rPr lang="en-US" sz="1400" dirty="0" err="1" smtClean="0">
                <a:solidFill>
                  <a:srgbClr val="002060"/>
                </a:solidFill>
              </a:rPr>
              <a:t>गजल</a:t>
            </a:r>
            <a:r>
              <a:rPr lang="en-US" sz="1400" dirty="0" smtClean="0">
                <a:solidFill>
                  <a:srgbClr val="002060"/>
                </a:solidFill>
              </a:rPr>
              <a:t> व </a:t>
            </a:r>
            <a:r>
              <a:rPr lang="en-US" sz="1400" dirty="0" err="1" smtClean="0">
                <a:solidFill>
                  <a:srgbClr val="002060"/>
                </a:solidFill>
              </a:rPr>
              <a:t>रुबाई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हे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फारसी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काव्य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प्रकार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मराठीत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आणले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आईचे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महत्व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या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कवितेतुन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सांगितले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.”</a:t>
            </a:r>
          </a:p>
          <a:p>
            <a:pPr marL="342900" indent="-342900"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प्रेमस्वरुप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आई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!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वात्सल्यसिंधु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आई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!”</a:t>
            </a:r>
          </a:p>
          <a:p>
            <a:pPr marL="342900" indent="-342900"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बोलावु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तुज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आता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,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मी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कोणत्या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उपायी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”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239000" cy="54864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rgbClr val="92D050"/>
                </a:solidFill>
              </a:rPr>
              <a:t>माणसा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इथे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मी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तुझे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गीत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गावे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2505384"/>
          </a:xfrm>
        </p:spPr>
        <p:txBody>
          <a:bodyPr>
            <a:normAutofit lnSpcReduction="10000"/>
          </a:bodyPr>
          <a:lstStyle/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वामनदादा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कर्डक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यांचा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जन्म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दुसोडी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ता.सिन्नर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जि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नाशिक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येथे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झाला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डॉ.बाबासाहेब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आंबेडकर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यांच्या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चळवळीवर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दहा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हजार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गीत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लेखन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केले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वाटचाल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मोहळ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हे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गीत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वामनाचे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गीतसंग्रह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प्रकाशित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माझ्या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जीवनाच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गाणं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हे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आत्मकथन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प्रकाशित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1993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साली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वर्धा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येथे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पार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पाडलेल्या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अखिल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भारतीय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आंबेडकरी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समेलनाचे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अध्यक्ष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मानवतेच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संदेश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देणाऱ्या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रचना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बुध्द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,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फुले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शाहु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आंबेडकरी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विचार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जगण्याचे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उर्जा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केंद्र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मानले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तुझ्या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भुकेचे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कोडे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उलगडावे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तुझे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दु:ख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सारे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गळुन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पडावे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48616" name="TextBox 3"/>
          <p:cNvSpPr txBox="1"/>
          <p:nvPr/>
        </p:nvSpPr>
        <p:spPr>
          <a:xfrm>
            <a:off x="609600" y="31242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</a:rPr>
              <a:t>सुर्य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</a:rPr>
              <a:t>नारायणा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नादो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महानोर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यांचा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जन्म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औरंगाबाद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जिल्ह्यात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पळसखेड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येथे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झाला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निसर्गकवी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रानातल्या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कविता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पावसाळी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कविता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पानझड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इ.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काव्य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संग्रह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प्रसिध्द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आहे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ctr"/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एक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होता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विदुषक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मुक्ता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दोघी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या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चित्रटासाठी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गीत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लेखन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मानव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आणि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पशु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पक्षी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यांच्यातील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नाते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algn="ctr"/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जगण्यातील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अंधार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नष्ट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व्हावे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ctr"/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शेतातील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धान्याने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सुखी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व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समृध्द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व्हावे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48617" name="TextBox 4"/>
          <p:cNvSpPr txBox="1"/>
          <p:nvPr/>
        </p:nvSpPr>
        <p:spPr>
          <a:xfrm>
            <a:off x="990600" y="4800600"/>
            <a:ext cx="69342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B050"/>
                </a:solidFill>
              </a:rPr>
              <a:t>उतराई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en-US" sz="1400" dirty="0" err="1" smtClean="0">
                <a:solidFill>
                  <a:srgbClr val="00B050"/>
                </a:solidFill>
              </a:rPr>
              <a:t>गोविंद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काळे</a:t>
            </a:r>
            <a:r>
              <a:rPr lang="en-US" sz="1400" dirty="0" smtClean="0">
                <a:solidFill>
                  <a:srgbClr val="00B050"/>
                </a:solidFill>
              </a:rPr>
              <a:t>, </a:t>
            </a:r>
            <a:r>
              <a:rPr lang="en-US" sz="1400" dirty="0" err="1" smtClean="0">
                <a:solidFill>
                  <a:srgbClr val="00B050"/>
                </a:solidFill>
              </a:rPr>
              <a:t>बेंबाळे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या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गावी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त्यांचा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जन्म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झाला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en-US" sz="1400" dirty="0" err="1" smtClean="0">
                <a:solidFill>
                  <a:srgbClr val="00B050"/>
                </a:solidFill>
              </a:rPr>
              <a:t>वाहते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पाणी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जीवनगाणी</a:t>
            </a:r>
            <a:r>
              <a:rPr lang="en-US" sz="1400" dirty="0" smtClean="0">
                <a:solidFill>
                  <a:srgbClr val="00B050"/>
                </a:solidFill>
              </a:rPr>
              <a:t>, </a:t>
            </a:r>
            <a:r>
              <a:rPr lang="en-US" sz="1400" dirty="0" err="1" smtClean="0">
                <a:solidFill>
                  <a:srgbClr val="00B050"/>
                </a:solidFill>
              </a:rPr>
              <a:t>धरणगाणी</a:t>
            </a:r>
            <a:r>
              <a:rPr lang="en-US" sz="1400" dirty="0" smtClean="0">
                <a:solidFill>
                  <a:srgbClr val="00B050"/>
                </a:solidFill>
              </a:rPr>
              <a:t>, </a:t>
            </a:r>
            <a:r>
              <a:rPr lang="en-US" sz="1400" dirty="0" err="1" smtClean="0">
                <a:solidFill>
                  <a:srgbClr val="00B050"/>
                </a:solidFill>
              </a:rPr>
              <a:t>हे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काव्यसंग्रह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प्रकाशित</a:t>
            </a:r>
            <a:endParaRPr lang="en-US" sz="1400" dirty="0" smtClean="0">
              <a:solidFill>
                <a:srgbClr val="00B050"/>
              </a:solidFill>
            </a:endParaRPr>
          </a:p>
          <a:p>
            <a:pPr algn="ctr"/>
            <a:r>
              <a:rPr lang="en-US" sz="1400" dirty="0" err="1" smtClean="0">
                <a:solidFill>
                  <a:srgbClr val="00B050"/>
                </a:solidFill>
              </a:rPr>
              <a:t>अहिल्यागाथा</a:t>
            </a:r>
            <a:r>
              <a:rPr lang="en-US" sz="1400" dirty="0" smtClean="0">
                <a:solidFill>
                  <a:srgbClr val="00B050"/>
                </a:solidFill>
              </a:rPr>
              <a:t>, </a:t>
            </a:r>
            <a:r>
              <a:rPr lang="en-US" sz="1400" dirty="0" err="1" smtClean="0">
                <a:solidFill>
                  <a:srgbClr val="00B050"/>
                </a:solidFill>
              </a:rPr>
              <a:t>बेलभंडार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हे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चरित्रात्मक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कादंबरी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en-US" sz="1400" dirty="0" err="1" smtClean="0">
                <a:solidFill>
                  <a:srgbClr val="00B050"/>
                </a:solidFill>
              </a:rPr>
              <a:t>धरणातील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पाणी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शेतकऱ्यांना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मिळावे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en-US" sz="1400" dirty="0" err="1" smtClean="0">
                <a:solidFill>
                  <a:srgbClr val="00B050"/>
                </a:solidFill>
              </a:rPr>
              <a:t>राजकीय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नेत्यांनी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धरण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प्रतिमेचा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आदर्श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घेऊन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सामाजिक</a:t>
            </a:r>
            <a:r>
              <a:rPr lang="en-US" sz="1400" dirty="0" smtClean="0">
                <a:solidFill>
                  <a:srgbClr val="00B050"/>
                </a:solidFill>
              </a:rPr>
              <a:t> व </a:t>
            </a:r>
            <a:r>
              <a:rPr lang="en-US" sz="1400" dirty="0" err="1" smtClean="0">
                <a:solidFill>
                  <a:srgbClr val="00B050"/>
                </a:solidFill>
              </a:rPr>
              <a:t>राजकीय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उतराइ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करावे</a:t>
            </a:r>
            <a:endParaRPr lang="en-US" sz="1400" dirty="0" smtClean="0">
              <a:solidFill>
                <a:srgbClr val="00B050"/>
              </a:solidFill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239000" cy="62484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FFC000"/>
                </a:solidFill>
              </a:rPr>
              <a:t>ही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पृथ्वी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स्त्रीलिंगी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आहे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2733984"/>
          </a:xfrm>
        </p:spPr>
        <p:txBody>
          <a:bodyPr>
            <a:normAutofit/>
          </a:bodyPr>
          <a:lstStyle/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पी.विठ्ठल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यांचा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जन्म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अहमनगर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जिल्ह्यातील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पाथर्डी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येथे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झाला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शून्य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एक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मी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माझ्या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वर्तमानाची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नोंद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हे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काव्यसंग्रह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जनवादी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साहित्यिक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अन्नभाऊ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साठे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शिक्षणवेध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संपादीत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ग्रंथ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आपल्या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प्रिय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व्यक्तीशी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साधलेला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संवाद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स्त्रियांच्या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भावजीवनाचा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घेतलेला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शोध</a:t>
            </a:r>
            <a:endParaRPr lang="en-US" sz="12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स्त्री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स्वातंत्र्याचा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उदघोष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हे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पृथ्वी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स्त्रीलिंगी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आहे</a:t>
            </a:r>
            <a:endParaRPr lang="en-US" sz="12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या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पृथ्वीच्या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अंगाखाद्यावरुन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अविरत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धावणाऱ्या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‍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नदी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स्त्रीलिंगी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accent5">
                    <a:lumMod val="75000"/>
                  </a:schemeClr>
                </a:solidFill>
              </a:rPr>
              <a:t>आहे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n-US" sz="1400" dirty="0" smtClean="0"/>
          </a:p>
        </p:txBody>
      </p:sp>
      <p:sp>
        <p:nvSpPr>
          <p:cNvPr id="1048620" name="TextBox 4"/>
          <p:cNvSpPr txBox="1"/>
          <p:nvPr/>
        </p:nvSpPr>
        <p:spPr>
          <a:xfrm>
            <a:off x="762000" y="3048000"/>
            <a:ext cx="7467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</a:rPr>
              <a:t>सुप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आणि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जात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ctr"/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स्वाती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शिंदे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‍‍</a:t>
            </a:r>
          </a:p>
          <a:p>
            <a:pPr algn="ctr"/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स्त्रिवादी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साहित्य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लेखिका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वाटेवरती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काचा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गं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वेदनेच्या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खोल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तळाशी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काळजातील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काही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ओळी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मास्तरकी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इ.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काव्यसंग्रह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अक्षरलेण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निबंधसंग्रह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सनातन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प्रवृत्तीवर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प्रकाश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स्त्री-पुरुष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यांच्यातील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नाते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संबधाचे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</a:rPr>
              <a:t>वास्तव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048621" name="TextBox 5"/>
          <p:cNvSpPr txBox="1"/>
          <p:nvPr/>
        </p:nvSpPr>
        <p:spPr>
          <a:xfrm>
            <a:off x="381000" y="4800600"/>
            <a:ext cx="723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2060"/>
                </a:solidFill>
              </a:rPr>
              <a:t>उपयोजित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मराठी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 smtClean="0">
                <a:solidFill>
                  <a:srgbClr val="0070C0"/>
                </a:solidFill>
              </a:rPr>
              <a:t>प्रमाण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मराठी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लेखनाचे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अनुंस्वारविषयक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नियम</a:t>
            </a:r>
            <a:endParaRPr lang="en-US" sz="1200" dirty="0" smtClean="0">
              <a:solidFill>
                <a:srgbClr val="0070C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 smtClean="0">
                <a:solidFill>
                  <a:srgbClr val="0070C0"/>
                </a:solidFill>
              </a:rPr>
              <a:t>शब्दांच्या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जाती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 smtClean="0">
                <a:solidFill>
                  <a:srgbClr val="0070C0"/>
                </a:solidFill>
              </a:rPr>
              <a:t>विकारी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शब्द</a:t>
            </a:r>
            <a:r>
              <a:rPr lang="en-US" sz="1200" dirty="0" smtClean="0">
                <a:solidFill>
                  <a:srgbClr val="0070C0"/>
                </a:solidFill>
              </a:rPr>
              <a:t>, </a:t>
            </a:r>
            <a:r>
              <a:rPr lang="en-US" sz="1200" dirty="0" err="1" smtClean="0">
                <a:solidFill>
                  <a:srgbClr val="0070C0"/>
                </a:solidFill>
              </a:rPr>
              <a:t>अविकारी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शब्द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 smtClean="0">
                <a:solidFill>
                  <a:srgbClr val="0070C0"/>
                </a:solidFill>
              </a:rPr>
              <a:t>नाम</a:t>
            </a:r>
            <a:r>
              <a:rPr lang="en-US" sz="1200" dirty="0" smtClean="0">
                <a:solidFill>
                  <a:srgbClr val="0070C0"/>
                </a:solidFill>
              </a:rPr>
              <a:t>, </a:t>
            </a:r>
            <a:r>
              <a:rPr lang="en-US" sz="1200" dirty="0" err="1" smtClean="0">
                <a:solidFill>
                  <a:srgbClr val="0070C0"/>
                </a:solidFill>
              </a:rPr>
              <a:t>नामाचे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प्रकार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 smtClean="0">
                <a:solidFill>
                  <a:srgbClr val="0070C0"/>
                </a:solidFill>
              </a:rPr>
              <a:t>सर्वनाम</a:t>
            </a:r>
            <a:r>
              <a:rPr lang="en-US" sz="1200" dirty="0" smtClean="0">
                <a:solidFill>
                  <a:srgbClr val="0070C0"/>
                </a:solidFill>
              </a:rPr>
              <a:t> , </a:t>
            </a:r>
            <a:r>
              <a:rPr lang="en-US" sz="1200" dirty="0" err="1" smtClean="0">
                <a:solidFill>
                  <a:srgbClr val="0070C0"/>
                </a:solidFill>
              </a:rPr>
              <a:t>सर्वनामाचे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प्रकार,विशेषण</a:t>
            </a:r>
            <a:r>
              <a:rPr lang="en-US" sz="1200" dirty="0" smtClean="0">
                <a:solidFill>
                  <a:srgbClr val="0070C0"/>
                </a:solidFill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</a:rPr>
              <a:t>क्रियापद</a:t>
            </a:r>
            <a:r>
              <a:rPr lang="en-US" sz="1200" dirty="0" smtClean="0">
                <a:solidFill>
                  <a:srgbClr val="0070C0"/>
                </a:solidFill>
              </a:rPr>
              <a:t> इ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sp>
        <p:nvSpPr>
          <p:cNvPr id="1048622" name="TextBox 6"/>
          <p:cNvSpPr txBox="1"/>
          <p:nvPr/>
        </p:nvSpPr>
        <p:spPr>
          <a:xfrm>
            <a:off x="1600200" y="60198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err="1" smtClean="0">
                <a:solidFill>
                  <a:srgbClr val="00B0F0"/>
                </a:solidFill>
              </a:rPr>
              <a:t>धन्यवाद</a:t>
            </a:r>
            <a:r>
              <a:rPr lang="en-US" sz="4000" i="1" dirty="0" smtClean="0">
                <a:solidFill>
                  <a:srgbClr val="00B0F0"/>
                </a:solidFill>
              </a:rPr>
              <a:t>!</a:t>
            </a:r>
            <a:endParaRPr lang="en-US" sz="4000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1145</Words>
  <Application>Microsoft Office PowerPoint</Application>
  <PresentationFormat>On-screen Show (4:3)</PresentationFormat>
  <Paragraphs>157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华文新魏</vt:lpstr>
      <vt:lpstr>Trebuchet MS</vt:lpstr>
      <vt:lpstr>Wingdings</vt:lpstr>
      <vt:lpstr>Wingdings 2</vt:lpstr>
      <vt:lpstr>Opulent</vt:lpstr>
      <vt:lpstr>बळीराम पाटील कला,वाणिज्य व विज्ञान महाविद्यालय, किनवट</vt:lpstr>
      <vt:lpstr>अक्षरलेणी</vt:lpstr>
      <vt:lpstr>ससीक-रक्षण</vt:lpstr>
      <vt:lpstr>भावी जीवनाची उभारणी विद्यापीठात होते.</vt:lpstr>
      <vt:lpstr>पदरी पडलं पवित्र झालं!</vt:lpstr>
      <vt:lpstr>झाडं लावणारा माणूस</vt:lpstr>
      <vt:lpstr>समयासी सादर व्हावे </vt:lpstr>
      <vt:lpstr>माणसा इथे मी तुझे गीत गावे</vt:lpstr>
      <vt:lpstr>ही पृथ्वी स्त्रीलिंगी आहे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बळीराम पाटील कला,वाणिज्य व विज्ञान महाविद्यालय, किनवट</dc:title>
  <dc:creator>All in 1cc</dc:creator>
  <cp:lastModifiedBy>hp</cp:lastModifiedBy>
  <cp:revision>1</cp:revision>
  <dcterms:created xsi:type="dcterms:W3CDTF">2023-02-16T13:49:31Z</dcterms:created>
  <dcterms:modified xsi:type="dcterms:W3CDTF">2023-02-23T10:04:39Z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e436ec9b3eab41d69ea982d044606e51</vt:lpwstr>
  </property>
</Properties>
</file>