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58" r:id="rId4"/>
    <p:sldId id="259" r:id="rId5"/>
    <p:sldId id="260" r:id="rId6"/>
    <p:sldId id="262" r:id="rId7"/>
    <p:sldId id="263" r:id="rId8"/>
    <p:sldId id="264" r:id="rId9"/>
    <p:sldId id="266" r:id="rId10"/>
    <p:sldId id="267" r:id="rId11"/>
    <p:sldId id="269" r:id="rId12"/>
    <p:sldId id="270" r:id="rId13"/>
    <p:sldId id="271" r:id="rId14"/>
    <p:sldId id="272" r:id="rId15"/>
    <p:sldId id="273" r:id="rId16"/>
    <p:sldId id="274" r:id="rId17"/>
    <p:sldId id="275" r:id="rId18"/>
    <p:sldId id="268" r:id="rId19"/>
    <p:sldId id="276" r:id="rId20"/>
    <p:sldId id="277"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6F08B8E-FAF4-4A92-8E1E-217DCDE7D9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42C9536-E20B-47F3-9C57-A6AAD750F69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530A4EB-E8A2-47D2-82F6-20DF69D3DBA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14800"/>
          </a:xfrm>
        </p:spPr>
        <p:txBody>
          <a:bodyPr>
            <a:normAutofit/>
          </a:bodyPr>
          <a:lstStyle/>
          <a:p>
            <a:pPr lvl="0"/>
            <a:endParaRPr lang="en-US"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1FD77AC3-B436-4E93-806C-14B7CE93881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FB5D49D-54FA-423A-992B-3250A14753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BE9761-912A-4CB8-A59E-070FCA20B1A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2580CDE-B0AB-4467-ABD6-85B071CD20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38A34E89-BA58-4FD8-B7F0-4DD0CD3292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C8D937E5-3B87-4194-B80F-648ABBC54F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6309A690-2293-4B87-9A51-12C4559A319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A507E69-971A-4E63-AC62-EB62E9023AB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B8B76A7-6FCF-469F-8D4E-2FD663B35C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smtClean="0">
                <a:solidFill>
                  <a:schemeClr val="tx1">
                    <a:shade val="50000"/>
                  </a:schemeClr>
                </a:solidFill>
              </a:defRPr>
            </a:lvl1pPr>
          </a:lstStyle>
          <a:p>
            <a:pPr>
              <a:defRPr/>
            </a:pPr>
            <a:fld id="{30F6554E-E935-4007-AFE7-C3DC6E7AF28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90" r:id="rId1"/>
    <p:sldLayoutId id="2147483791" r:id="rId2"/>
    <p:sldLayoutId id="2147483800"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1" r:id="rId12"/>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Lucida Sans" pitchFamily="34" charset="0"/>
        </a:defRPr>
      </a:lvl2pPr>
      <a:lvl3pPr algn="ctr" rtl="0" fontAlgn="base">
        <a:spcBef>
          <a:spcPct val="0"/>
        </a:spcBef>
        <a:spcAft>
          <a:spcPct val="0"/>
        </a:spcAft>
        <a:defRPr sz="4100" b="1">
          <a:solidFill>
            <a:schemeClr val="tx1"/>
          </a:solidFill>
          <a:latin typeface="Lucida Sans" pitchFamily="34" charset="0"/>
        </a:defRPr>
      </a:lvl3pPr>
      <a:lvl4pPr algn="ctr" rtl="0" fontAlgn="base">
        <a:spcBef>
          <a:spcPct val="0"/>
        </a:spcBef>
        <a:spcAft>
          <a:spcPct val="0"/>
        </a:spcAft>
        <a:defRPr sz="4100" b="1">
          <a:solidFill>
            <a:schemeClr val="tx1"/>
          </a:solidFill>
          <a:latin typeface="Lucida Sans" pitchFamily="34" charset="0"/>
        </a:defRPr>
      </a:lvl4pPr>
      <a:lvl5pPr algn="ctr" rtl="0" fontAlgn="base">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422030" y="1371600"/>
            <a:ext cx="8569570" cy="4876800"/>
          </a:xfrm>
        </p:spPr>
        <p:txBody>
          <a:bodyPr>
            <a:normAutofit fontScale="90000"/>
          </a:bodyPr>
          <a:lstStyle/>
          <a:p>
            <a:r>
              <a:rPr lang="en-US" dirty="0"/>
              <a:t>Hire Purchase and Installment Payment Systems.</a:t>
            </a:r>
            <a:br>
              <a:rPr lang="en-US"/>
            </a:br>
            <a:br>
              <a:rPr lang="en-US"/>
            </a:br>
            <a:r>
              <a:rPr lang="en-US" sz="4800" b="1" dirty="0"/>
              <a:t>Dr Shubhangee L Diwe</a:t>
            </a:r>
            <a:br>
              <a:rPr lang="en-US" sz="4800" b="1" dirty="0"/>
            </a:br>
            <a:r>
              <a:rPr lang="en-US" sz="4800" b="1" dirty="0"/>
              <a:t>Dept of Commerce </a:t>
            </a:r>
            <a:br>
              <a:rPr lang="en-US" sz="4800" b="1" dirty="0"/>
            </a:br>
            <a:r>
              <a:rPr lang="en-US" sz="4800" b="1" dirty="0" err="1"/>
              <a:t>Baliram</a:t>
            </a:r>
            <a:r>
              <a:rPr lang="en-US" sz="4800" b="1" dirty="0"/>
              <a:t> </a:t>
            </a:r>
            <a:r>
              <a:rPr lang="en-US" sz="4800" b="1" dirty="0" err="1"/>
              <a:t>patil</a:t>
            </a:r>
            <a:r>
              <a:rPr lang="en-US" sz="4800" b="1" dirty="0"/>
              <a:t> college </a:t>
            </a:r>
            <a:r>
              <a:rPr lang="en-US" sz="4800" b="1" dirty="0" err="1"/>
              <a:t>Kinwat</a:t>
            </a:r>
            <a:br>
              <a:rPr lang="en-IN" sz="4800" b="1"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pPr fontAlgn="auto">
              <a:spcAft>
                <a:spcPts val="0"/>
              </a:spcAft>
              <a:defRPr/>
            </a:pPr>
            <a:r>
              <a:rPr lang="en-US" sz="4000"/>
              <a:t>Disadvantages of Hire Purchase System</a:t>
            </a:r>
          </a:p>
        </p:txBody>
      </p:sp>
      <p:sp>
        <p:nvSpPr>
          <p:cNvPr id="13315" name="Rectangle 3"/>
          <p:cNvSpPr>
            <a:spLocks noGrp="1" noChangeArrowheads="1"/>
          </p:cNvSpPr>
          <p:nvPr>
            <p:ph idx="1"/>
          </p:nvPr>
        </p:nvSpPr>
        <p:spPr/>
        <p:txBody>
          <a:bodyPr/>
          <a:lstStyle/>
          <a:p>
            <a:r>
              <a:rPr lang="en-US"/>
              <a:t>Disadvantages to Purchaser.</a:t>
            </a:r>
          </a:p>
          <a:p>
            <a:pPr>
              <a:buFont typeface="Wingdings" pitchFamily="2" charset="2"/>
              <a:buNone/>
            </a:pPr>
            <a:r>
              <a:rPr lang="en-US"/>
              <a:t>	a.	High Price</a:t>
            </a:r>
          </a:p>
          <a:p>
            <a:pPr>
              <a:buFont typeface="Wingdings" pitchFamily="2" charset="2"/>
              <a:buNone/>
            </a:pPr>
            <a:r>
              <a:rPr lang="en-US"/>
              <a:t>	b.	Fear of Repossession of Goods.</a:t>
            </a:r>
          </a:p>
          <a:p>
            <a:pPr>
              <a:buFont typeface="Wingdings" pitchFamily="2" charset="2"/>
              <a:buNone/>
            </a:pPr>
            <a:r>
              <a:rPr lang="en-US"/>
              <a:t>	c.	Purchase of Unnecessary Goods.</a:t>
            </a:r>
          </a:p>
          <a:p>
            <a:pPr>
              <a:buFont typeface="Wingdings" pitchFamily="2" charset="2"/>
              <a:buNone/>
            </a:pPr>
            <a:r>
              <a:rPr lang="en-US"/>
              <a:t>	d.	No Ownership on Goods.</a:t>
            </a:r>
          </a:p>
          <a:p>
            <a:pPr>
              <a:buFont typeface="Wingdings" pitchFamily="2" charset="2"/>
              <a:buNone/>
            </a:pPr>
            <a:r>
              <a:rPr lang="en-US"/>
              <a:t>	e.	Mental Disturbance.</a:t>
            </a:r>
          </a:p>
          <a:p>
            <a:pPr>
              <a:buFont typeface="Wingdings" pitchFamily="2" charset="2"/>
              <a:buNone/>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fontAlgn="auto">
              <a:spcAft>
                <a:spcPts val="0"/>
              </a:spcAft>
              <a:defRPr/>
            </a:pPr>
            <a:r>
              <a:rPr lang="en-US" sz="4000"/>
              <a:t>Disadvantages of Hire Purchase System</a:t>
            </a:r>
          </a:p>
        </p:txBody>
      </p:sp>
      <p:sp>
        <p:nvSpPr>
          <p:cNvPr id="14339" name="Rectangle 3"/>
          <p:cNvSpPr>
            <a:spLocks noGrp="1" noChangeArrowheads="1"/>
          </p:cNvSpPr>
          <p:nvPr>
            <p:ph idx="1"/>
          </p:nvPr>
        </p:nvSpPr>
        <p:spPr/>
        <p:txBody>
          <a:bodyPr/>
          <a:lstStyle/>
          <a:p>
            <a:r>
              <a:rPr lang="en-US"/>
              <a:t>Disadvantages to Seller.</a:t>
            </a:r>
          </a:p>
          <a:p>
            <a:pPr>
              <a:buFont typeface="Wingdings" pitchFamily="2" charset="2"/>
              <a:buNone/>
            </a:pPr>
            <a:r>
              <a:rPr lang="en-US"/>
              <a:t>	a.	Need of More Capital</a:t>
            </a:r>
          </a:p>
          <a:p>
            <a:pPr>
              <a:buFont typeface="Wingdings" pitchFamily="2" charset="2"/>
              <a:buNone/>
            </a:pPr>
            <a:r>
              <a:rPr lang="en-US"/>
              <a:t>	b.	Difficulty in Realising Instalments.</a:t>
            </a:r>
          </a:p>
          <a:p>
            <a:pPr>
              <a:buFont typeface="Wingdings" pitchFamily="2" charset="2"/>
              <a:buNone/>
            </a:pPr>
            <a:r>
              <a:rPr lang="en-US"/>
              <a:t>	c.	Difficulty in Repossession of Goods.</a:t>
            </a:r>
          </a:p>
          <a:p>
            <a:pPr>
              <a:buFont typeface="Wingdings" pitchFamily="2" charset="2"/>
              <a:buNone/>
            </a:pPr>
            <a:r>
              <a:rPr lang="en-US"/>
              <a:t>	d.	More expenditure on Accounting.</a:t>
            </a:r>
          </a:p>
          <a:p>
            <a:pPr>
              <a:buFont typeface="Wingdings" pitchFamily="2" charset="2"/>
              <a:buNone/>
            </a:pPr>
            <a:r>
              <a:rPr lang="en-US"/>
              <a:t>	e.	Bear of Loss of Depreciation of goods.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pPr fontAlgn="auto">
              <a:spcAft>
                <a:spcPts val="0"/>
              </a:spcAft>
              <a:defRPr/>
            </a:pPr>
            <a:r>
              <a:rPr lang="en-US" sz="4000"/>
              <a:t>Disadvantages of Hire Purchase System</a:t>
            </a:r>
          </a:p>
        </p:txBody>
      </p:sp>
      <p:sp>
        <p:nvSpPr>
          <p:cNvPr id="15363" name="Rectangle 3"/>
          <p:cNvSpPr>
            <a:spLocks noGrp="1" noChangeArrowheads="1"/>
          </p:cNvSpPr>
          <p:nvPr>
            <p:ph idx="1"/>
          </p:nvPr>
        </p:nvSpPr>
        <p:spPr/>
        <p:txBody>
          <a:bodyPr/>
          <a:lstStyle/>
          <a:p>
            <a:r>
              <a:rPr lang="en-US"/>
              <a:t>Disadvantages to Society</a:t>
            </a:r>
          </a:p>
          <a:p>
            <a:pPr>
              <a:buFont typeface="Wingdings" pitchFamily="2" charset="2"/>
              <a:buNone/>
            </a:pPr>
            <a:r>
              <a:rPr lang="en-US"/>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pPr fontAlgn="auto">
              <a:spcAft>
                <a:spcPts val="0"/>
              </a:spcAft>
              <a:defRPr/>
            </a:pPr>
            <a:r>
              <a:rPr lang="en-US" sz="4000"/>
              <a:t>Difference between Hire Purchase System and Credit Sale</a:t>
            </a:r>
          </a:p>
        </p:txBody>
      </p:sp>
      <p:graphicFrame>
        <p:nvGraphicFramePr>
          <p:cNvPr id="45158" name="Group 102"/>
          <p:cNvGraphicFramePr>
            <a:graphicFrameLocks noGrp="1"/>
          </p:cNvGraphicFramePr>
          <p:nvPr>
            <p:ph type="tbl" idx="1"/>
          </p:nvPr>
        </p:nvGraphicFramePr>
        <p:xfrm>
          <a:off x="533400" y="1643063"/>
          <a:ext cx="8229600" cy="5211762"/>
        </p:xfrm>
        <a:graphic>
          <a:graphicData uri="http://schemas.openxmlformats.org/drawingml/2006/table">
            <a:tbl>
              <a:tblPr/>
              <a:tblGrid>
                <a:gridCol w="6096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gridCol w="3124200">
                  <a:extLst>
                    <a:ext uri="{9D8B030D-6E8A-4147-A177-3AD203B41FA5}">
                      <a16:colId xmlns:a16="http://schemas.microsoft.com/office/drawing/2014/main" val="20003"/>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S.No.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Basis of Difference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Hire Purchase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Credit Sale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Act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Purchase Act 1972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Sales of goods Act,1930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Nature of Contract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Hire purchase contract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Contract of Sale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Mode of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Installment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Cash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5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Transfer of Ownership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After the payment of last installmnet.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On signing the contract of Sale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286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Right of repossession of Goods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Default in the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Cannot repossess the goods.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Repair of Goods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Vendor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Purchaser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5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Right to Sell or Pledge the Goods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No right to sell or pledge the goods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Sell or Pledge.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Termination of Contract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Purchaser can terminate the Contract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0" i="0" u="none" strike="noStrike" cap="none" normalizeH="0" baseline="0">
                          <a:ln>
                            <a:noFill/>
                          </a:ln>
                          <a:solidFill>
                            <a:schemeClr val="tx1"/>
                          </a:solidFill>
                          <a:effectLst>
                            <a:outerShdw blurRad="38100" dist="38100" dir="2700000" algn="tl">
                              <a:srgbClr val="000000"/>
                            </a:outerShdw>
                          </a:effectLst>
                          <a:latin typeface="Tahoma" charset="0"/>
                        </a:rPr>
                        <a:t>Purchaser cannot terminate the contract.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fontAlgn="auto">
              <a:spcAft>
                <a:spcPts val="0"/>
              </a:spcAft>
              <a:defRPr/>
            </a:pPr>
            <a:r>
              <a:rPr lang="en-US"/>
              <a:t>Hire Purchase Price</a:t>
            </a:r>
          </a:p>
        </p:txBody>
      </p:sp>
      <p:sp>
        <p:nvSpPr>
          <p:cNvPr id="17411" name="Rectangle 3"/>
          <p:cNvSpPr>
            <a:spLocks noGrp="1" noChangeArrowheads="1"/>
          </p:cNvSpPr>
          <p:nvPr>
            <p:ph idx="1"/>
          </p:nvPr>
        </p:nvSpPr>
        <p:spPr/>
        <p:txBody>
          <a:bodyPr/>
          <a:lstStyle/>
          <a:p>
            <a:pPr>
              <a:buFont typeface="Wingdings" pitchFamily="2" charset="2"/>
              <a:buNone/>
            </a:pPr>
            <a:endParaRPr lang="en-US"/>
          </a:p>
          <a:p>
            <a:pPr>
              <a:buFont typeface="Wingdings" pitchFamily="2" charset="2"/>
              <a:buNone/>
            </a:pPr>
            <a:endParaRPr lang="en-US"/>
          </a:p>
          <a:p>
            <a:pPr>
              <a:buFont typeface="Wingdings" pitchFamily="2" charset="2"/>
              <a:buNone/>
            </a:pPr>
            <a:r>
              <a:rPr lang="en-US"/>
              <a:t> Cash Price + Total Interest = Hire Purchase Price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pPr fontAlgn="auto">
              <a:spcAft>
                <a:spcPts val="0"/>
              </a:spcAft>
              <a:defRPr/>
            </a:pPr>
            <a:r>
              <a:rPr lang="en-US" sz="4000"/>
              <a:t>Necessary Accounts in the Books of Hire Purchaser</a:t>
            </a:r>
          </a:p>
        </p:txBody>
      </p:sp>
      <p:sp>
        <p:nvSpPr>
          <p:cNvPr id="18435" name="Rectangle 3"/>
          <p:cNvSpPr>
            <a:spLocks noGrp="1" noChangeArrowheads="1"/>
          </p:cNvSpPr>
          <p:nvPr>
            <p:ph idx="1"/>
          </p:nvPr>
        </p:nvSpPr>
        <p:spPr/>
        <p:txBody>
          <a:bodyPr/>
          <a:lstStyle/>
          <a:p>
            <a:pPr marL="609600" indent="-609600">
              <a:buFont typeface="Wingdings" pitchFamily="2" charset="2"/>
              <a:buAutoNum type="arabicPeriod"/>
            </a:pPr>
            <a:r>
              <a:rPr lang="en-US"/>
              <a:t>Assets Account</a:t>
            </a:r>
          </a:p>
          <a:p>
            <a:pPr marL="609600" indent="-609600">
              <a:buFont typeface="Wingdings" pitchFamily="2" charset="2"/>
              <a:buAutoNum type="arabicPeriod"/>
            </a:pPr>
            <a:r>
              <a:rPr lang="en-US"/>
              <a:t>Vendor’s A/c</a:t>
            </a:r>
          </a:p>
          <a:p>
            <a:pPr marL="609600" indent="-609600">
              <a:buFont typeface="Wingdings" pitchFamily="2" charset="2"/>
              <a:buAutoNum type="arabicPeriod"/>
            </a:pPr>
            <a:r>
              <a:rPr lang="en-US"/>
              <a:t>Interest Account.</a:t>
            </a:r>
          </a:p>
          <a:p>
            <a:pPr marL="609600" indent="-609600">
              <a:buFont typeface="Wingdings" pitchFamily="2" charset="2"/>
              <a:buAutoNum type="arabicPeriod"/>
            </a:pPr>
            <a:r>
              <a:rPr lang="en-US"/>
              <a:t>Depreciation Account.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pPr fontAlgn="auto">
              <a:spcAft>
                <a:spcPts val="0"/>
              </a:spcAft>
              <a:defRPr/>
            </a:pPr>
            <a:r>
              <a:rPr lang="en-US" sz="4000"/>
              <a:t>Necessary Accounts in the Books of Vendor</a:t>
            </a:r>
          </a:p>
        </p:txBody>
      </p:sp>
      <p:sp>
        <p:nvSpPr>
          <p:cNvPr id="19459" name="Rectangle 3"/>
          <p:cNvSpPr>
            <a:spLocks noGrp="1" noChangeArrowheads="1"/>
          </p:cNvSpPr>
          <p:nvPr>
            <p:ph idx="1"/>
          </p:nvPr>
        </p:nvSpPr>
        <p:spPr/>
        <p:txBody>
          <a:bodyPr/>
          <a:lstStyle/>
          <a:p>
            <a:pPr marL="609600" indent="-609600">
              <a:buFont typeface="Wingdings" pitchFamily="2" charset="2"/>
              <a:buAutoNum type="arabicPeriod"/>
            </a:pPr>
            <a:r>
              <a:rPr lang="en-US"/>
              <a:t>Purchaser’s Account.</a:t>
            </a:r>
          </a:p>
          <a:p>
            <a:pPr marL="609600" indent="-609600">
              <a:buFont typeface="Wingdings" pitchFamily="2" charset="2"/>
              <a:buAutoNum type="arabicPeriod"/>
            </a:pPr>
            <a:r>
              <a:rPr lang="en-US"/>
              <a:t>Interest Account.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fontAlgn="auto">
              <a:spcAft>
                <a:spcPts val="0"/>
              </a:spcAft>
              <a:defRPr/>
            </a:pPr>
            <a:r>
              <a:rPr lang="en-US"/>
              <a:t>Calculation of Interest</a:t>
            </a:r>
          </a:p>
        </p:txBody>
      </p:sp>
      <p:graphicFrame>
        <p:nvGraphicFramePr>
          <p:cNvPr id="50205" name="Group 29"/>
          <p:cNvGraphicFramePr>
            <a:graphicFrameLocks noGrp="1"/>
          </p:cNvGraphicFramePr>
          <p:nvPr>
            <p:ph type="tbl" idx="1"/>
          </p:nvPr>
        </p:nvGraphicFramePr>
        <p:xfrm>
          <a:off x="457200" y="1981200"/>
          <a:ext cx="8229600" cy="4114800"/>
        </p:xfrm>
        <a:graphic>
          <a:graphicData uri="http://schemas.openxmlformats.org/drawingml/2006/table">
            <a:tbl>
              <a:tblPr/>
              <a:tblGrid>
                <a:gridCol w="1646238">
                  <a:extLst>
                    <a:ext uri="{9D8B030D-6E8A-4147-A177-3AD203B41FA5}">
                      <a16:colId xmlns:a16="http://schemas.microsoft.com/office/drawing/2014/main" val="20000"/>
                    </a:ext>
                  </a:extLst>
                </a:gridCol>
                <a:gridCol w="1646237">
                  <a:extLst>
                    <a:ext uri="{9D8B030D-6E8A-4147-A177-3AD203B41FA5}">
                      <a16:colId xmlns:a16="http://schemas.microsoft.com/office/drawing/2014/main" val="20001"/>
                    </a:ext>
                  </a:extLst>
                </a:gridCol>
                <a:gridCol w="1644650">
                  <a:extLst>
                    <a:ext uri="{9D8B030D-6E8A-4147-A177-3AD203B41FA5}">
                      <a16:colId xmlns:a16="http://schemas.microsoft.com/office/drawing/2014/main" val="20002"/>
                    </a:ext>
                  </a:extLst>
                </a:gridCol>
                <a:gridCol w="1646238">
                  <a:extLst>
                    <a:ext uri="{9D8B030D-6E8A-4147-A177-3AD203B41FA5}">
                      <a16:colId xmlns:a16="http://schemas.microsoft.com/office/drawing/2014/main" val="20003"/>
                    </a:ext>
                  </a:extLst>
                </a:gridCol>
                <a:gridCol w="1646237">
                  <a:extLst>
                    <a:ext uri="{9D8B030D-6E8A-4147-A177-3AD203B41FA5}">
                      <a16:colId xmlns:a16="http://schemas.microsoft.com/office/drawing/2014/main" val="20004"/>
                    </a:ext>
                  </a:extLst>
                </a:gridCol>
              </a:tblGrid>
              <a:tr h="2057400">
                <a:tc>
                  <a:txBody>
                    <a:bodyPr/>
                    <a:lstStyle/>
                    <a:p>
                      <a:pPr marL="577850" marR="0" lvl="0" indent="-577850" algn="l" defTabSz="914400" rtl="0" eaLnBrk="1" fontAlgn="base" latinLnBrk="0" hangingPunct="1">
                        <a:lnSpc>
                          <a:spcPct val="100000"/>
                        </a:lnSpc>
                        <a:spcBef>
                          <a:spcPct val="20000"/>
                        </a:spcBef>
                        <a:spcAft>
                          <a:spcPct val="0"/>
                        </a:spcAft>
                        <a:buClr>
                          <a:schemeClr val="hlink"/>
                        </a:buClr>
                        <a:buSzPct val="65000"/>
                        <a:buFont typeface="Wingdings" pitchFamily="2" charset="2"/>
                        <a:buAutoNum type="romanLcParenBoth"/>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Particulars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(2) Cash Price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(3) Principal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(4) Interest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(5) Instalment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57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Particulars about Instalments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Cash Price of the Assets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Amount of instalment excluding Interest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Amount of Interest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rPr>
                        <a:t>Amount of instalment including interest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fontAlgn="auto">
              <a:spcAft>
                <a:spcPts val="0"/>
              </a:spcAft>
              <a:defRPr/>
            </a:pPr>
            <a:r>
              <a:rPr lang="en-US"/>
              <a:t>Instalment Payment System</a:t>
            </a:r>
          </a:p>
        </p:txBody>
      </p:sp>
      <p:sp>
        <p:nvSpPr>
          <p:cNvPr id="21507" name="Rectangle 3"/>
          <p:cNvSpPr>
            <a:spLocks noGrp="1" noChangeArrowheads="1"/>
          </p:cNvSpPr>
          <p:nvPr>
            <p:ph idx="1"/>
          </p:nvPr>
        </p:nvSpPr>
        <p:spPr/>
        <p:txBody>
          <a:bodyPr/>
          <a:lstStyle/>
          <a:p>
            <a:pPr algn="just">
              <a:buFont typeface="Wingdings" pitchFamily="2" charset="2"/>
              <a:buNone/>
            </a:pPr>
            <a:r>
              <a:rPr lang="en-US"/>
              <a:t>   Instalment payment system like hire purchase system is a system of sale in which the payment is made in instalment. Under this system, the buyer becomes the owner of the goods immediately on signing the contract of sale. If the buyer makes default in the payment of instalment, then the seller cannot reposses the goods. He can only sue the buyer for unpaid instalments.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fontAlgn="auto">
              <a:spcAft>
                <a:spcPts val="0"/>
              </a:spcAft>
              <a:defRPr/>
            </a:pPr>
            <a:r>
              <a:rPr lang="en-US" sz="4000"/>
              <a:t>Definition of Instalment Payment System</a:t>
            </a:r>
          </a:p>
        </p:txBody>
      </p:sp>
      <p:sp>
        <p:nvSpPr>
          <p:cNvPr id="22531" name="Rectangle 3"/>
          <p:cNvSpPr>
            <a:spLocks noGrp="1" noChangeArrowheads="1"/>
          </p:cNvSpPr>
          <p:nvPr>
            <p:ph idx="1"/>
          </p:nvPr>
        </p:nvSpPr>
        <p:spPr/>
        <p:txBody>
          <a:bodyPr/>
          <a:lstStyle/>
          <a:p>
            <a:pPr>
              <a:buFont typeface="Wingdings" pitchFamily="2" charset="2"/>
              <a:buNone/>
            </a:pPr>
            <a:r>
              <a:rPr lang="en-US"/>
              <a:t>“ Under an agreement to purchacse and pay by instalments, the goods become the property of the purchaser immediately when he receives the delivery of the same” </a:t>
            </a:r>
            <a:r>
              <a:rPr lang="en-US" b="1"/>
              <a:t>J. R. Batliboi.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fontAlgn="auto">
              <a:spcAft>
                <a:spcPts val="0"/>
              </a:spcAft>
              <a:defRPr/>
            </a:pPr>
            <a:r>
              <a:rPr lang="en-US"/>
              <a:t>Definitions</a:t>
            </a:r>
          </a:p>
        </p:txBody>
      </p:sp>
      <p:sp>
        <p:nvSpPr>
          <p:cNvPr id="5123" name="Rectangle 3"/>
          <p:cNvSpPr>
            <a:spLocks noGrp="1" noChangeArrowheads="1"/>
          </p:cNvSpPr>
          <p:nvPr>
            <p:ph idx="1"/>
          </p:nvPr>
        </p:nvSpPr>
        <p:spPr/>
        <p:txBody>
          <a:bodyPr/>
          <a:lstStyle/>
          <a:p>
            <a:pPr algn="just"/>
            <a:r>
              <a:rPr lang="en-US"/>
              <a:t>According to J.R. Batliboi “Under the Hire Purchase System, goods are delivered to a person, who agree to pay the owners equal periodical instalment, such instalment to be treated as hire of those goods, until a certain fixed amount has been paid, when these goods become the property of the hirer.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fontAlgn="auto">
              <a:spcAft>
                <a:spcPts val="0"/>
              </a:spcAft>
              <a:defRPr/>
            </a:pPr>
            <a:r>
              <a:rPr lang="en-US" sz="4000"/>
              <a:t>Characteristics of Instalment Payment System</a:t>
            </a:r>
          </a:p>
        </p:txBody>
      </p:sp>
      <p:sp>
        <p:nvSpPr>
          <p:cNvPr id="23555" name="Rectangle 3"/>
          <p:cNvSpPr>
            <a:spLocks noGrp="1" noChangeArrowheads="1"/>
          </p:cNvSpPr>
          <p:nvPr>
            <p:ph idx="1"/>
          </p:nvPr>
        </p:nvSpPr>
        <p:spPr/>
        <p:txBody>
          <a:bodyPr/>
          <a:lstStyle/>
          <a:p>
            <a:pPr marL="609600" indent="-609600">
              <a:buFont typeface="Wingdings" pitchFamily="2" charset="2"/>
              <a:buAutoNum type="arabicPeriod"/>
            </a:pPr>
            <a:r>
              <a:rPr lang="en-US"/>
              <a:t>Contract of Credit Sale.</a:t>
            </a:r>
          </a:p>
          <a:p>
            <a:pPr marL="609600" indent="-609600">
              <a:buFont typeface="Wingdings" pitchFamily="2" charset="2"/>
              <a:buAutoNum type="arabicPeriod"/>
            </a:pPr>
            <a:r>
              <a:rPr lang="en-US"/>
              <a:t>Payment in Instalments.</a:t>
            </a:r>
          </a:p>
          <a:p>
            <a:pPr marL="609600" indent="-609600">
              <a:buFont typeface="Wingdings" pitchFamily="2" charset="2"/>
              <a:buAutoNum type="arabicPeriod"/>
            </a:pPr>
            <a:r>
              <a:rPr lang="en-US"/>
              <a:t>Transfer of Ownership</a:t>
            </a:r>
          </a:p>
          <a:p>
            <a:pPr marL="609600" indent="-609600">
              <a:buFont typeface="Wingdings" pitchFamily="2" charset="2"/>
              <a:buAutoNum type="arabicPeriod"/>
            </a:pPr>
            <a:r>
              <a:rPr lang="en-US"/>
              <a:t>Delivery of Goods.</a:t>
            </a:r>
          </a:p>
          <a:p>
            <a:pPr marL="609600" indent="-609600">
              <a:buFont typeface="Wingdings" pitchFamily="2" charset="2"/>
              <a:buAutoNum type="arabicPeriod"/>
            </a:pPr>
            <a:r>
              <a:rPr lang="en-US"/>
              <a:t>In case of default of payment of instalment.</a:t>
            </a:r>
          </a:p>
          <a:p>
            <a:pPr marL="609600" indent="-609600">
              <a:buFont typeface="Wingdings" pitchFamily="2" charset="2"/>
              <a:buAutoNum type="arabicPeriod"/>
            </a:pPr>
            <a:r>
              <a:rPr lang="en-US"/>
              <a:t>Right of Sale or Mortgage of Goods.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pPr fontAlgn="auto">
              <a:spcAft>
                <a:spcPts val="0"/>
              </a:spcAft>
              <a:defRPr/>
            </a:pPr>
            <a:r>
              <a:rPr lang="en-US" sz="4000"/>
              <a:t>Characteristics of Hire Purchase System</a:t>
            </a:r>
          </a:p>
        </p:txBody>
      </p:sp>
      <p:sp>
        <p:nvSpPr>
          <p:cNvPr id="6147" name="Rectangle 3"/>
          <p:cNvSpPr>
            <a:spLocks noGrp="1" noChangeArrowheads="1"/>
          </p:cNvSpPr>
          <p:nvPr>
            <p:ph idx="1"/>
          </p:nvPr>
        </p:nvSpPr>
        <p:spPr/>
        <p:txBody>
          <a:bodyPr/>
          <a:lstStyle/>
          <a:p>
            <a:pPr marL="609600" indent="-609600">
              <a:buFont typeface="Wingdings" pitchFamily="2" charset="2"/>
              <a:buAutoNum type="arabicPeriod"/>
            </a:pPr>
            <a:r>
              <a:rPr lang="en-US"/>
              <a:t>Sale of Goods on Credit.</a:t>
            </a:r>
          </a:p>
          <a:p>
            <a:pPr marL="609600" indent="-609600">
              <a:buFont typeface="Wingdings" pitchFamily="2" charset="2"/>
              <a:buAutoNum type="arabicPeriod"/>
            </a:pPr>
            <a:r>
              <a:rPr lang="en-US"/>
              <a:t>Payment in Instalments.</a:t>
            </a:r>
          </a:p>
          <a:p>
            <a:pPr marL="609600" indent="-609600">
              <a:buFont typeface="Wingdings" pitchFamily="2" charset="2"/>
              <a:buAutoNum type="arabicPeriod"/>
            </a:pPr>
            <a:r>
              <a:rPr lang="en-US"/>
              <a:t>Right of Possession and Use of Goods.</a:t>
            </a:r>
          </a:p>
          <a:p>
            <a:pPr marL="609600" indent="-609600">
              <a:buFont typeface="Wingdings" pitchFamily="2" charset="2"/>
              <a:buAutoNum type="arabicPeriod"/>
            </a:pPr>
            <a:r>
              <a:rPr lang="en-US"/>
              <a:t>Ownership of Goods.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fontAlgn="auto">
              <a:spcAft>
                <a:spcPts val="0"/>
              </a:spcAft>
              <a:defRPr/>
            </a:pPr>
            <a:r>
              <a:rPr lang="en-US" sz="4000"/>
              <a:t>Characteristics of Hire Purchase System</a:t>
            </a:r>
          </a:p>
        </p:txBody>
      </p:sp>
      <p:sp>
        <p:nvSpPr>
          <p:cNvPr id="7171" name="Rectangle 3"/>
          <p:cNvSpPr>
            <a:spLocks noGrp="1" noChangeArrowheads="1"/>
          </p:cNvSpPr>
          <p:nvPr>
            <p:ph idx="1"/>
          </p:nvPr>
        </p:nvSpPr>
        <p:spPr/>
        <p:txBody>
          <a:bodyPr/>
          <a:lstStyle/>
          <a:p>
            <a:pPr marL="609600" indent="-609600">
              <a:lnSpc>
                <a:spcPct val="90000"/>
              </a:lnSpc>
              <a:buFont typeface="Wingdings" pitchFamily="2" charset="2"/>
              <a:buNone/>
            </a:pPr>
            <a:r>
              <a:rPr lang="en-US"/>
              <a:t>5.	For not making the payment of Instalmnet.</a:t>
            </a:r>
          </a:p>
          <a:p>
            <a:pPr marL="609600" indent="-609600">
              <a:lnSpc>
                <a:spcPct val="90000"/>
              </a:lnSpc>
              <a:buFont typeface="Wingdings" pitchFamily="2" charset="2"/>
              <a:buNone/>
            </a:pPr>
            <a:r>
              <a:rPr lang="en-US"/>
              <a:t>	a.	Right of Repossession of Goods to the Seller.</a:t>
            </a:r>
          </a:p>
          <a:p>
            <a:pPr marL="609600" indent="-609600">
              <a:lnSpc>
                <a:spcPct val="90000"/>
              </a:lnSpc>
              <a:buFont typeface="Wingdings" pitchFamily="2" charset="2"/>
              <a:buNone/>
            </a:pPr>
            <a:r>
              <a:rPr lang="en-US"/>
              <a:t>	b.	Forfeiture of Received Instalments.</a:t>
            </a:r>
          </a:p>
          <a:p>
            <a:pPr marL="609600" indent="-609600">
              <a:lnSpc>
                <a:spcPct val="90000"/>
              </a:lnSpc>
              <a:buFont typeface="Wingdings" pitchFamily="2" charset="2"/>
              <a:buNone/>
            </a:pPr>
            <a:r>
              <a:rPr lang="en-US"/>
              <a:t>	c.	Right of receiving the Oustanding Instalment.</a:t>
            </a:r>
          </a:p>
          <a:p>
            <a:pPr marL="609600" indent="-609600">
              <a:lnSpc>
                <a:spcPct val="90000"/>
              </a:lnSpc>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fontAlgn="auto">
              <a:spcAft>
                <a:spcPts val="0"/>
              </a:spcAft>
              <a:defRPr/>
            </a:pPr>
            <a:r>
              <a:rPr lang="en-US" sz="4000"/>
              <a:t>Characteristics of Hire Purchase System</a:t>
            </a:r>
          </a:p>
        </p:txBody>
      </p:sp>
      <p:sp>
        <p:nvSpPr>
          <p:cNvPr id="8195" name="Rectangle 3"/>
          <p:cNvSpPr>
            <a:spLocks noGrp="1" noChangeArrowheads="1"/>
          </p:cNvSpPr>
          <p:nvPr>
            <p:ph idx="1"/>
          </p:nvPr>
        </p:nvSpPr>
        <p:spPr/>
        <p:txBody>
          <a:bodyPr/>
          <a:lstStyle/>
          <a:p>
            <a:pPr marL="609600" indent="-609600">
              <a:buFont typeface="Wingdings" pitchFamily="2" charset="2"/>
              <a:buAutoNum type="arabicPeriod" startAt="6"/>
            </a:pPr>
            <a:r>
              <a:rPr lang="en-US"/>
              <a:t>Responsibility of Maintenance of Goods in good Condition.</a:t>
            </a:r>
          </a:p>
          <a:p>
            <a:pPr marL="609600" indent="-609600">
              <a:buFont typeface="Wingdings" pitchFamily="2" charset="2"/>
              <a:buAutoNum type="arabicPeriod" startAt="6"/>
            </a:pPr>
            <a:r>
              <a:rPr lang="en-US"/>
              <a:t>Responsibility for Repairs.</a:t>
            </a:r>
          </a:p>
          <a:p>
            <a:pPr marL="609600" indent="-609600">
              <a:buFont typeface="Wingdings" pitchFamily="2" charset="2"/>
              <a:buAutoNum type="arabicPeriod" startAt="6"/>
            </a:pPr>
            <a:r>
              <a:rPr lang="en-US"/>
              <a:t>No right to Sell or Pledge the Goods.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fontAlgn="auto">
              <a:spcAft>
                <a:spcPts val="0"/>
              </a:spcAft>
              <a:defRPr/>
            </a:pPr>
            <a:r>
              <a:rPr lang="en-US" sz="4000"/>
              <a:t>Advantages of Hire Purchase System</a:t>
            </a:r>
          </a:p>
        </p:txBody>
      </p:sp>
      <p:sp>
        <p:nvSpPr>
          <p:cNvPr id="9219" name="Rectangle 3"/>
          <p:cNvSpPr>
            <a:spLocks noGrp="1" noChangeArrowheads="1"/>
          </p:cNvSpPr>
          <p:nvPr>
            <p:ph idx="1"/>
          </p:nvPr>
        </p:nvSpPr>
        <p:spPr/>
        <p:txBody>
          <a:bodyPr/>
          <a:lstStyle/>
          <a:p>
            <a:r>
              <a:rPr lang="en-US"/>
              <a:t>Advantages to Buyer</a:t>
            </a:r>
          </a:p>
          <a:p>
            <a:r>
              <a:rPr lang="en-US"/>
              <a:t>Advantages to Seller</a:t>
            </a:r>
          </a:p>
          <a:p>
            <a:r>
              <a:rPr lang="en-US"/>
              <a:t>Advantages to Society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fontAlgn="auto">
              <a:spcAft>
                <a:spcPts val="0"/>
              </a:spcAft>
              <a:defRPr/>
            </a:pPr>
            <a:r>
              <a:rPr lang="en-US"/>
              <a:t>Advantages to Buyer</a:t>
            </a:r>
          </a:p>
        </p:txBody>
      </p:sp>
      <p:sp>
        <p:nvSpPr>
          <p:cNvPr id="10243" name="Rectangle 3"/>
          <p:cNvSpPr>
            <a:spLocks noGrp="1" noChangeArrowheads="1"/>
          </p:cNvSpPr>
          <p:nvPr>
            <p:ph idx="1"/>
          </p:nvPr>
        </p:nvSpPr>
        <p:spPr/>
        <p:txBody>
          <a:bodyPr/>
          <a:lstStyle/>
          <a:p>
            <a:pPr marL="609600" indent="-609600">
              <a:buFont typeface="Wingdings" pitchFamily="2" charset="2"/>
              <a:buAutoNum type="arabicPeriod"/>
            </a:pPr>
            <a:r>
              <a:rPr lang="en-US"/>
              <a:t>East method of Payment.</a:t>
            </a:r>
          </a:p>
          <a:p>
            <a:pPr marL="609600" indent="-609600">
              <a:buFont typeface="Wingdings" pitchFamily="2" charset="2"/>
              <a:buAutoNum type="arabicPeriod"/>
            </a:pPr>
            <a:r>
              <a:rPr lang="en-US"/>
              <a:t>Purchases of Valuable Goods.</a:t>
            </a:r>
          </a:p>
          <a:p>
            <a:pPr marL="609600" indent="-609600">
              <a:buFont typeface="Wingdings" pitchFamily="2" charset="2"/>
              <a:buAutoNum type="arabicPeriod"/>
            </a:pPr>
            <a:r>
              <a:rPr lang="en-US"/>
              <a:t>Encouragement to Savings.</a:t>
            </a:r>
          </a:p>
          <a:p>
            <a:pPr marL="609600" indent="-609600">
              <a:buFont typeface="Wingdings" pitchFamily="2" charset="2"/>
              <a:buAutoNum type="arabicPeriod"/>
            </a:pPr>
            <a:r>
              <a:rPr lang="en-US"/>
              <a:t>Free repairs.</a:t>
            </a:r>
          </a:p>
          <a:p>
            <a:pPr marL="609600" indent="-609600">
              <a:buFont typeface="Wingdings" pitchFamily="2" charset="2"/>
              <a:buNone/>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fontAlgn="auto">
              <a:spcAft>
                <a:spcPts val="0"/>
              </a:spcAft>
              <a:defRPr/>
            </a:pPr>
            <a:r>
              <a:rPr lang="en-US"/>
              <a:t>Advantages to Seller</a:t>
            </a:r>
          </a:p>
        </p:txBody>
      </p:sp>
      <p:sp>
        <p:nvSpPr>
          <p:cNvPr id="11267" name="Rectangle 3"/>
          <p:cNvSpPr>
            <a:spLocks noGrp="1" noChangeArrowheads="1"/>
          </p:cNvSpPr>
          <p:nvPr>
            <p:ph idx="1"/>
          </p:nvPr>
        </p:nvSpPr>
        <p:spPr/>
        <p:txBody>
          <a:bodyPr/>
          <a:lstStyle/>
          <a:p>
            <a:pPr marL="609600" indent="-609600">
              <a:buFont typeface="Wingdings" pitchFamily="2" charset="2"/>
              <a:buAutoNum type="arabicPeriod"/>
            </a:pPr>
            <a:r>
              <a:rPr lang="en-US"/>
              <a:t>Increase in Sales.</a:t>
            </a:r>
          </a:p>
          <a:p>
            <a:pPr marL="609600" indent="-609600">
              <a:buFont typeface="Wingdings" pitchFamily="2" charset="2"/>
              <a:buAutoNum type="arabicPeriod"/>
            </a:pPr>
            <a:r>
              <a:rPr lang="en-US"/>
              <a:t>Increase in Income.</a:t>
            </a:r>
          </a:p>
          <a:p>
            <a:pPr marL="609600" indent="-609600">
              <a:buFont typeface="Wingdings" pitchFamily="2" charset="2"/>
              <a:buAutoNum type="arabicPeriod"/>
            </a:pPr>
            <a:r>
              <a:rPr lang="en-US"/>
              <a:t>Easy realisation of Instalments.</a:t>
            </a:r>
          </a:p>
          <a:p>
            <a:pPr marL="609600" indent="-609600">
              <a:buFont typeface="Wingdings" pitchFamily="2" charset="2"/>
              <a:buAutoNum type="arabicPeriod"/>
            </a:pPr>
            <a:r>
              <a:rPr lang="en-US"/>
              <a:t>Close relation between Buyer and Seller.</a:t>
            </a:r>
          </a:p>
          <a:p>
            <a:pPr marL="609600" indent="-609600">
              <a:buFont typeface="Wingdings" pitchFamily="2" charset="2"/>
              <a:buAutoNum type="arabicPeriod"/>
            </a:pPr>
            <a:r>
              <a:rPr lang="en-US"/>
              <a:t>Possibility of Sale of Other goods.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fontAlgn="auto">
              <a:spcAft>
                <a:spcPts val="0"/>
              </a:spcAft>
              <a:defRPr/>
            </a:pPr>
            <a:r>
              <a:rPr lang="en-US"/>
              <a:t>Advantages to Society.</a:t>
            </a:r>
          </a:p>
        </p:txBody>
      </p:sp>
      <p:sp>
        <p:nvSpPr>
          <p:cNvPr id="12291" name="Rectangle 3"/>
          <p:cNvSpPr>
            <a:spLocks noGrp="1" noChangeArrowheads="1"/>
          </p:cNvSpPr>
          <p:nvPr>
            <p:ph idx="1"/>
          </p:nvPr>
        </p:nvSpPr>
        <p:spPr/>
        <p:txBody>
          <a:bodyPr/>
          <a:lstStyle/>
          <a:p>
            <a:pPr marL="609600" indent="-609600">
              <a:buFont typeface="Wingdings" pitchFamily="2" charset="2"/>
              <a:buAutoNum type="arabicPeriod"/>
            </a:pPr>
            <a:r>
              <a:rPr lang="en-US"/>
              <a:t>Increase in Production</a:t>
            </a:r>
          </a:p>
          <a:p>
            <a:pPr marL="609600" indent="-609600">
              <a:buFont typeface="Wingdings" pitchFamily="2" charset="2"/>
              <a:buAutoNum type="arabicPeriod"/>
            </a:pPr>
            <a:r>
              <a:rPr lang="en-US"/>
              <a:t>Increase in Employment</a:t>
            </a:r>
          </a:p>
          <a:p>
            <a:pPr marL="609600" indent="-609600">
              <a:buFont typeface="Wingdings" pitchFamily="2" charset="2"/>
              <a:buAutoNum type="arabicPeriod"/>
            </a:pPr>
            <a:r>
              <a:rPr lang="en-US"/>
              <a:t>Increase in Standard of Living.</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101</TotalTime>
  <Words>752</Words>
  <Application>Microsoft Office PowerPoint</Application>
  <PresentationFormat>On-screen Show (4:3)</PresentationFormat>
  <Paragraphs>124</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Book Antiqua</vt:lpstr>
      <vt:lpstr>Lucida Sans</vt:lpstr>
      <vt:lpstr>Tahoma</vt:lpstr>
      <vt:lpstr>Wingdings</vt:lpstr>
      <vt:lpstr>Wingdings 2</vt:lpstr>
      <vt:lpstr>Wingdings 3</vt:lpstr>
      <vt:lpstr>Apex</vt:lpstr>
      <vt:lpstr>Hire Purchase and Installment Payment Systems.  Dr Shubhangee L Diwe Dept of Commerce  Baliram patil college Kinwat </vt:lpstr>
      <vt:lpstr>Definitions</vt:lpstr>
      <vt:lpstr>Characteristics of Hire Purchase System</vt:lpstr>
      <vt:lpstr>Characteristics of Hire Purchase System</vt:lpstr>
      <vt:lpstr>Characteristics of Hire Purchase System</vt:lpstr>
      <vt:lpstr>Advantages of Hire Purchase System</vt:lpstr>
      <vt:lpstr>Advantages to Buyer</vt:lpstr>
      <vt:lpstr>Advantages to Seller</vt:lpstr>
      <vt:lpstr>Advantages to Society.</vt:lpstr>
      <vt:lpstr>Disadvantages of Hire Purchase System</vt:lpstr>
      <vt:lpstr>Disadvantages of Hire Purchase System</vt:lpstr>
      <vt:lpstr>Disadvantages of Hire Purchase System</vt:lpstr>
      <vt:lpstr>Difference between Hire Purchase System and Credit Sale</vt:lpstr>
      <vt:lpstr>Hire Purchase Price</vt:lpstr>
      <vt:lpstr>Necessary Accounts in the Books of Hire Purchaser</vt:lpstr>
      <vt:lpstr>Necessary Accounts in the Books of Vendor</vt:lpstr>
      <vt:lpstr>Calculation of Interest</vt:lpstr>
      <vt:lpstr>Instalment Payment System</vt:lpstr>
      <vt:lpstr>Definition of Instalment Payment System</vt:lpstr>
      <vt:lpstr>Characteristics of Instalment Payment System</vt:lpstr>
    </vt:vector>
  </TitlesOfParts>
  <Company>&lt;arabianhorse&gt;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Hire Purchase and Installment Payment Systems.</dc:title>
  <dc:creator>user</dc:creator>
  <cp:lastModifiedBy>shubhangee diwe</cp:lastModifiedBy>
  <cp:revision>7</cp:revision>
  <dcterms:created xsi:type="dcterms:W3CDTF">2011-01-19T12:49:56Z</dcterms:created>
  <dcterms:modified xsi:type="dcterms:W3CDTF">2023-02-16T15:42:25Z</dcterms:modified>
</cp:coreProperties>
</file>