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3"/>
  </p:notesMasterIdLst>
  <p:sldIdLst>
    <p:sldId id="256" r:id="rId2"/>
    <p:sldId id="340" r:id="rId3"/>
    <p:sldId id="341" r:id="rId4"/>
    <p:sldId id="342" r:id="rId5"/>
    <p:sldId id="343" r:id="rId6"/>
    <p:sldId id="344" r:id="rId7"/>
    <p:sldId id="346" r:id="rId8"/>
    <p:sldId id="347" r:id="rId9"/>
    <p:sldId id="349" r:id="rId10"/>
    <p:sldId id="351" r:id="rId11"/>
    <p:sldId id="352" r:id="rId12"/>
    <p:sldId id="355" r:id="rId13"/>
    <p:sldId id="356" r:id="rId14"/>
    <p:sldId id="357" r:id="rId15"/>
    <p:sldId id="358" r:id="rId16"/>
    <p:sldId id="385" r:id="rId17"/>
    <p:sldId id="276" r:id="rId18"/>
    <p:sldId id="278" r:id="rId19"/>
    <p:sldId id="279" r:id="rId20"/>
    <p:sldId id="280" r:id="rId21"/>
    <p:sldId id="281" r:id="rId22"/>
    <p:sldId id="282" r:id="rId23"/>
    <p:sldId id="283" r:id="rId24"/>
    <p:sldId id="284" r:id="rId25"/>
    <p:sldId id="285" r:id="rId26"/>
    <p:sldId id="386" r:id="rId27"/>
    <p:sldId id="297" r:id="rId28"/>
    <p:sldId id="299" r:id="rId29"/>
    <p:sldId id="301" r:id="rId30"/>
    <p:sldId id="302" r:id="rId31"/>
    <p:sldId id="303" r:id="rId32"/>
    <p:sldId id="304" r:id="rId33"/>
    <p:sldId id="305" r:id="rId34"/>
    <p:sldId id="306" r:id="rId35"/>
    <p:sldId id="307" r:id="rId36"/>
    <p:sldId id="308" r:id="rId37"/>
    <p:sldId id="309" r:id="rId38"/>
    <p:sldId id="310" r:id="rId39"/>
    <p:sldId id="311" r:id="rId40"/>
    <p:sldId id="312" r:id="rId41"/>
    <p:sldId id="31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6EB92B-FD29-47D4-9A96-005E10FA8FFF}" type="datetimeFigureOut">
              <a:rPr lang="en-US" smtClean="0"/>
              <a:t>2/17/2023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AED210-E0AD-457E-91E4-C1EA5E913F39}" type="slidenum">
              <a:rPr lang="en-US" smtClean="0"/>
              <a:t>‹#›</a:t>
            </a:fld>
            <a:endParaRPr lang="en-US"/>
          </a:p>
        </p:txBody>
      </p:sp>
    </p:spTree>
    <p:extLst>
      <p:ext uri="{BB962C8B-B14F-4D97-AF65-F5344CB8AC3E}">
        <p14:creationId xmlns:p14="http://schemas.microsoft.com/office/powerpoint/2010/main" val="1096216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AED210-E0AD-457E-91E4-C1EA5E913F39}" type="slidenum">
              <a:rPr lang="en-US" smtClean="0"/>
              <a:pPr/>
              <a:t>30</a:t>
            </a:fld>
            <a:endParaRPr lang="en-US"/>
          </a:p>
        </p:txBody>
      </p:sp>
    </p:spTree>
    <p:extLst>
      <p:ext uri="{BB962C8B-B14F-4D97-AF65-F5344CB8AC3E}">
        <p14:creationId xmlns:p14="http://schemas.microsoft.com/office/powerpoint/2010/main" val="2145389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D925F78-1D2C-41CD-A83D-6EEFBA45BDEC}" type="datetime1">
              <a:rPr lang="en-US" smtClean="0"/>
              <a:t>2/17/2023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a:t>CA Niranjan Joshi</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808122C-0CB6-4B38-A4D7-B81E8A9F969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D6FC606-7B03-41F9-8947-4411ADE97E41}" type="datetime1">
              <a:rPr lang="en-US" smtClean="0"/>
              <a:t>2/17/2023</a:t>
            </a:fld>
            <a:endParaRPr lang="en-US"/>
          </a:p>
        </p:txBody>
      </p:sp>
      <p:sp>
        <p:nvSpPr>
          <p:cNvPr id="5" name="Footer Placeholder 4"/>
          <p:cNvSpPr>
            <a:spLocks noGrp="1"/>
          </p:cNvSpPr>
          <p:nvPr>
            <p:ph type="ftr" sz="quarter" idx="11"/>
          </p:nvPr>
        </p:nvSpPr>
        <p:spPr/>
        <p:txBody>
          <a:bodyPr/>
          <a:lstStyle/>
          <a:p>
            <a:r>
              <a:rPr lang="en-US"/>
              <a:t>CA Niranjan Joshi</a:t>
            </a:r>
          </a:p>
        </p:txBody>
      </p:sp>
      <p:sp>
        <p:nvSpPr>
          <p:cNvPr id="6" name="Slide Number Placeholder 5"/>
          <p:cNvSpPr>
            <a:spLocks noGrp="1"/>
          </p:cNvSpPr>
          <p:nvPr>
            <p:ph type="sldNum" sz="quarter" idx="12"/>
          </p:nvPr>
        </p:nvSpPr>
        <p:spPr/>
        <p:txBody>
          <a:bodyPr/>
          <a:lstStyle/>
          <a:p>
            <a:fld id="{F808122C-0CB6-4B38-A4D7-B81E8A9F96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50CEF13-4D51-4BA4-B19B-72AC9CAF071F}" type="datetime1">
              <a:rPr lang="en-US" smtClean="0"/>
              <a:t>2/17/2023</a:t>
            </a:fld>
            <a:endParaRPr lang="en-US"/>
          </a:p>
        </p:txBody>
      </p:sp>
      <p:sp>
        <p:nvSpPr>
          <p:cNvPr id="5" name="Footer Placeholder 4"/>
          <p:cNvSpPr>
            <a:spLocks noGrp="1"/>
          </p:cNvSpPr>
          <p:nvPr>
            <p:ph type="ftr" sz="quarter" idx="11"/>
          </p:nvPr>
        </p:nvSpPr>
        <p:spPr/>
        <p:txBody>
          <a:bodyPr/>
          <a:lstStyle/>
          <a:p>
            <a:r>
              <a:rPr lang="en-US"/>
              <a:t>CA Niranjan Joshi</a:t>
            </a:r>
          </a:p>
        </p:txBody>
      </p:sp>
      <p:sp>
        <p:nvSpPr>
          <p:cNvPr id="6" name="Slide Number Placeholder 5"/>
          <p:cNvSpPr>
            <a:spLocks noGrp="1"/>
          </p:cNvSpPr>
          <p:nvPr>
            <p:ph type="sldNum" sz="quarter" idx="12"/>
          </p:nvPr>
        </p:nvSpPr>
        <p:spPr/>
        <p:txBody>
          <a:bodyPr/>
          <a:lstStyle/>
          <a:p>
            <a:fld id="{F808122C-0CB6-4B38-A4D7-B81E8A9F96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6603FD46-BBF4-4A92-B58A-2F498B506A49}" type="datetime1">
              <a:rPr lang="en-US" smtClean="0"/>
              <a:t>2/17/2023</a:t>
            </a:fld>
            <a:endParaRPr lang="en-US"/>
          </a:p>
        </p:txBody>
      </p:sp>
      <p:sp>
        <p:nvSpPr>
          <p:cNvPr id="9" name="Slide Number Placeholder 8"/>
          <p:cNvSpPr>
            <a:spLocks noGrp="1"/>
          </p:cNvSpPr>
          <p:nvPr>
            <p:ph type="sldNum" sz="quarter" idx="15"/>
          </p:nvPr>
        </p:nvSpPr>
        <p:spPr/>
        <p:txBody>
          <a:bodyPr rtlCol="0"/>
          <a:lstStyle/>
          <a:p>
            <a:fld id="{F808122C-0CB6-4B38-A4D7-B81E8A9F969F}" type="slidenum">
              <a:rPr lang="en-US" smtClean="0"/>
              <a:t>‹#›</a:t>
            </a:fld>
            <a:endParaRPr lang="en-US"/>
          </a:p>
        </p:txBody>
      </p:sp>
      <p:sp>
        <p:nvSpPr>
          <p:cNvPr id="10" name="Footer Placeholder 9"/>
          <p:cNvSpPr>
            <a:spLocks noGrp="1"/>
          </p:cNvSpPr>
          <p:nvPr>
            <p:ph type="ftr" sz="quarter" idx="16"/>
          </p:nvPr>
        </p:nvSpPr>
        <p:spPr/>
        <p:txBody>
          <a:bodyPr rtlCol="0"/>
          <a:lstStyle/>
          <a:p>
            <a:r>
              <a:rPr lang="en-US"/>
              <a:t>CA Niranjan Joshi</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02EACCD-DCCB-4383-9190-5D2C6925957F}" type="datetime1">
              <a:rPr lang="en-US" smtClean="0"/>
              <a:t>2/17/2023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a:t>CA Niranjan Joshi</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808122C-0CB6-4B38-A4D7-B81E8A9F969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069469A-A20C-433D-B364-634F67ED5EA9}" type="datetime1">
              <a:rPr lang="en-US" smtClean="0"/>
              <a:t>2/17/2023</a:t>
            </a:fld>
            <a:endParaRPr lang="en-US"/>
          </a:p>
        </p:txBody>
      </p:sp>
      <p:sp>
        <p:nvSpPr>
          <p:cNvPr id="6" name="Footer Placeholder 5"/>
          <p:cNvSpPr>
            <a:spLocks noGrp="1"/>
          </p:cNvSpPr>
          <p:nvPr>
            <p:ph type="ftr" sz="quarter" idx="11"/>
          </p:nvPr>
        </p:nvSpPr>
        <p:spPr/>
        <p:txBody>
          <a:bodyPr/>
          <a:lstStyle/>
          <a:p>
            <a:r>
              <a:rPr lang="en-US"/>
              <a:t>CA Niranjan Joshi</a:t>
            </a:r>
          </a:p>
        </p:txBody>
      </p:sp>
      <p:sp>
        <p:nvSpPr>
          <p:cNvPr id="7" name="Slide Number Placeholder 6"/>
          <p:cNvSpPr>
            <a:spLocks noGrp="1"/>
          </p:cNvSpPr>
          <p:nvPr>
            <p:ph type="sldNum" sz="quarter" idx="12"/>
          </p:nvPr>
        </p:nvSpPr>
        <p:spPr/>
        <p:txBody>
          <a:bodyPr/>
          <a:lstStyle/>
          <a:p>
            <a:fld id="{F808122C-0CB6-4B38-A4D7-B81E8A9F969F}"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E9C37E37-9208-4941-89CD-DACBBA1CCC35}" type="datetime1">
              <a:rPr lang="en-US" smtClean="0"/>
              <a:t>2/17/2023</a:t>
            </a:fld>
            <a:endParaRPr lang="en-US"/>
          </a:p>
        </p:txBody>
      </p:sp>
      <p:sp>
        <p:nvSpPr>
          <p:cNvPr id="8" name="Footer Placeholder 7"/>
          <p:cNvSpPr>
            <a:spLocks noGrp="1"/>
          </p:cNvSpPr>
          <p:nvPr>
            <p:ph type="ftr" sz="quarter" idx="11"/>
          </p:nvPr>
        </p:nvSpPr>
        <p:spPr/>
        <p:txBody>
          <a:bodyPr/>
          <a:lstStyle/>
          <a:p>
            <a:r>
              <a:rPr lang="en-US"/>
              <a:t>CA Niranjan Joshi</a:t>
            </a:r>
          </a:p>
        </p:txBody>
      </p:sp>
      <p:sp>
        <p:nvSpPr>
          <p:cNvPr id="9" name="Slide Number Placeholder 8"/>
          <p:cNvSpPr>
            <a:spLocks noGrp="1"/>
          </p:cNvSpPr>
          <p:nvPr>
            <p:ph type="sldNum" sz="quarter" idx="12"/>
          </p:nvPr>
        </p:nvSpPr>
        <p:spPr/>
        <p:txBody>
          <a:bodyPr/>
          <a:lstStyle/>
          <a:p>
            <a:fld id="{F808122C-0CB6-4B38-A4D7-B81E8A9F969F}"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6F95CA7A-DBCD-4ED9-B2F2-E180E63DD724}" type="datetime1">
              <a:rPr lang="en-US" smtClean="0"/>
              <a:t>2/17/2023</a:t>
            </a:fld>
            <a:endParaRPr lang="en-US"/>
          </a:p>
        </p:txBody>
      </p:sp>
      <p:sp>
        <p:nvSpPr>
          <p:cNvPr id="7" name="Slide Number Placeholder 6"/>
          <p:cNvSpPr>
            <a:spLocks noGrp="1"/>
          </p:cNvSpPr>
          <p:nvPr>
            <p:ph type="sldNum" sz="quarter" idx="11"/>
          </p:nvPr>
        </p:nvSpPr>
        <p:spPr/>
        <p:txBody>
          <a:bodyPr rtlCol="0"/>
          <a:lstStyle/>
          <a:p>
            <a:fld id="{F808122C-0CB6-4B38-A4D7-B81E8A9F969F}" type="slidenum">
              <a:rPr lang="en-US" smtClean="0"/>
              <a:t>‹#›</a:t>
            </a:fld>
            <a:endParaRPr lang="en-US"/>
          </a:p>
        </p:txBody>
      </p:sp>
      <p:sp>
        <p:nvSpPr>
          <p:cNvPr id="8" name="Footer Placeholder 7"/>
          <p:cNvSpPr>
            <a:spLocks noGrp="1"/>
          </p:cNvSpPr>
          <p:nvPr>
            <p:ph type="ftr" sz="quarter" idx="12"/>
          </p:nvPr>
        </p:nvSpPr>
        <p:spPr/>
        <p:txBody>
          <a:bodyPr rtlCol="0"/>
          <a:lstStyle/>
          <a:p>
            <a:r>
              <a:rPr lang="en-US"/>
              <a:t>CA Niranjan Joshi</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5BF925-07ED-423A-B5AB-748E5F66B549}" type="datetime1">
              <a:rPr lang="en-US" smtClean="0"/>
              <a:t>2/17/2023</a:t>
            </a:fld>
            <a:endParaRPr lang="en-US"/>
          </a:p>
        </p:txBody>
      </p:sp>
      <p:sp>
        <p:nvSpPr>
          <p:cNvPr id="3" name="Footer Placeholder 2"/>
          <p:cNvSpPr>
            <a:spLocks noGrp="1"/>
          </p:cNvSpPr>
          <p:nvPr>
            <p:ph type="ftr" sz="quarter" idx="11"/>
          </p:nvPr>
        </p:nvSpPr>
        <p:spPr/>
        <p:txBody>
          <a:bodyPr/>
          <a:lstStyle/>
          <a:p>
            <a:r>
              <a:rPr lang="en-US"/>
              <a:t>CA Niranjan Joshi</a:t>
            </a:r>
          </a:p>
        </p:txBody>
      </p:sp>
      <p:sp>
        <p:nvSpPr>
          <p:cNvPr id="4" name="Slide Number Placeholder 3"/>
          <p:cNvSpPr>
            <a:spLocks noGrp="1"/>
          </p:cNvSpPr>
          <p:nvPr>
            <p:ph type="sldNum" sz="quarter" idx="12"/>
          </p:nvPr>
        </p:nvSpPr>
        <p:spPr/>
        <p:txBody>
          <a:bodyPr/>
          <a:lstStyle/>
          <a:p>
            <a:fld id="{F808122C-0CB6-4B38-A4D7-B81E8A9F96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0EB1DDD-F603-48E5-B805-3F4BAD8772A1}" type="datetime1">
              <a:rPr lang="en-US" smtClean="0"/>
              <a:t>2/17/2023</a:t>
            </a:fld>
            <a:endParaRPr lang="en-US"/>
          </a:p>
        </p:txBody>
      </p:sp>
      <p:sp>
        <p:nvSpPr>
          <p:cNvPr id="22" name="Slide Number Placeholder 21"/>
          <p:cNvSpPr>
            <a:spLocks noGrp="1"/>
          </p:cNvSpPr>
          <p:nvPr>
            <p:ph type="sldNum" sz="quarter" idx="15"/>
          </p:nvPr>
        </p:nvSpPr>
        <p:spPr/>
        <p:txBody>
          <a:bodyPr rtlCol="0"/>
          <a:lstStyle/>
          <a:p>
            <a:fld id="{F808122C-0CB6-4B38-A4D7-B81E8A9F969F}" type="slidenum">
              <a:rPr lang="en-US" smtClean="0"/>
              <a:t>‹#›</a:t>
            </a:fld>
            <a:endParaRPr lang="en-US"/>
          </a:p>
        </p:txBody>
      </p:sp>
      <p:sp>
        <p:nvSpPr>
          <p:cNvPr id="23" name="Footer Placeholder 22"/>
          <p:cNvSpPr>
            <a:spLocks noGrp="1"/>
          </p:cNvSpPr>
          <p:nvPr>
            <p:ph type="ftr" sz="quarter" idx="16"/>
          </p:nvPr>
        </p:nvSpPr>
        <p:spPr/>
        <p:txBody>
          <a:bodyPr rtlCol="0"/>
          <a:lstStyle/>
          <a:p>
            <a:r>
              <a:rPr lang="en-US"/>
              <a:t>CA Niranjan Joshi</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5A6E19E-FCFE-46D3-BBAB-26551B8F640E}" type="datetime1">
              <a:rPr lang="en-US" smtClean="0"/>
              <a:t>2/17/2023</a:t>
            </a:fld>
            <a:endParaRPr lang="en-US"/>
          </a:p>
        </p:txBody>
      </p:sp>
      <p:sp>
        <p:nvSpPr>
          <p:cNvPr id="18" name="Slide Number Placeholder 17"/>
          <p:cNvSpPr>
            <a:spLocks noGrp="1"/>
          </p:cNvSpPr>
          <p:nvPr>
            <p:ph type="sldNum" sz="quarter" idx="11"/>
          </p:nvPr>
        </p:nvSpPr>
        <p:spPr/>
        <p:txBody>
          <a:bodyPr rtlCol="0"/>
          <a:lstStyle/>
          <a:p>
            <a:fld id="{F808122C-0CB6-4B38-A4D7-B81E8A9F969F}" type="slidenum">
              <a:rPr lang="en-US" smtClean="0"/>
              <a:t>‹#›</a:t>
            </a:fld>
            <a:endParaRPr lang="en-US"/>
          </a:p>
        </p:txBody>
      </p:sp>
      <p:sp>
        <p:nvSpPr>
          <p:cNvPr id="21" name="Footer Placeholder 20"/>
          <p:cNvSpPr>
            <a:spLocks noGrp="1"/>
          </p:cNvSpPr>
          <p:nvPr>
            <p:ph type="ftr" sz="quarter" idx="12"/>
          </p:nvPr>
        </p:nvSpPr>
        <p:spPr/>
        <p:txBody>
          <a:bodyPr rtlCol="0"/>
          <a:lstStyle/>
          <a:p>
            <a:r>
              <a:rPr lang="en-US"/>
              <a:t>CA Niranjan Joshi</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4D8DBF3-A366-4C22-AEB5-B38B7A713E0E}" type="datetime1">
              <a:rPr lang="en-US" smtClean="0"/>
              <a:t>2/17/2023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a:t>CA Niranjan Joshi</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808122C-0CB6-4B38-A4D7-B81E8A9F96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in/imgres?q=use+of+computers+in+schools&amp;hl=en&amp;sa=X&amp;biw=1920&amp;bih=899&amp;tbm=isch&amp;prmd=imvns&amp;tbnid=GqcxRDwSTrFYQM:&amp;imgrefurl=http://www.scrollonline.net/2010/01/13/is-acceptable-use-policy-in-need-of-revision/&amp;docid=dV4tF3Ofg5ypSM&amp;imgurl=http://www.scrollonline.net/wp-content/uploads/2010/01/Computer3.jpg&amp;w=605&amp;h=459&amp;ei=JUtPT-PvEcyamQWnr-yrCg&amp;zoom=1&amp;iact=rc&amp;dur=219&amp;sig=113734360390168774264&amp;page=1&amp;tbnh=123&amp;tbnw=163&amp;start=0&amp;ndsp=47&amp;ved=1t:429,r:6,s:0&amp;tx=78&amp;ty=86"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439910" y="304800"/>
            <a:ext cx="6172200" cy="1752600"/>
          </a:xfrm>
        </p:spPr>
        <p:style>
          <a:lnRef idx="1">
            <a:schemeClr val="accent4"/>
          </a:lnRef>
          <a:fillRef idx="2">
            <a:schemeClr val="accent4"/>
          </a:fillRef>
          <a:effectRef idx="1">
            <a:schemeClr val="accent4"/>
          </a:effectRef>
          <a:fontRef idx="minor">
            <a:schemeClr val="dk1"/>
          </a:fontRef>
        </p:style>
        <p:txBody>
          <a:bodyPr>
            <a:noAutofit/>
          </a:bodyPr>
          <a:lstStyle/>
          <a:p>
            <a:pPr algn="ctr"/>
            <a:r>
              <a:rPr lang="en-US" sz="2800" cap="none" dirty="0" err="1">
                <a:solidFill>
                  <a:srgbClr val="002060"/>
                </a:solidFill>
                <a:latin typeface="Arial Rounded MT Bold" pitchFamily="34" charset="0"/>
                <a:cs typeface="Arial" pitchFamily="34" charset="0"/>
              </a:rPr>
              <a:t>Baliram</a:t>
            </a:r>
            <a:r>
              <a:rPr lang="en-US" sz="2800" cap="none" dirty="0">
                <a:solidFill>
                  <a:srgbClr val="002060"/>
                </a:solidFill>
                <a:latin typeface="Arial Rounded MT Bold" pitchFamily="34" charset="0"/>
                <a:cs typeface="Arial" pitchFamily="34" charset="0"/>
              </a:rPr>
              <a:t> Patil College</a:t>
            </a:r>
          </a:p>
        </p:txBody>
      </p:sp>
      <p:sp>
        <p:nvSpPr>
          <p:cNvPr id="10" name="Subtitle 9"/>
          <p:cNvSpPr>
            <a:spLocks noGrp="1"/>
          </p:cNvSpPr>
          <p:nvPr>
            <p:ph type="subTitle" idx="1"/>
          </p:nvPr>
        </p:nvSpPr>
        <p:spPr>
          <a:xfrm>
            <a:off x="2439910" y="2819400"/>
            <a:ext cx="6172200" cy="1143000"/>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3200" dirty="0">
                <a:solidFill>
                  <a:srgbClr val="002060"/>
                </a:solidFill>
                <a:latin typeface="Verdana" pitchFamily="34" charset="0"/>
                <a:ea typeface="Verdana" pitchFamily="34" charset="0"/>
                <a:cs typeface="Verdana" pitchFamily="34" charset="0"/>
              </a:rPr>
              <a:t>Bank Branch Audit Practical Aspects </a:t>
            </a:r>
            <a:endParaRPr lang="en-US" dirty="0">
              <a:solidFill>
                <a:srgbClr val="002060"/>
              </a:solidFill>
            </a:endParaRPr>
          </a:p>
        </p:txBody>
      </p:sp>
      <p:sp>
        <p:nvSpPr>
          <p:cNvPr id="11" name="Subtitle 9"/>
          <p:cNvSpPr txBox="1">
            <a:spLocks/>
          </p:cNvSpPr>
          <p:nvPr/>
        </p:nvSpPr>
        <p:spPr>
          <a:xfrm>
            <a:off x="2439910" y="4572000"/>
            <a:ext cx="61722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algn="ctr"/>
            <a:r>
              <a:rPr lang="en-US" sz="2800" dirty="0">
                <a:solidFill>
                  <a:srgbClr val="002060"/>
                </a:solidFill>
                <a:latin typeface="Verdana" pitchFamily="34" charset="0"/>
                <a:ea typeface="Verdana" pitchFamily="34" charset="0"/>
                <a:cs typeface="Verdana" pitchFamily="34" charset="0"/>
              </a:rPr>
              <a:t>Dr S L Diwe</a:t>
            </a:r>
          </a:p>
        </p:txBody>
      </p:sp>
    </p:spTree>
    <p:extLst>
      <p:ext uri="{BB962C8B-B14F-4D97-AF65-F5344CB8AC3E}">
        <p14:creationId xmlns:p14="http://schemas.microsoft.com/office/powerpoint/2010/main" val="419914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Execution</a:t>
            </a:r>
          </a:p>
        </p:txBody>
      </p:sp>
      <p:sp>
        <p:nvSpPr>
          <p:cNvPr id="3" name="Content Placeholder 2"/>
          <p:cNvSpPr>
            <a:spLocks noGrp="1"/>
          </p:cNvSpPr>
          <p:nvPr>
            <p:ph sz="quarter" idx="1"/>
          </p:nvPr>
        </p:nvSpPr>
        <p:spPr>
          <a:xfrm>
            <a:off x="457200" y="990600"/>
            <a:ext cx="7467600" cy="5483352"/>
          </a:xfrm>
        </p:spPr>
        <p:txBody>
          <a:bodyPr>
            <a:noAutofit/>
          </a:bodyPr>
          <a:lstStyle/>
          <a:p>
            <a:pPr marL="0" lvl="2" indent="0" algn="just">
              <a:buNone/>
            </a:pPr>
            <a:endParaRPr lang="en-US" sz="2400" b="1" dirty="0">
              <a:solidFill>
                <a:schemeClr val="tx2"/>
              </a:solidFill>
              <a:latin typeface="Verdana" pitchFamily="34" charset="0"/>
              <a:ea typeface="Verdana" pitchFamily="34" charset="0"/>
              <a:cs typeface="Verdana" pitchFamily="34" charset="0"/>
            </a:endParaRPr>
          </a:p>
          <a:p>
            <a:pPr marL="0" lvl="2" indent="0" algn="just">
              <a:buNone/>
            </a:pPr>
            <a:r>
              <a:rPr lang="en-US" sz="2400" b="1" dirty="0">
                <a:solidFill>
                  <a:schemeClr val="tx2"/>
                </a:solidFill>
                <a:latin typeface="Verdana" pitchFamily="34" charset="0"/>
                <a:ea typeface="Verdana" pitchFamily="34" charset="0"/>
                <a:cs typeface="Verdana" pitchFamily="34" charset="0"/>
              </a:rPr>
              <a:t>SA 320 – Audit Materiality </a:t>
            </a:r>
          </a:p>
          <a:p>
            <a:pPr marL="0" lvl="2" indent="0" algn="just">
              <a:buNone/>
            </a:pPr>
            <a:r>
              <a:rPr lang="en-US" sz="2400" b="1" dirty="0">
                <a:solidFill>
                  <a:schemeClr val="tx2"/>
                </a:solidFill>
                <a:latin typeface="Verdana" pitchFamily="34" charset="0"/>
                <a:ea typeface="Verdana" pitchFamily="34" charset="0"/>
                <a:cs typeface="Verdana" pitchFamily="34" charset="0"/>
              </a:rPr>
              <a:t>SA 520 – Analytical Procedures</a:t>
            </a:r>
          </a:p>
          <a:p>
            <a:pPr marL="0" lvl="2" indent="0" algn="just">
              <a:buNone/>
            </a:pPr>
            <a:r>
              <a:rPr lang="en-US" sz="2400" b="1" dirty="0">
                <a:solidFill>
                  <a:schemeClr val="tx2"/>
                </a:solidFill>
                <a:latin typeface="Verdana" pitchFamily="34" charset="0"/>
                <a:ea typeface="Verdana" pitchFamily="34" charset="0"/>
                <a:cs typeface="Verdana" pitchFamily="34" charset="0"/>
              </a:rPr>
              <a:t>SA 530 – Audit Sampling </a:t>
            </a:r>
          </a:p>
          <a:p>
            <a:pPr marL="0" lvl="2" indent="0" algn="just">
              <a:buNone/>
            </a:pPr>
            <a:r>
              <a:rPr lang="en-US" sz="2400" b="1" dirty="0">
                <a:solidFill>
                  <a:schemeClr val="tx2"/>
                </a:solidFill>
                <a:latin typeface="Verdana" pitchFamily="34" charset="0"/>
                <a:ea typeface="Verdana" pitchFamily="34" charset="0"/>
                <a:cs typeface="Verdana" pitchFamily="34" charset="0"/>
              </a:rPr>
              <a:t>SA 220 – Quality Control For Audit Work</a:t>
            </a:r>
          </a:p>
          <a:p>
            <a:pPr marL="0" lvl="2" indent="0" algn="just">
              <a:buNone/>
            </a:pPr>
            <a:r>
              <a:rPr lang="en-US" sz="2400" b="1" dirty="0">
                <a:solidFill>
                  <a:schemeClr val="tx2"/>
                </a:solidFill>
                <a:latin typeface="Verdana" pitchFamily="34" charset="0"/>
                <a:ea typeface="Verdana" pitchFamily="34" charset="0"/>
                <a:cs typeface="Verdana" pitchFamily="34" charset="0"/>
              </a:rPr>
              <a:t>Analyse and Evaluate the errors in samples selected</a:t>
            </a:r>
          </a:p>
          <a:p>
            <a:pPr marL="0" lvl="2" indent="0" algn="just">
              <a:buNone/>
            </a:pPr>
            <a:r>
              <a:rPr lang="en-US" sz="2400" b="1" dirty="0">
                <a:solidFill>
                  <a:schemeClr val="tx2"/>
                </a:solidFill>
                <a:latin typeface="Verdana" pitchFamily="34" charset="0"/>
                <a:ea typeface="Verdana" pitchFamily="34" charset="0"/>
                <a:cs typeface="Verdana" pitchFamily="34" charset="0"/>
              </a:rPr>
              <a:t>Get the rectification / MOC Passed </a:t>
            </a:r>
          </a:p>
          <a:p>
            <a:pPr marL="0" lvl="2" indent="0" algn="just">
              <a:buNone/>
            </a:pPr>
            <a:r>
              <a:rPr lang="en-US" sz="2400" b="1" dirty="0">
                <a:solidFill>
                  <a:schemeClr val="tx2"/>
                </a:solidFill>
                <a:latin typeface="Verdana" pitchFamily="34" charset="0"/>
                <a:ea typeface="Verdana" pitchFamily="34" charset="0"/>
                <a:cs typeface="Verdana" pitchFamily="34" charset="0"/>
              </a:rPr>
              <a:t>Work as per Audit Program and schedule</a:t>
            </a:r>
          </a:p>
          <a:p>
            <a:pPr marL="0" lvl="2" indent="0" algn="just">
              <a:buNone/>
            </a:pPr>
            <a:r>
              <a:rPr lang="en-US" sz="2400" b="1" dirty="0">
                <a:solidFill>
                  <a:schemeClr val="tx2"/>
                </a:solidFill>
                <a:latin typeface="Verdana" pitchFamily="34" charset="0"/>
                <a:ea typeface="Verdana" pitchFamily="34" charset="0"/>
                <a:cs typeface="Verdana" pitchFamily="34" charset="0"/>
              </a:rPr>
              <a:t>Prepare reports according to requirement</a:t>
            </a:r>
          </a:p>
          <a:p>
            <a:pPr marL="0" lvl="2" indent="0" algn="just">
              <a:buNone/>
            </a:pPr>
            <a:r>
              <a:rPr lang="en-US" sz="2400" b="1" dirty="0">
                <a:solidFill>
                  <a:schemeClr val="tx2"/>
                </a:solidFill>
                <a:latin typeface="Verdana" pitchFamily="34" charset="0"/>
                <a:ea typeface="Verdana" pitchFamily="34" charset="0"/>
                <a:cs typeface="Verdana" pitchFamily="34" charset="0"/>
              </a:rPr>
              <a:t>Qualify in Audit Report if necessary</a:t>
            </a:r>
          </a:p>
        </p:txBody>
      </p:sp>
      <p:sp>
        <p:nvSpPr>
          <p:cNvPr id="4" name="Slide Number Placeholder 3"/>
          <p:cNvSpPr>
            <a:spLocks noGrp="1"/>
          </p:cNvSpPr>
          <p:nvPr>
            <p:ph type="sldNum" sz="quarter" idx="15"/>
          </p:nvPr>
        </p:nvSpPr>
        <p:spPr/>
        <p:txBody>
          <a:bodyPr/>
          <a:lstStyle/>
          <a:p>
            <a:fld id="{F808122C-0CB6-4B38-A4D7-B81E8A9F969F}" type="slidenum">
              <a:rPr lang="en-US" smtClean="0"/>
              <a:pPr/>
              <a:t>10</a:t>
            </a:fld>
            <a:endParaRPr lang="en-US"/>
          </a:p>
        </p:txBody>
      </p:sp>
      <p:sp>
        <p:nvSpPr>
          <p:cNvPr id="5" name="Footer Placeholder 4"/>
          <p:cNvSpPr>
            <a:spLocks noGrp="1"/>
          </p:cNvSpPr>
          <p:nvPr>
            <p:ph type="ftr" sz="quarter" idx="16"/>
          </p:nvPr>
        </p:nvSpPr>
        <p:spPr/>
        <p:txBody>
          <a:bodyPr/>
          <a:lstStyle/>
          <a:p>
            <a:r>
              <a:rPr lang="en-US"/>
              <a:t>CA Niranjan Joshi</a:t>
            </a:r>
          </a:p>
        </p:txBody>
      </p:sp>
      <p:pic>
        <p:nvPicPr>
          <p:cNvPr id="6" name="t5130407" descr="http://cdn7.fotosearch.com/bthumb/IMZ/IMZ388/rom0007.jpg"/>
          <p:cNvPicPr/>
          <p:nvPr/>
        </p:nvPicPr>
        <p:blipFill>
          <a:blip r:embed="rId2"/>
          <a:srcRect/>
          <a:stretch>
            <a:fillRect/>
          </a:stretch>
        </p:blipFill>
        <p:spPr bwMode="auto">
          <a:xfrm>
            <a:off x="7020272" y="-1"/>
            <a:ext cx="2096244" cy="1700810"/>
          </a:xfrm>
          <a:prstGeom prst="rect">
            <a:avLst/>
          </a:prstGeom>
          <a:noFill/>
          <a:ln w="9525">
            <a:noFill/>
            <a:miter lim="800000"/>
            <a:headEnd/>
            <a:tailEnd/>
          </a:ln>
        </p:spPr>
      </p:pic>
    </p:spTree>
    <p:extLst>
      <p:ext uri="{BB962C8B-B14F-4D97-AF65-F5344CB8AC3E}">
        <p14:creationId xmlns:p14="http://schemas.microsoft.com/office/powerpoint/2010/main" val="227262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linds(horizontal)">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Documentation</a:t>
            </a:r>
          </a:p>
        </p:txBody>
      </p:sp>
      <p:sp>
        <p:nvSpPr>
          <p:cNvPr id="3" name="Content Placeholder 2"/>
          <p:cNvSpPr>
            <a:spLocks noGrp="1"/>
          </p:cNvSpPr>
          <p:nvPr>
            <p:ph sz="quarter" idx="1"/>
          </p:nvPr>
        </p:nvSpPr>
        <p:spPr>
          <a:xfrm>
            <a:off x="457200" y="990600"/>
            <a:ext cx="7467600" cy="5483352"/>
          </a:xfrm>
        </p:spPr>
        <p:txBody>
          <a:bodyPr>
            <a:normAutofit/>
          </a:bodyPr>
          <a:lstStyle/>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SA 230 – Audit Documentation</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Nature &amp; Purpose of Audit Documentation</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lgn="just">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Evidence of Auditors basis for a conclusion about the achievement of overall objectives of the auditor and</a:t>
            </a:r>
          </a:p>
          <a:p>
            <a:pPr marL="9525" lvl="2" indent="0" algn="just">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lgn="just">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Evidence that the audit was planned and performed in accordance with SAs and applicable legal and regulatory requirements</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5"/>
          </p:nvPr>
        </p:nvSpPr>
        <p:spPr/>
        <p:txBody>
          <a:bodyPr/>
          <a:lstStyle/>
          <a:p>
            <a:fld id="{F808122C-0CB6-4B38-A4D7-B81E8A9F969F}" type="slidenum">
              <a:rPr lang="en-US" smtClean="0"/>
              <a:pPr/>
              <a:t>11</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188354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Files</a:t>
            </a:r>
          </a:p>
        </p:txBody>
      </p:sp>
      <p:sp>
        <p:nvSpPr>
          <p:cNvPr id="3" name="Content Placeholder 2"/>
          <p:cNvSpPr>
            <a:spLocks noGrp="1"/>
          </p:cNvSpPr>
          <p:nvPr>
            <p:ph sz="quarter" idx="1"/>
          </p:nvPr>
        </p:nvSpPr>
        <p:spPr>
          <a:xfrm>
            <a:off x="457200" y="990600"/>
            <a:ext cx="7467600" cy="5483352"/>
          </a:xfrm>
        </p:spPr>
        <p:txBody>
          <a:bodyPr>
            <a:normAutofit/>
          </a:bodyPr>
          <a:lstStyle/>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Permanent Audit File </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Working Papers File</a:t>
            </a:r>
          </a:p>
        </p:txBody>
      </p:sp>
      <p:sp>
        <p:nvSpPr>
          <p:cNvPr id="4" name="Slide Number Placeholder 3"/>
          <p:cNvSpPr>
            <a:spLocks noGrp="1"/>
          </p:cNvSpPr>
          <p:nvPr>
            <p:ph type="sldNum" sz="quarter" idx="15"/>
          </p:nvPr>
        </p:nvSpPr>
        <p:spPr/>
        <p:txBody>
          <a:bodyPr/>
          <a:lstStyle/>
          <a:p>
            <a:fld id="{F808122C-0CB6-4B38-A4D7-B81E8A9F969F}" type="slidenum">
              <a:rPr lang="en-US" smtClean="0"/>
              <a:pPr/>
              <a:t>12</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2751665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Form and Contents</a:t>
            </a:r>
          </a:p>
        </p:txBody>
      </p:sp>
      <p:sp>
        <p:nvSpPr>
          <p:cNvPr id="3" name="Content Placeholder 2"/>
          <p:cNvSpPr>
            <a:spLocks noGrp="1"/>
          </p:cNvSpPr>
          <p:nvPr>
            <p:ph sz="quarter" idx="1"/>
          </p:nvPr>
        </p:nvSpPr>
        <p:spPr>
          <a:xfrm>
            <a:off x="457200" y="990600"/>
            <a:ext cx="7467600" cy="5483352"/>
          </a:xfrm>
        </p:spPr>
        <p:txBody>
          <a:bodyPr>
            <a:normAutofit/>
          </a:bodyPr>
          <a:lstStyle/>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To understand:</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The nature, timing and extent of the audit procedures performed.</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lgn="just">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Results of audit procedures performed, audit evidence obtained.</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lgn="just">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Significant matters arising during the audit, the conclusions reached thereon, and significant professional judgment made in reaching those conclusions.</a:t>
            </a:r>
          </a:p>
        </p:txBody>
      </p:sp>
      <p:sp>
        <p:nvSpPr>
          <p:cNvPr id="4" name="Slide Number Placeholder 3"/>
          <p:cNvSpPr>
            <a:spLocks noGrp="1"/>
          </p:cNvSpPr>
          <p:nvPr>
            <p:ph type="sldNum" sz="quarter" idx="15"/>
          </p:nvPr>
        </p:nvSpPr>
        <p:spPr/>
        <p:txBody>
          <a:bodyPr/>
          <a:lstStyle/>
          <a:p>
            <a:fld id="{F808122C-0CB6-4B38-A4D7-B81E8A9F969F}" type="slidenum">
              <a:rPr lang="en-US" smtClean="0"/>
              <a:pPr/>
              <a:t>13</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35793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Documentation</a:t>
            </a:r>
          </a:p>
        </p:txBody>
      </p:sp>
      <p:sp>
        <p:nvSpPr>
          <p:cNvPr id="3" name="Content Placeholder 2"/>
          <p:cNvSpPr>
            <a:spLocks noGrp="1"/>
          </p:cNvSpPr>
          <p:nvPr>
            <p:ph sz="quarter" idx="1"/>
          </p:nvPr>
        </p:nvSpPr>
        <p:spPr>
          <a:xfrm>
            <a:off x="457200" y="990600"/>
            <a:ext cx="7467600" cy="5483352"/>
          </a:xfrm>
        </p:spPr>
        <p:txBody>
          <a:bodyPr>
            <a:normAutofit/>
          </a:bodyPr>
          <a:lstStyle/>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Audit Documentation depends on factors such as:</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Size and complexity of entity</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Nature of the audit procedures to be performed</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Identified risks of material misstatements</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Significance of the audit evidence obtained</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Nature and extent of exceptions identified</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Audit methodology and tools used</a:t>
            </a:r>
          </a:p>
          <a:p>
            <a:pPr marL="9525" lvl="2"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5"/>
          </p:nvPr>
        </p:nvSpPr>
        <p:spPr/>
        <p:txBody>
          <a:bodyPr/>
          <a:lstStyle/>
          <a:p>
            <a:fld id="{F808122C-0CB6-4B38-A4D7-B81E8A9F969F}" type="slidenum">
              <a:rPr lang="en-US" smtClean="0"/>
              <a:pPr/>
              <a:t>14</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103130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Documentation</a:t>
            </a:r>
          </a:p>
        </p:txBody>
      </p:sp>
      <p:sp>
        <p:nvSpPr>
          <p:cNvPr id="3" name="Content Placeholder 2"/>
          <p:cNvSpPr>
            <a:spLocks noGrp="1"/>
          </p:cNvSpPr>
          <p:nvPr>
            <p:ph sz="quarter" idx="1"/>
          </p:nvPr>
        </p:nvSpPr>
        <p:spPr>
          <a:xfrm>
            <a:off x="457200" y="990600"/>
            <a:ext cx="7467600" cy="5483352"/>
          </a:xfrm>
        </p:spPr>
        <p:txBody>
          <a:bodyPr>
            <a:normAutofit/>
          </a:bodyPr>
          <a:lstStyle/>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Examples of Audit Documentation:</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(Paper / Electronic/Other media)</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Audit </a:t>
            </a:r>
            <a:r>
              <a:rPr lang="en-US" sz="2400" b="1" dirty="0" err="1">
                <a:solidFill>
                  <a:schemeClr val="tx2"/>
                </a:solidFill>
                <a:latin typeface="Verdana" pitchFamily="34" charset="0"/>
                <a:ea typeface="Verdana" pitchFamily="34" charset="0"/>
                <a:cs typeface="Verdana" pitchFamily="34" charset="0"/>
              </a:rPr>
              <a:t>Programms</a:t>
            </a:r>
            <a:endParaRPr lang="en-US" sz="2400" b="1" dirty="0">
              <a:solidFill>
                <a:schemeClr val="tx2"/>
              </a:solidFill>
              <a:latin typeface="Verdana" pitchFamily="34" charset="0"/>
              <a:ea typeface="Verdana" pitchFamily="34" charset="0"/>
              <a:cs typeface="Verdana" pitchFamily="34" charset="0"/>
            </a:endParaRP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Analyses</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Issues memoranda</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Summary of Significant matters</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Letters of confirmations and representations</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Checklists</a:t>
            </a:r>
          </a:p>
          <a:p>
            <a:pPr marL="9525" lvl="2" indent="0">
              <a:spcBef>
                <a:spcPts val="600"/>
              </a:spcBef>
              <a:spcAft>
                <a:spcPts val="600"/>
              </a:spcAft>
              <a:buNone/>
            </a:pPr>
            <a:r>
              <a:rPr lang="en-US" sz="2400" b="1" dirty="0">
                <a:solidFill>
                  <a:schemeClr val="tx2"/>
                </a:solidFill>
                <a:latin typeface="Verdana" pitchFamily="34" charset="0"/>
                <a:ea typeface="Verdana" pitchFamily="34" charset="0"/>
                <a:cs typeface="Verdana" pitchFamily="34" charset="0"/>
              </a:rPr>
              <a:t>Correspondence regarding significant matters.</a:t>
            </a:r>
          </a:p>
        </p:txBody>
      </p:sp>
      <p:sp>
        <p:nvSpPr>
          <p:cNvPr id="4" name="Slide Number Placeholder 3"/>
          <p:cNvSpPr>
            <a:spLocks noGrp="1"/>
          </p:cNvSpPr>
          <p:nvPr>
            <p:ph type="sldNum" sz="quarter" idx="15"/>
          </p:nvPr>
        </p:nvSpPr>
        <p:spPr/>
        <p:txBody>
          <a:bodyPr/>
          <a:lstStyle/>
          <a:p>
            <a:fld id="{F808122C-0CB6-4B38-A4D7-B81E8A9F969F}" type="slidenum">
              <a:rPr lang="en-US" smtClean="0"/>
              <a:pPr/>
              <a:t>15</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120919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r>
              <a:rPr lang="en-US" sz="3600" b="1" dirty="0">
                <a:solidFill>
                  <a:schemeClr val="tx2"/>
                </a:solidFill>
                <a:latin typeface="Verdana" pitchFamily="34" charset="0"/>
                <a:ea typeface="Verdana" pitchFamily="34" charset="0"/>
                <a:cs typeface="Verdana" pitchFamily="34" charset="0"/>
              </a:rPr>
              <a:t>Verification of Advances</a:t>
            </a:r>
            <a:endParaRPr lang="en-US" dirty="0"/>
          </a:p>
        </p:txBody>
      </p:sp>
      <p:sp>
        <p:nvSpPr>
          <p:cNvPr id="4" name="Slide Number Placeholder 3"/>
          <p:cNvSpPr>
            <a:spLocks noGrp="1"/>
          </p:cNvSpPr>
          <p:nvPr>
            <p:ph type="sldNum" sz="quarter" idx="15"/>
          </p:nvPr>
        </p:nvSpPr>
        <p:spPr/>
        <p:txBody>
          <a:bodyPr/>
          <a:lstStyle/>
          <a:p>
            <a:fld id="{F808122C-0CB6-4B38-A4D7-B81E8A9F969F}" type="slidenum">
              <a:rPr lang="en-US" smtClean="0"/>
              <a:t>16</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3317413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Objective</a:t>
            </a:r>
          </a:p>
        </p:txBody>
      </p:sp>
      <p:sp>
        <p:nvSpPr>
          <p:cNvPr id="3" name="Content Placeholder 2"/>
          <p:cNvSpPr>
            <a:spLocks noGrp="1"/>
          </p:cNvSpPr>
          <p:nvPr>
            <p:ph sz="quarter" idx="1"/>
          </p:nvPr>
        </p:nvSpPr>
        <p:spPr>
          <a:xfrm>
            <a:off x="457200" y="990600"/>
            <a:ext cx="7467600" cy="5410200"/>
          </a:xfrm>
        </p:spPr>
        <p:txBody>
          <a:bodyPr>
            <a:normAutofit/>
          </a:bodyPr>
          <a:lstStyle/>
          <a:p>
            <a:pPr marL="53975" lvl="1" indent="0">
              <a:buNone/>
            </a:pPr>
            <a:r>
              <a:rPr lang="en-US" sz="2600" b="1" dirty="0">
                <a:solidFill>
                  <a:schemeClr val="tx2"/>
                </a:solidFill>
                <a:latin typeface="Verdana" pitchFamily="34" charset="0"/>
                <a:ea typeface="Verdana" pitchFamily="34" charset="0"/>
                <a:cs typeface="Verdana" pitchFamily="34" charset="0"/>
              </a:rPr>
              <a:t>Background Material – Seminar, Guidance Note, Circulars, Appointment letters, Manuals, etc.</a:t>
            </a:r>
          </a:p>
          <a:p>
            <a:pPr marL="53975" lvl="1" indent="0">
              <a:buNone/>
            </a:pPr>
            <a:endParaRPr lang="en-US" sz="2600" b="1" dirty="0">
              <a:solidFill>
                <a:schemeClr val="tx2"/>
              </a:solidFill>
              <a:latin typeface="Verdana" pitchFamily="34" charset="0"/>
              <a:ea typeface="Verdana" pitchFamily="34" charset="0"/>
              <a:cs typeface="Verdana" pitchFamily="34" charset="0"/>
            </a:endParaRPr>
          </a:p>
          <a:p>
            <a:pPr marL="53975" lvl="1" indent="0">
              <a:buNone/>
            </a:pPr>
            <a:r>
              <a:rPr lang="en-US" sz="2600" b="1" dirty="0">
                <a:solidFill>
                  <a:schemeClr val="tx2"/>
                </a:solidFill>
                <a:latin typeface="Verdana" pitchFamily="34" charset="0"/>
                <a:ea typeface="Verdana" pitchFamily="34" charset="0"/>
                <a:cs typeface="Verdana" pitchFamily="34" charset="0"/>
              </a:rPr>
              <a:t>Advances – Largest revenue earner –</a:t>
            </a:r>
          </a:p>
          <a:p>
            <a:pPr marL="519113" lvl="1" indent="-465138" algn="just">
              <a:buNone/>
            </a:pPr>
            <a:r>
              <a:rPr lang="en-US" sz="2600" dirty="0">
                <a:solidFill>
                  <a:schemeClr val="tx2"/>
                </a:solidFill>
                <a:latin typeface="Verdana" pitchFamily="34" charset="0"/>
                <a:ea typeface="Verdana" pitchFamily="34" charset="0"/>
                <a:cs typeface="Verdana" pitchFamily="34" charset="0"/>
              </a:rPr>
              <a:t>	- Major Activity of Bank </a:t>
            </a:r>
          </a:p>
          <a:p>
            <a:pPr marL="519113" lvl="1" indent="-465138" algn="just">
              <a:buNone/>
            </a:pPr>
            <a:r>
              <a:rPr lang="en-US" sz="2600" dirty="0">
                <a:solidFill>
                  <a:schemeClr val="tx2"/>
                </a:solidFill>
                <a:latin typeface="Verdana" pitchFamily="34" charset="0"/>
                <a:ea typeface="Verdana" pitchFamily="34" charset="0"/>
                <a:cs typeface="Verdana" pitchFamily="34" charset="0"/>
              </a:rPr>
              <a:t>	- Largest item in ASSETS</a:t>
            </a:r>
          </a:p>
          <a:p>
            <a:pPr marL="519113" lvl="1" indent="-465138" algn="just">
              <a:buNone/>
            </a:pPr>
            <a:r>
              <a:rPr lang="en-US" sz="2600" dirty="0">
                <a:solidFill>
                  <a:schemeClr val="tx2"/>
                </a:solidFill>
                <a:latin typeface="Verdana" pitchFamily="34" charset="0"/>
                <a:ea typeface="Verdana" pitchFamily="34" charset="0"/>
                <a:cs typeface="Verdana" pitchFamily="34" charset="0"/>
              </a:rPr>
              <a:t>	- Major Source of INCOME </a:t>
            </a:r>
          </a:p>
          <a:p>
            <a:pPr marL="519113" lvl="1" indent="-465138" algn="just">
              <a:buNone/>
            </a:pPr>
            <a:r>
              <a:rPr lang="en-US" sz="2600" dirty="0">
                <a:solidFill>
                  <a:schemeClr val="tx2"/>
                </a:solidFill>
                <a:latin typeface="Verdana" pitchFamily="34" charset="0"/>
                <a:ea typeface="Verdana" pitchFamily="34" charset="0"/>
                <a:cs typeface="Verdana" pitchFamily="34" charset="0"/>
              </a:rPr>
              <a:t>	- Most FOCUSED Audit Area</a:t>
            </a:r>
          </a:p>
          <a:p>
            <a:pPr marL="53975" lvl="1" indent="0">
              <a:buNone/>
            </a:pPr>
            <a:endParaRPr lang="en-US" sz="2600" b="1" dirty="0">
              <a:solidFill>
                <a:schemeClr val="tx2"/>
              </a:solidFill>
              <a:latin typeface="Verdana" pitchFamily="34" charset="0"/>
              <a:ea typeface="Verdana" pitchFamily="34" charset="0"/>
              <a:cs typeface="Verdana" pitchFamily="34" charset="0"/>
            </a:endParaRPr>
          </a:p>
          <a:p>
            <a:pPr marL="53975" lvl="1" indent="0">
              <a:buNone/>
            </a:pPr>
            <a:r>
              <a:rPr lang="en-US" sz="2600" b="1" dirty="0">
                <a:solidFill>
                  <a:schemeClr val="tx2"/>
                </a:solidFill>
                <a:latin typeface="Verdana" pitchFamily="34" charset="0"/>
                <a:ea typeface="Verdana" pitchFamily="34" charset="0"/>
                <a:cs typeface="Verdana" pitchFamily="34" charset="0"/>
              </a:rPr>
              <a:t>Expectation </a:t>
            </a:r>
            <a:r>
              <a:rPr lang="en-US" sz="2600" dirty="0">
                <a:solidFill>
                  <a:schemeClr val="tx2"/>
                </a:solidFill>
                <a:latin typeface="Verdana" pitchFamily="34" charset="0"/>
                <a:ea typeface="Verdana" pitchFamily="34" charset="0"/>
                <a:cs typeface="Verdana" pitchFamily="34" charset="0"/>
              </a:rPr>
              <a:t>– Management, SCA, RBI</a:t>
            </a:r>
          </a:p>
          <a:p>
            <a:pPr marL="0" indent="0">
              <a:buNone/>
            </a:pPr>
            <a:endParaRPr lang="en-US" dirty="0">
              <a:solidFill>
                <a:schemeClr val="tx2"/>
              </a:solidFill>
            </a:endParaRPr>
          </a:p>
        </p:txBody>
      </p:sp>
      <p:sp>
        <p:nvSpPr>
          <p:cNvPr id="4" name="Footer Placeholder 3"/>
          <p:cNvSpPr>
            <a:spLocks noGrp="1"/>
          </p:cNvSpPr>
          <p:nvPr>
            <p:ph type="ftr" sz="quarter" idx="16"/>
          </p:nvPr>
        </p:nvSpPr>
        <p:spPr/>
        <p:txBody>
          <a:bodyPr/>
          <a:lstStyle/>
          <a:p>
            <a:r>
              <a:rPr lang="en-US" dirty="0"/>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17</a:t>
            </a:fld>
            <a:endParaRPr lang="en-US"/>
          </a:p>
        </p:txBody>
      </p:sp>
    </p:spTree>
    <p:extLst>
      <p:ext uri="{BB962C8B-B14F-4D97-AF65-F5344CB8AC3E}">
        <p14:creationId xmlns:p14="http://schemas.microsoft.com/office/powerpoint/2010/main" val="331605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Area</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18</a:t>
            </a:fld>
            <a:endParaRPr lang="en-US"/>
          </a:p>
        </p:txBody>
      </p:sp>
      <p:sp>
        <p:nvSpPr>
          <p:cNvPr id="3" name="Rounded Rectangle 2"/>
          <p:cNvSpPr/>
          <p:nvPr/>
        </p:nvSpPr>
        <p:spPr>
          <a:xfrm>
            <a:off x="838200" y="1143000"/>
            <a:ext cx="3200400" cy="1066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a:latin typeface="Verdana" pitchFamily="34" charset="0"/>
                <a:ea typeface="Verdana" pitchFamily="34" charset="0"/>
                <a:cs typeface="Verdana" pitchFamily="34" charset="0"/>
              </a:rPr>
              <a:t>Pre Sanction</a:t>
            </a:r>
          </a:p>
        </p:txBody>
      </p:sp>
      <p:sp>
        <p:nvSpPr>
          <p:cNvPr id="7" name="Rounded Rectangle 6"/>
          <p:cNvSpPr/>
          <p:nvPr/>
        </p:nvSpPr>
        <p:spPr>
          <a:xfrm>
            <a:off x="4953000" y="1116842"/>
            <a:ext cx="3124200" cy="1066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a:latin typeface="Verdana" pitchFamily="34" charset="0"/>
                <a:ea typeface="Verdana" pitchFamily="34" charset="0"/>
                <a:cs typeface="Verdana" pitchFamily="34" charset="0"/>
              </a:rPr>
              <a:t>Post Sanction</a:t>
            </a:r>
          </a:p>
        </p:txBody>
      </p:sp>
      <p:sp>
        <p:nvSpPr>
          <p:cNvPr id="17" name="Flowchart: Alternate Process 16"/>
          <p:cNvSpPr/>
          <p:nvPr/>
        </p:nvSpPr>
        <p:spPr>
          <a:xfrm>
            <a:off x="838200" y="2819400"/>
            <a:ext cx="3200400" cy="2971800"/>
          </a:xfrm>
          <a:prstGeom prst="flowChartAlternateProcess">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a:latin typeface="Verdana" pitchFamily="34" charset="0"/>
                <a:ea typeface="Verdana" pitchFamily="34" charset="0"/>
                <a:cs typeface="Verdana" pitchFamily="34" charset="0"/>
              </a:rPr>
              <a:t>Loan Application</a:t>
            </a:r>
          </a:p>
          <a:p>
            <a:pPr algn="ctr"/>
            <a:r>
              <a:rPr lang="en-US" sz="2400" dirty="0">
                <a:latin typeface="Verdana" pitchFamily="34" charset="0"/>
                <a:ea typeface="Verdana" pitchFamily="34" charset="0"/>
                <a:cs typeface="Verdana" pitchFamily="34" charset="0"/>
              </a:rPr>
              <a:t>Credit Appraisal</a:t>
            </a:r>
          </a:p>
          <a:p>
            <a:pPr algn="ctr"/>
            <a:r>
              <a:rPr lang="en-US" sz="2400" dirty="0">
                <a:latin typeface="Verdana" pitchFamily="34" charset="0"/>
                <a:ea typeface="Verdana" pitchFamily="34" charset="0"/>
                <a:cs typeface="Verdana" pitchFamily="34" charset="0"/>
              </a:rPr>
              <a:t>Documentation</a:t>
            </a:r>
          </a:p>
          <a:p>
            <a:pPr algn="ctr"/>
            <a:r>
              <a:rPr lang="en-US" sz="2400" dirty="0">
                <a:latin typeface="Verdana" pitchFamily="34" charset="0"/>
                <a:ea typeface="Verdana" pitchFamily="34" charset="0"/>
                <a:cs typeface="Verdana" pitchFamily="34" charset="0"/>
              </a:rPr>
              <a:t>External Reports</a:t>
            </a:r>
          </a:p>
          <a:p>
            <a:pPr algn="ctr"/>
            <a:endParaRPr lang="en-US" sz="2400" dirty="0">
              <a:latin typeface="Verdana" pitchFamily="34" charset="0"/>
              <a:ea typeface="Verdana" pitchFamily="34" charset="0"/>
              <a:cs typeface="Verdana" pitchFamily="34" charset="0"/>
            </a:endParaRPr>
          </a:p>
        </p:txBody>
      </p:sp>
      <p:sp>
        <p:nvSpPr>
          <p:cNvPr id="18" name="Flowchart: Alternate Process 17"/>
          <p:cNvSpPr/>
          <p:nvPr/>
        </p:nvSpPr>
        <p:spPr>
          <a:xfrm>
            <a:off x="4800600" y="2834184"/>
            <a:ext cx="3276600" cy="2880815"/>
          </a:xfrm>
          <a:prstGeom prst="flowChartAlternateProcess">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a:latin typeface="Verdana" pitchFamily="34" charset="0"/>
                <a:ea typeface="Verdana" pitchFamily="34" charset="0"/>
                <a:cs typeface="Verdana" pitchFamily="34" charset="0"/>
              </a:rPr>
              <a:t>Disbursement</a:t>
            </a:r>
          </a:p>
          <a:p>
            <a:pPr algn="ctr"/>
            <a:r>
              <a:rPr lang="en-US" sz="2400" dirty="0">
                <a:latin typeface="Verdana" pitchFamily="34" charset="0"/>
                <a:ea typeface="Verdana" pitchFamily="34" charset="0"/>
                <a:cs typeface="Verdana" pitchFamily="34" charset="0"/>
              </a:rPr>
              <a:t>Review</a:t>
            </a:r>
          </a:p>
          <a:p>
            <a:pPr algn="ctr"/>
            <a:r>
              <a:rPr lang="en-US" sz="2400" dirty="0">
                <a:latin typeface="Verdana" pitchFamily="34" charset="0"/>
                <a:ea typeface="Verdana" pitchFamily="34" charset="0"/>
                <a:cs typeface="Verdana" pitchFamily="34" charset="0"/>
              </a:rPr>
              <a:t>Monitoring</a:t>
            </a:r>
          </a:p>
          <a:p>
            <a:pPr algn="ctr"/>
            <a:r>
              <a:rPr lang="en-US" sz="2400" dirty="0">
                <a:latin typeface="Verdana" pitchFamily="34" charset="0"/>
                <a:ea typeface="Verdana" pitchFamily="34" charset="0"/>
                <a:cs typeface="Verdana" pitchFamily="34" charset="0"/>
              </a:rPr>
              <a:t>Supervision</a:t>
            </a:r>
          </a:p>
        </p:txBody>
      </p:sp>
      <p:sp>
        <p:nvSpPr>
          <p:cNvPr id="19" name="Down Arrow 18"/>
          <p:cNvSpPr/>
          <p:nvPr/>
        </p:nvSpPr>
        <p:spPr>
          <a:xfrm>
            <a:off x="2133600" y="2240507"/>
            <a:ext cx="685800" cy="457200"/>
          </a:xfrm>
          <a:prstGeom prst="downArrow">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a:off x="6172200" y="2245056"/>
            <a:ext cx="685800" cy="457200"/>
          </a:xfrm>
          <a:prstGeom prst="downArrow">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467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dissolv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dissolve">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dissolve">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dissolve">
                                      <p:cBhvr>
                                        <p:cTn id="3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17" grpId="0" animBg="1"/>
      <p:bldP spid="18" grpId="0" animBg="1"/>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r>
              <a:rPr lang="en-US" b="1" cap="none" dirty="0">
                <a:solidFill>
                  <a:schemeClr val="accent4">
                    <a:lumMod val="75000"/>
                  </a:schemeClr>
                </a:solidFill>
              </a:rPr>
              <a:t>Loan Application/ Credit Appraisal</a:t>
            </a:r>
          </a:p>
        </p:txBody>
      </p:sp>
      <p:sp>
        <p:nvSpPr>
          <p:cNvPr id="3" name="Content Placeholder 2"/>
          <p:cNvSpPr>
            <a:spLocks noGrp="1"/>
          </p:cNvSpPr>
          <p:nvPr>
            <p:ph sz="quarter" idx="1"/>
          </p:nvPr>
        </p:nvSpPr>
        <p:spPr>
          <a:xfrm>
            <a:off x="457200" y="1143000"/>
            <a:ext cx="7467600" cy="5257800"/>
          </a:xfrm>
        </p:spPr>
        <p:txBody>
          <a:bodyPr>
            <a:normAutofit/>
          </a:bodyPr>
          <a:lstStyle/>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Prescribed Application Form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Fresh / Renewal of Facilities</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KYC Compliance</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Project Report, Projected P&amp;L, Balance Sheet &amp; Cash Flow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Latest audited financial statements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Board Resolution for the </a:t>
            </a:r>
            <a:r>
              <a:rPr lang="en-US" b="1" dirty="0" err="1">
                <a:solidFill>
                  <a:schemeClr val="tx2"/>
                </a:solidFill>
                <a:latin typeface="Verdana" pitchFamily="34" charset="0"/>
                <a:ea typeface="Verdana" pitchFamily="34" charset="0"/>
                <a:cs typeface="Verdana" pitchFamily="34" charset="0"/>
              </a:rPr>
              <a:t>availment</a:t>
            </a:r>
            <a:r>
              <a:rPr lang="en-US" b="1" dirty="0">
                <a:solidFill>
                  <a:schemeClr val="tx2"/>
                </a:solidFill>
                <a:latin typeface="Verdana" pitchFamily="34" charset="0"/>
                <a:ea typeface="Verdana" pitchFamily="34" charset="0"/>
                <a:cs typeface="Verdana" pitchFamily="34" charset="0"/>
              </a:rPr>
              <a:t> of the facility obtained</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SSI registration, NOC from Government Departments</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Short Review / </a:t>
            </a:r>
            <a:r>
              <a:rPr lang="en-US" b="1" dirty="0" err="1">
                <a:solidFill>
                  <a:schemeClr val="tx2"/>
                </a:solidFill>
                <a:latin typeface="Verdana" pitchFamily="34" charset="0"/>
                <a:ea typeface="Verdana" pitchFamily="34" charset="0"/>
                <a:cs typeface="Verdana" pitchFamily="34" charset="0"/>
              </a:rPr>
              <a:t>Techinical</a:t>
            </a:r>
            <a:r>
              <a:rPr lang="en-US" b="1" dirty="0">
                <a:solidFill>
                  <a:schemeClr val="tx2"/>
                </a:solidFill>
                <a:latin typeface="Verdana" pitchFamily="34" charset="0"/>
                <a:ea typeface="Verdana" pitchFamily="34" charset="0"/>
                <a:cs typeface="Verdana" pitchFamily="34" charset="0"/>
              </a:rPr>
              <a:t> Review</a:t>
            </a:r>
          </a:p>
          <a:p>
            <a:pPr marL="0" indent="0" algn="just">
              <a:spcBef>
                <a:spcPts val="0"/>
              </a:spcBef>
              <a:buNone/>
            </a:pPr>
            <a:r>
              <a:rPr lang="en-US" b="1" dirty="0" err="1">
                <a:solidFill>
                  <a:schemeClr val="tx2"/>
                </a:solidFill>
                <a:latin typeface="Verdana" pitchFamily="34" charset="0"/>
                <a:ea typeface="Verdana" pitchFamily="34" charset="0"/>
                <a:cs typeface="Verdana" pitchFamily="34" charset="0"/>
              </a:rPr>
              <a:t>Adhoc</a:t>
            </a:r>
            <a:r>
              <a:rPr lang="en-US" b="1" dirty="0">
                <a:solidFill>
                  <a:schemeClr val="tx2"/>
                </a:solidFill>
                <a:latin typeface="Verdana" pitchFamily="34" charset="0"/>
                <a:ea typeface="Verdana" pitchFamily="34" charset="0"/>
                <a:cs typeface="Verdana" pitchFamily="34" charset="0"/>
              </a:rPr>
              <a:t> Limits / </a:t>
            </a:r>
            <a:r>
              <a:rPr lang="en-US" b="1" dirty="0" err="1">
                <a:solidFill>
                  <a:schemeClr val="tx2"/>
                </a:solidFill>
                <a:latin typeface="Verdana" pitchFamily="34" charset="0"/>
                <a:ea typeface="Verdana" pitchFamily="34" charset="0"/>
                <a:cs typeface="Verdana" pitchFamily="34" charset="0"/>
              </a:rPr>
              <a:t>Temperory</a:t>
            </a:r>
            <a:r>
              <a:rPr lang="en-US" b="1" dirty="0">
                <a:solidFill>
                  <a:schemeClr val="tx2"/>
                </a:solidFill>
                <a:latin typeface="Verdana" pitchFamily="34" charset="0"/>
                <a:ea typeface="Verdana" pitchFamily="34" charset="0"/>
                <a:cs typeface="Verdana" pitchFamily="34" charset="0"/>
              </a:rPr>
              <a:t> limits</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Appraisal Note</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Appropriate Authorisation Levels</a:t>
            </a:r>
          </a:p>
          <a:p>
            <a:pPr marL="0" indent="0">
              <a:buNone/>
            </a:pPr>
            <a:endParaRPr lang="en-US" dirty="0">
              <a:solidFill>
                <a:schemeClr val="tx2"/>
              </a:solidFill>
            </a:endParaRP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19</a:t>
            </a:fld>
            <a:endParaRPr lang="en-US"/>
          </a:p>
        </p:txBody>
      </p:sp>
    </p:spTree>
    <p:extLst>
      <p:ext uri="{BB962C8B-B14F-4D97-AF65-F5344CB8AC3E}">
        <p14:creationId xmlns:p14="http://schemas.microsoft.com/office/powerpoint/2010/main" val="3148922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4" dur="500"/>
                                        <p:tgtEl>
                                          <p:spTgt spid="3">
                                            <p:txEl>
                                              <p:pRg st="9" end="9"/>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Objective</a:t>
            </a:r>
          </a:p>
        </p:txBody>
      </p:sp>
      <p:sp>
        <p:nvSpPr>
          <p:cNvPr id="3" name="Content Placeholder 2"/>
          <p:cNvSpPr>
            <a:spLocks noGrp="1"/>
          </p:cNvSpPr>
          <p:nvPr>
            <p:ph sz="quarter" idx="1"/>
          </p:nvPr>
        </p:nvSpPr>
        <p:spPr>
          <a:xfrm>
            <a:off x="457200" y="990600"/>
            <a:ext cx="7467600" cy="5410200"/>
          </a:xfrm>
        </p:spPr>
        <p:txBody>
          <a:bodyPr>
            <a:normAutofit/>
          </a:bodyPr>
          <a:lstStyle/>
          <a:p>
            <a:pPr marL="53975" lvl="1" indent="0">
              <a:spcBef>
                <a:spcPts val="600"/>
              </a:spcBef>
              <a:spcAft>
                <a:spcPts val="600"/>
              </a:spcAft>
              <a:buNone/>
            </a:pPr>
            <a:endParaRPr lang="en-US" sz="2400" b="1" dirty="0">
              <a:solidFill>
                <a:schemeClr val="tx2"/>
              </a:solidFill>
              <a:latin typeface="Verdana" pitchFamily="34" charset="0"/>
              <a:ea typeface="Verdana" pitchFamily="34" charset="0"/>
              <a:cs typeface="Verdana" pitchFamily="34" charset="0"/>
            </a:endParaRP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Compliance with: </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 - RBI / ICAI Guidelines</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 - Terms of Appointment</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 - Accounting Standards</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 - Standards on Auditing</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Other Certification work</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Effective Reporting </a:t>
            </a:r>
          </a:p>
          <a:p>
            <a:pPr marL="53975" lvl="1" indent="0">
              <a:spcBef>
                <a:spcPts val="600"/>
              </a:spcBef>
              <a:spcAft>
                <a:spcPts val="600"/>
              </a:spcAft>
              <a:buNone/>
            </a:pPr>
            <a:r>
              <a:rPr lang="en-US" sz="2600" b="1" dirty="0">
                <a:solidFill>
                  <a:schemeClr val="tx2"/>
                </a:solidFill>
                <a:latin typeface="Verdana" pitchFamily="34" charset="0"/>
                <a:ea typeface="Verdana" pitchFamily="34" charset="0"/>
                <a:cs typeface="Verdana" pitchFamily="34" charset="0"/>
              </a:rPr>
              <a:t>Completion of Work in Time</a:t>
            </a:r>
          </a:p>
        </p:txBody>
      </p:sp>
      <p:sp>
        <p:nvSpPr>
          <p:cNvPr id="4" name="Footer Placeholder 3"/>
          <p:cNvSpPr>
            <a:spLocks noGrp="1"/>
          </p:cNvSpPr>
          <p:nvPr>
            <p:ph type="ftr" sz="quarter" idx="16"/>
          </p:nvPr>
        </p:nvSpPr>
        <p:spPr/>
        <p:txBody>
          <a:bodyPr/>
          <a:lstStyle/>
          <a:p>
            <a:r>
              <a:rPr lang="en-US" dirty="0"/>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pPr/>
              <a:t>2</a:t>
            </a:fld>
            <a:endParaRPr lang="en-US"/>
          </a:p>
        </p:txBody>
      </p:sp>
      <p:pic>
        <p:nvPicPr>
          <p:cNvPr id="6" name="t59013122" descr="http://cdn7.fotosearch.com/bthumb/CSP/CSP738/k7389303.jpg"/>
          <p:cNvPicPr/>
          <p:nvPr/>
        </p:nvPicPr>
        <p:blipFill>
          <a:blip r:embed="rId2"/>
          <a:srcRect/>
          <a:stretch>
            <a:fillRect/>
          </a:stretch>
        </p:blipFill>
        <p:spPr bwMode="auto">
          <a:xfrm>
            <a:off x="6798876" y="1"/>
            <a:ext cx="2340882" cy="1712686"/>
          </a:xfrm>
          <a:prstGeom prst="rect">
            <a:avLst/>
          </a:prstGeom>
          <a:noFill/>
          <a:ln w="9525">
            <a:noFill/>
            <a:miter lim="800000"/>
            <a:headEnd/>
            <a:tailEnd/>
          </a:ln>
        </p:spPr>
      </p:pic>
    </p:spTree>
    <p:extLst>
      <p:ext uri="{BB962C8B-B14F-4D97-AF65-F5344CB8AC3E}">
        <p14:creationId xmlns:p14="http://schemas.microsoft.com/office/powerpoint/2010/main" val="87339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b="1" cap="none" dirty="0">
                <a:solidFill>
                  <a:schemeClr val="accent4">
                    <a:lumMod val="75000"/>
                  </a:schemeClr>
                </a:solidFill>
              </a:rPr>
              <a:t>Loan Application/ Credit Appraisal</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14400"/>
            <a:ext cx="7467600" cy="5562600"/>
          </a:xfrm>
        </p:spPr>
        <p:txBody>
          <a:bodyPr>
            <a:noAutofit/>
          </a:bodyPr>
          <a:lstStyle/>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Recommendations properly noted.</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Adverse remarks of field officer not over ruled by seniors.</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Proper assessment of Financial Viability of proposal.</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Adequacy of security cover, credit worthiness of borrower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Sanctions within the discretionary DOP</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Change in the terms of sanction is ratified by appropriate authority.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Exposure limit – Group/Industry wise </a:t>
            </a:r>
          </a:p>
          <a:p>
            <a:pPr marL="0" indent="0" algn="just">
              <a:spcBef>
                <a:spcPts val="0"/>
              </a:spcBef>
              <a:buNone/>
            </a:pPr>
            <a:r>
              <a:rPr lang="en-US" b="1" dirty="0" err="1">
                <a:solidFill>
                  <a:schemeClr val="tx2"/>
                </a:solidFill>
                <a:latin typeface="Verdana" pitchFamily="34" charset="0"/>
                <a:ea typeface="Verdana" pitchFamily="34" charset="0"/>
                <a:cs typeface="Verdana" pitchFamily="34" charset="0"/>
              </a:rPr>
              <a:t>Nayak</a:t>
            </a:r>
            <a:r>
              <a:rPr lang="en-US" b="1" dirty="0">
                <a:solidFill>
                  <a:schemeClr val="tx2"/>
                </a:solidFill>
                <a:latin typeface="Verdana" pitchFamily="34" charset="0"/>
                <a:ea typeface="Verdana" pitchFamily="34" charset="0"/>
                <a:cs typeface="Verdana" pitchFamily="34" charset="0"/>
              </a:rPr>
              <a:t> Committee Recommendations</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Unit inspection report (Pre Sanction).</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Compliance with RBI Guidelines / Bank Guidelines &amp; Statutory Restrictions.</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20</a:t>
            </a:fld>
            <a:endParaRPr lang="en-US"/>
          </a:p>
        </p:txBody>
      </p:sp>
    </p:spTree>
    <p:extLst>
      <p:ext uri="{BB962C8B-B14F-4D97-AF65-F5344CB8AC3E}">
        <p14:creationId xmlns:p14="http://schemas.microsoft.com/office/powerpoint/2010/main" val="3395602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Documentation</a:t>
            </a:r>
            <a:endParaRPr lang="en-US" dirty="0">
              <a:solidFill>
                <a:schemeClr val="accent4">
                  <a:lumMod val="75000"/>
                </a:schemeClr>
              </a:solidFill>
            </a:endParaRPr>
          </a:p>
        </p:txBody>
      </p:sp>
      <p:sp>
        <p:nvSpPr>
          <p:cNvPr id="3" name="Content Placeholder 2"/>
          <p:cNvSpPr>
            <a:spLocks noGrp="1"/>
          </p:cNvSpPr>
          <p:nvPr>
            <p:ph sz="quarter" idx="1"/>
          </p:nvPr>
        </p:nvSpPr>
        <p:spPr>
          <a:xfrm>
            <a:off x="381000" y="1066800"/>
            <a:ext cx="7467600" cy="5486400"/>
          </a:xfrm>
        </p:spPr>
        <p:txBody>
          <a:bodyPr>
            <a:noAutofit/>
          </a:bodyPr>
          <a:lstStyle/>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Sanction T &amp; C to be accepted by the borrower.</a:t>
            </a:r>
            <a:endParaRPr lang="en-IN"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Execution of Loan documents, as per the sanction letter &amp; loan policy.</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Fresh loan documents are obtained on change in limit, change in constitution of the borrower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Original documents are held in safe custody</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Charge at Appropriate Authorities Registered</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Updation of Information in CBS Master</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Compliance with Stamp Duty</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Adequate Insurance of Securities and Bank’s Clause.</a:t>
            </a:r>
          </a:p>
          <a:p>
            <a:endParaRPr lang="en-US" dirty="0">
              <a:solidFill>
                <a:schemeClr val="tx2"/>
              </a:solidFill>
            </a:endParaRP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21</a:t>
            </a:fld>
            <a:endParaRPr lang="en-US"/>
          </a:p>
        </p:txBody>
      </p:sp>
    </p:spTree>
    <p:extLst>
      <p:ext uri="{BB962C8B-B14F-4D97-AF65-F5344CB8AC3E}">
        <p14:creationId xmlns:p14="http://schemas.microsoft.com/office/powerpoint/2010/main" val="857557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External Reports / Documents</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90600"/>
            <a:ext cx="7467600" cy="5483352"/>
          </a:xfrm>
        </p:spPr>
        <p:txBody>
          <a:bodyPr>
            <a:normAutofit lnSpcReduction="10000"/>
          </a:bodyPr>
          <a:lstStyle/>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Confidential report &amp; NOC from existing banker. </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CIBIL Report – Adverse comments / Score</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Valuation of Securities.</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Credit Rating – Internal / External</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Due Diligence Certificate [Multiple/ Consortium]</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Vetting of Legal Documents by Legal Expert.</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22</a:t>
            </a:fld>
            <a:endParaRPr lang="en-US"/>
          </a:p>
        </p:txBody>
      </p:sp>
    </p:spTree>
    <p:extLst>
      <p:ext uri="{BB962C8B-B14F-4D97-AF65-F5344CB8AC3E}">
        <p14:creationId xmlns:p14="http://schemas.microsoft.com/office/powerpoint/2010/main" val="267174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9" dur="500"/>
                                        <p:tgtEl>
                                          <p:spTgt spid="3">
                                            <p:txEl>
                                              <p:pRg st="8" end="8"/>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Disbursement</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1143000"/>
            <a:ext cx="7467600" cy="4800600"/>
          </a:xfrm>
        </p:spPr>
        <p:txBody>
          <a:bodyPr/>
          <a:lstStyle/>
          <a:p>
            <a:pPr marL="0" lvl="1" indent="0" algn="just">
              <a:spcBef>
                <a:spcPts val="600"/>
              </a:spcBef>
              <a:spcAft>
                <a:spcPts val="600"/>
              </a:spcAft>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Client Master in CBS Properly recorded. </a:t>
            </a:r>
          </a:p>
          <a:p>
            <a:pPr marL="0" lvl="1" indent="0" algn="just">
              <a:spcBef>
                <a:spcPts val="600"/>
              </a:spcBef>
              <a:spcAft>
                <a:spcPts val="600"/>
              </a:spcAft>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Verify that Disbursement done only after compliance of all terms &amp;  conditions of Sanction. </a:t>
            </a:r>
          </a:p>
          <a:p>
            <a:pPr marL="0" lvl="1" indent="0" algn="just">
              <a:spcBef>
                <a:spcPts val="600"/>
              </a:spcBef>
              <a:spcAft>
                <a:spcPts val="600"/>
              </a:spcAft>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Acceptance of the borrower confirming the terms &amp; conditions of sanction is obtained. </a:t>
            </a:r>
          </a:p>
          <a:p>
            <a:pPr marL="0" lvl="1" indent="0" algn="just">
              <a:spcBef>
                <a:spcPts val="600"/>
              </a:spcBef>
              <a:spcAft>
                <a:spcPts val="600"/>
              </a:spcAft>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Home Loans/ term loans to be disbursed directly  to the Builder / Owner/ supplier.</a:t>
            </a:r>
            <a:endParaRPr lang="en-IN" sz="2400" b="1" dirty="0">
              <a:solidFill>
                <a:schemeClr val="tx2"/>
              </a:solidFill>
              <a:latin typeface="Verdana" pitchFamily="34" charset="0"/>
              <a:ea typeface="Verdana" pitchFamily="34" charset="0"/>
              <a:cs typeface="Verdana" pitchFamily="34" charset="0"/>
              <a:sym typeface="Marlett" pitchFamily="2" charset="2"/>
            </a:endParaRPr>
          </a:p>
          <a:p>
            <a:pPr marL="0" lvl="1" indent="0" algn="just">
              <a:spcBef>
                <a:spcPts val="600"/>
              </a:spcBef>
              <a:spcAft>
                <a:spcPts val="600"/>
              </a:spcAft>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Post Disbursement Inspection</a:t>
            </a:r>
            <a:endParaRPr lang="en-US" sz="2400" b="1" dirty="0">
              <a:solidFill>
                <a:srgbClr val="003399"/>
              </a:solidFill>
              <a:latin typeface="Verdana" pitchFamily="34" charset="0"/>
              <a:ea typeface="Verdana" pitchFamily="34" charset="0"/>
              <a:cs typeface="Verdana" pitchFamily="34" charset="0"/>
              <a:sym typeface="Marlett" pitchFamily="2" charset="2"/>
            </a:endParaRPr>
          </a:p>
          <a:p>
            <a:pPr marL="0" indent="0">
              <a:buNone/>
            </a:pPr>
            <a:endParaRPr lang="en-US" dirty="0"/>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t>23</a:t>
            </a:fld>
            <a:endParaRPr lang="en-US"/>
          </a:p>
        </p:txBody>
      </p:sp>
      <p:sp>
        <p:nvSpPr>
          <p:cNvPr id="6" name="Rounded Rectangle 5"/>
          <p:cNvSpPr/>
          <p:nvPr/>
        </p:nvSpPr>
        <p:spPr bwMode="auto">
          <a:xfrm>
            <a:off x="533399" y="6089050"/>
            <a:ext cx="7543801" cy="677917"/>
          </a:xfrm>
          <a:prstGeom prst="roundRect">
            <a:avLst/>
          </a:prstGeom>
          <a:solidFill>
            <a:srgbClr val="FFFFE9"/>
          </a:solidFill>
          <a:ln w="9525" cap="rnd"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400" b="1" i="0" u="none" strike="noStrike" cap="none" normalizeH="0" baseline="0" dirty="0">
                <a:ln>
                  <a:noFill/>
                </a:ln>
                <a:solidFill>
                  <a:schemeClr val="tx2"/>
                </a:solidFill>
                <a:effectLst/>
                <a:latin typeface="Verdana" pitchFamily="34" charset="0"/>
                <a:ea typeface="Verdana" pitchFamily="34" charset="0"/>
                <a:cs typeface="Verdana" pitchFamily="34" charset="0"/>
              </a:rPr>
              <a:t>Monitoring of End Use of Funds</a:t>
            </a:r>
            <a:endParaRPr kumimoji="0" lang="en-IN" sz="2400" b="1" i="0" u="none" strike="noStrike" cap="none" normalizeH="0" baseline="0" dirty="0">
              <a:ln>
                <a:noFill/>
              </a:ln>
              <a:solidFill>
                <a:schemeClr val="tx2"/>
              </a:solidFill>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63496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1000" fill="hold"/>
                                        <p:tgtEl>
                                          <p:spTgt spid="6"/>
                                        </p:tgtEl>
                                        <p:attrNameLst>
                                          <p:attrName>ppt_w</p:attrName>
                                        </p:attrNameLst>
                                      </p:cBhvr>
                                      <p:tavLst>
                                        <p:tav tm="0">
                                          <p:val>
                                            <p:strVal val="#ppt_w*0.70"/>
                                          </p:val>
                                        </p:tav>
                                        <p:tav tm="100000">
                                          <p:val>
                                            <p:strVal val="#ppt_w"/>
                                          </p:val>
                                        </p:tav>
                                      </p:tavLst>
                                    </p:anim>
                                    <p:anim calcmode="lin" valueType="num">
                                      <p:cBhvr>
                                        <p:cTn id="25" dur="1000" fill="hold"/>
                                        <p:tgtEl>
                                          <p:spTgt spid="6"/>
                                        </p:tgtEl>
                                        <p:attrNameLst>
                                          <p:attrName>ppt_h</p:attrName>
                                        </p:attrNameLst>
                                      </p:cBhvr>
                                      <p:tavLst>
                                        <p:tav tm="0">
                                          <p:val>
                                            <p:strVal val="#ppt_h"/>
                                          </p:val>
                                        </p:tav>
                                        <p:tav tm="100000">
                                          <p:val>
                                            <p:strVal val="#ppt_h"/>
                                          </p:val>
                                        </p:tav>
                                      </p:tavLst>
                                    </p:anim>
                                    <p:animEffect transition="in" filter="fade">
                                      <p:cBhvr>
                                        <p:cTn id="2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Review / Monitoring / Supervision</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90600"/>
            <a:ext cx="7467600" cy="5483352"/>
          </a:xfrm>
        </p:spPr>
        <p:txBody>
          <a:bodyPr>
            <a:normAutofit/>
          </a:bodyPr>
          <a:lstStyle/>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Sanction/Renewal as per Bank’s Policy</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Stock Inspection / Unit Visit reports.</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Submission of stocks statements</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Calculation of  Drawing Power.</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Operational Data &amp; Financial Statements</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Various Registers (Insurance, Stock)</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Scrutiny of Exceptional Transactions</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Interest / Penal Interest</a:t>
            </a:r>
          </a:p>
          <a:p>
            <a:pPr marL="0" lvl="1" indent="0" algn="just">
              <a:spcBef>
                <a:spcPts val="600"/>
              </a:spcBef>
              <a:buSzPct val="100000"/>
              <a:buNone/>
              <a:defRPr/>
            </a:pPr>
            <a:r>
              <a:rPr lang="en-US" sz="2600" b="1" dirty="0">
                <a:solidFill>
                  <a:schemeClr val="tx2"/>
                </a:solidFill>
                <a:latin typeface="Verdana" pitchFamily="34" charset="0"/>
                <a:ea typeface="Verdana" pitchFamily="34" charset="0"/>
                <a:cs typeface="Verdana" pitchFamily="34" charset="0"/>
              </a:rPr>
              <a:t>Turnover in Account commensurate with Annual Projections.</a:t>
            </a:r>
            <a:endParaRPr lang="en-IN" sz="2600" b="1" dirty="0">
              <a:solidFill>
                <a:schemeClr val="tx2"/>
              </a:solidFill>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5"/>
          </p:nvPr>
        </p:nvSpPr>
        <p:spPr/>
        <p:txBody>
          <a:bodyPr/>
          <a:lstStyle/>
          <a:p>
            <a:fld id="{F808122C-0CB6-4B38-A4D7-B81E8A9F969F}" type="slidenum">
              <a:rPr lang="en-US" smtClean="0"/>
              <a:t>24</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424132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Review / Monitoring / Supervision</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90600"/>
            <a:ext cx="7467600" cy="5483352"/>
          </a:xfrm>
        </p:spPr>
        <p:txBody>
          <a:bodyPr>
            <a:normAutofit/>
          </a:bodyPr>
          <a:lstStyle/>
          <a:p>
            <a:pPr marL="0" indent="0" algn="just">
              <a:buClrTx/>
              <a:buSzPct val="100000"/>
              <a:buNone/>
            </a:pPr>
            <a:r>
              <a:rPr lang="en-US" b="1" dirty="0">
                <a:solidFill>
                  <a:schemeClr val="tx2"/>
                </a:solidFill>
                <a:latin typeface="Verdana" pitchFamily="34" charset="0"/>
                <a:ea typeface="Verdana" pitchFamily="34" charset="0"/>
                <a:cs typeface="Verdana" pitchFamily="34" charset="0"/>
              </a:rPr>
              <a:t>Consortium Meetings: Minutes &amp; exchange of Information between the Banks</a:t>
            </a:r>
            <a:endParaRPr lang="en-IN" b="1" dirty="0">
              <a:solidFill>
                <a:schemeClr val="tx2"/>
              </a:solidFill>
              <a:latin typeface="Verdana" pitchFamily="34" charset="0"/>
              <a:ea typeface="Verdana" pitchFamily="34" charset="0"/>
              <a:cs typeface="Verdana" pitchFamily="34" charset="0"/>
            </a:endParaRPr>
          </a:p>
          <a:p>
            <a:pPr marL="0" indent="0" algn="just">
              <a:buClrTx/>
              <a:buSzPct val="100000"/>
              <a:buNone/>
            </a:pPr>
            <a:endParaRPr lang="en-US" b="1" dirty="0">
              <a:solidFill>
                <a:schemeClr val="tx2"/>
              </a:solidFill>
              <a:latin typeface="Verdana" pitchFamily="34" charset="0"/>
              <a:ea typeface="Verdana" pitchFamily="34" charset="0"/>
              <a:cs typeface="Verdana" pitchFamily="34" charset="0"/>
            </a:endParaRPr>
          </a:p>
          <a:p>
            <a:pPr marL="0" indent="0" algn="just">
              <a:buClrTx/>
              <a:buSzPct val="100000"/>
              <a:buNone/>
            </a:pPr>
            <a:r>
              <a:rPr lang="en-US" b="1" dirty="0">
                <a:solidFill>
                  <a:schemeClr val="tx2"/>
                </a:solidFill>
                <a:latin typeface="Verdana" pitchFamily="34" charset="0"/>
                <a:ea typeface="Verdana" pitchFamily="34" charset="0"/>
                <a:cs typeface="Verdana" pitchFamily="34" charset="0"/>
              </a:rPr>
              <a:t>Management explanation of unusual items / large transactions</a:t>
            </a:r>
          </a:p>
          <a:p>
            <a:pPr marL="0" indent="0" algn="just">
              <a:buClrTx/>
              <a:buSzPct val="100000"/>
              <a:buNone/>
            </a:pPr>
            <a:endParaRPr lang="en-US" b="1" dirty="0">
              <a:solidFill>
                <a:schemeClr val="tx2"/>
              </a:solidFill>
              <a:latin typeface="Verdana" pitchFamily="34" charset="0"/>
              <a:ea typeface="Verdana" pitchFamily="34" charset="0"/>
              <a:cs typeface="Verdana" pitchFamily="34" charset="0"/>
            </a:endParaRPr>
          </a:p>
          <a:p>
            <a:pPr marL="0" indent="0" algn="just">
              <a:buClrTx/>
              <a:buSzPct val="100000"/>
              <a:buNone/>
            </a:pPr>
            <a:r>
              <a:rPr lang="en-US" b="1" dirty="0">
                <a:solidFill>
                  <a:schemeClr val="tx2"/>
                </a:solidFill>
                <a:latin typeface="Verdana" pitchFamily="34" charset="0"/>
                <a:ea typeface="Verdana" pitchFamily="34" charset="0"/>
                <a:cs typeface="Verdana" pitchFamily="34" charset="0"/>
              </a:rPr>
              <a:t>Over limit - TODs  </a:t>
            </a:r>
          </a:p>
          <a:p>
            <a:pPr marL="0" indent="0" algn="just">
              <a:buClrTx/>
              <a:buSzPct val="100000"/>
              <a:buNone/>
            </a:pPr>
            <a:endParaRPr lang="en-US" b="1" dirty="0">
              <a:solidFill>
                <a:schemeClr val="tx2"/>
              </a:solidFill>
              <a:latin typeface="Verdana" pitchFamily="34" charset="0"/>
              <a:ea typeface="Verdana" pitchFamily="34" charset="0"/>
              <a:cs typeface="Verdana" pitchFamily="34" charset="0"/>
            </a:endParaRPr>
          </a:p>
          <a:p>
            <a:pPr marL="0" indent="0" algn="just">
              <a:buClrTx/>
              <a:buSzPct val="100000"/>
              <a:buNone/>
            </a:pPr>
            <a:r>
              <a:rPr lang="en-US" b="1" dirty="0">
                <a:solidFill>
                  <a:schemeClr val="tx2"/>
                </a:solidFill>
                <a:latin typeface="Verdana" pitchFamily="34" charset="0"/>
                <a:ea typeface="Verdana" pitchFamily="34" charset="0"/>
                <a:cs typeface="Verdana" pitchFamily="34" charset="0"/>
              </a:rPr>
              <a:t>Any comment by inspectors/auditors</a:t>
            </a:r>
          </a:p>
          <a:p>
            <a:pPr marL="0" indent="0" algn="just">
              <a:buClrTx/>
              <a:buSzPct val="100000"/>
              <a:buNone/>
            </a:pPr>
            <a:endParaRPr lang="en-US" b="1" dirty="0">
              <a:solidFill>
                <a:schemeClr val="tx2"/>
              </a:solidFill>
              <a:latin typeface="Verdana" pitchFamily="34" charset="0"/>
              <a:ea typeface="Verdana" pitchFamily="34" charset="0"/>
              <a:cs typeface="Verdana" pitchFamily="34" charset="0"/>
            </a:endParaRPr>
          </a:p>
          <a:p>
            <a:endParaRPr lang="en-US" dirty="0"/>
          </a:p>
        </p:txBody>
      </p:sp>
      <p:sp>
        <p:nvSpPr>
          <p:cNvPr id="4" name="Slide Number Placeholder 3"/>
          <p:cNvSpPr>
            <a:spLocks noGrp="1"/>
          </p:cNvSpPr>
          <p:nvPr>
            <p:ph type="sldNum" sz="quarter" idx="15"/>
          </p:nvPr>
        </p:nvSpPr>
        <p:spPr/>
        <p:txBody>
          <a:bodyPr/>
          <a:lstStyle/>
          <a:p>
            <a:fld id="{F808122C-0CB6-4B38-A4D7-B81E8A9F969F}" type="slidenum">
              <a:rPr lang="en-US" smtClean="0"/>
              <a:t>25</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398419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endParaRPr lang="en-US" b="1" dirty="0">
              <a:solidFill>
                <a:schemeClr val="tx2"/>
              </a:solidFill>
              <a:latin typeface="Verdana" pitchFamily="34" charset="0"/>
              <a:ea typeface="Verdana" pitchFamily="34" charset="0"/>
              <a:cs typeface="Verdana" pitchFamily="34" charset="0"/>
            </a:endParaRPr>
          </a:p>
          <a:p>
            <a:pPr marL="0" indent="0" algn="ctr">
              <a:buNone/>
            </a:pPr>
            <a:r>
              <a:rPr lang="en-US" sz="3600" b="1" dirty="0">
                <a:solidFill>
                  <a:schemeClr val="tx2"/>
                </a:solidFill>
                <a:latin typeface="Verdana" pitchFamily="34" charset="0"/>
                <a:ea typeface="Verdana" pitchFamily="34" charset="0"/>
                <a:cs typeface="Verdana" pitchFamily="34" charset="0"/>
              </a:rPr>
              <a:t>IRAC Norms</a:t>
            </a:r>
          </a:p>
          <a:p>
            <a:pPr marL="0" indent="0" algn="ctr">
              <a:buNone/>
            </a:pPr>
            <a:r>
              <a:rPr lang="en-US" sz="3600" b="1" dirty="0">
                <a:solidFill>
                  <a:schemeClr val="tx2"/>
                </a:solidFill>
                <a:latin typeface="Verdana" pitchFamily="34" charset="0"/>
                <a:ea typeface="Verdana" pitchFamily="34" charset="0"/>
                <a:cs typeface="Verdana" pitchFamily="34" charset="0"/>
              </a:rPr>
              <a:t>Non Performing Assets</a:t>
            </a:r>
            <a:endParaRPr lang="en-US" dirty="0"/>
          </a:p>
        </p:txBody>
      </p:sp>
      <p:sp>
        <p:nvSpPr>
          <p:cNvPr id="4" name="Slide Number Placeholder 3"/>
          <p:cNvSpPr>
            <a:spLocks noGrp="1"/>
          </p:cNvSpPr>
          <p:nvPr>
            <p:ph type="sldNum" sz="quarter" idx="15"/>
          </p:nvPr>
        </p:nvSpPr>
        <p:spPr/>
        <p:txBody>
          <a:bodyPr/>
          <a:lstStyle/>
          <a:p>
            <a:fld id="{F808122C-0CB6-4B38-A4D7-B81E8A9F969F}" type="slidenum">
              <a:rPr lang="en-US" smtClean="0"/>
              <a:t>26</a:t>
            </a:fld>
            <a:endParaRPr lang="en-US"/>
          </a:p>
        </p:txBody>
      </p:sp>
      <p:sp>
        <p:nvSpPr>
          <p:cNvPr id="5" name="Footer Placeholder 4"/>
          <p:cNvSpPr>
            <a:spLocks noGrp="1"/>
          </p:cNvSpPr>
          <p:nvPr>
            <p:ph type="ftr" sz="quarter" idx="16"/>
          </p:nvPr>
        </p:nvSpPr>
        <p:spPr/>
        <p:txBody>
          <a:bodyPr/>
          <a:lstStyle/>
          <a:p>
            <a:r>
              <a:rPr lang="en-US"/>
              <a:t>CA Niranjan Joshi</a:t>
            </a:r>
          </a:p>
        </p:txBody>
      </p:sp>
    </p:spTree>
    <p:extLst>
      <p:ext uri="{BB962C8B-B14F-4D97-AF65-F5344CB8AC3E}">
        <p14:creationId xmlns:p14="http://schemas.microsoft.com/office/powerpoint/2010/main" val="970660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Objective (1.2)</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just">
              <a:buNone/>
            </a:pPr>
            <a:r>
              <a:rPr lang="en-US" b="1" dirty="0">
                <a:solidFill>
                  <a:schemeClr val="tx2"/>
                </a:solidFill>
                <a:latin typeface="Verdana" pitchFamily="34" charset="0"/>
                <a:ea typeface="Verdana" pitchFamily="34" charset="0"/>
                <a:cs typeface="Verdana" pitchFamily="34" charset="0"/>
              </a:rPr>
              <a:t>Policy of IR should be </a:t>
            </a:r>
            <a:r>
              <a:rPr lang="en-US" b="1" u="sng" dirty="0">
                <a:solidFill>
                  <a:schemeClr val="tx2"/>
                </a:solidFill>
                <a:latin typeface="Verdana" pitchFamily="34" charset="0"/>
                <a:ea typeface="Verdana" pitchFamily="34" charset="0"/>
                <a:cs typeface="Verdana" pitchFamily="34" charset="0"/>
              </a:rPr>
              <a:t>objective</a:t>
            </a:r>
            <a:r>
              <a:rPr lang="en-US" b="1" dirty="0">
                <a:solidFill>
                  <a:schemeClr val="tx2"/>
                </a:solidFill>
                <a:latin typeface="Verdana" pitchFamily="34" charset="0"/>
                <a:ea typeface="Verdana" pitchFamily="34" charset="0"/>
                <a:cs typeface="Verdana" pitchFamily="34" charset="0"/>
              </a:rPr>
              <a:t> &amp; based on </a:t>
            </a:r>
            <a:r>
              <a:rPr lang="en-US" b="1" u="sng" dirty="0">
                <a:solidFill>
                  <a:schemeClr val="tx2"/>
                </a:solidFill>
                <a:latin typeface="Verdana" pitchFamily="34" charset="0"/>
                <a:ea typeface="Verdana" pitchFamily="34" charset="0"/>
                <a:cs typeface="Verdana" pitchFamily="34" charset="0"/>
              </a:rPr>
              <a:t>record of recovery</a:t>
            </a:r>
            <a:r>
              <a:rPr lang="en-US" b="1" dirty="0">
                <a:solidFill>
                  <a:schemeClr val="tx2"/>
                </a:solidFill>
                <a:latin typeface="Verdana" pitchFamily="34" charset="0"/>
                <a:ea typeface="Verdana" pitchFamily="34" charset="0"/>
                <a:cs typeface="Verdana" pitchFamily="34" charset="0"/>
              </a:rPr>
              <a:t> rather than on any subjective considerations. </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Classification of assets on the basis of </a:t>
            </a:r>
            <a:r>
              <a:rPr lang="en-US" b="1" u="sng" dirty="0">
                <a:solidFill>
                  <a:schemeClr val="tx2"/>
                </a:solidFill>
                <a:latin typeface="Verdana" pitchFamily="34" charset="0"/>
                <a:ea typeface="Verdana" pitchFamily="34" charset="0"/>
                <a:cs typeface="Verdana" pitchFamily="34" charset="0"/>
              </a:rPr>
              <a:t>objective criteria</a:t>
            </a:r>
            <a:r>
              <a:rPr lang="en-US" b="1" dirty="0">
                <a:solidFill>
                  <a:schemeClr val="tx2"/>
                </a:solidFill>
                <a:latin typeface="Verdana" pitchFamily="34" charset="0"/>
                <a:ea typeface="Verdana" pitchFamily="34" charset="0"/>
                <a:cs typeface="Verdana" pitchFamily="34" charset="0"/>
              </a:rPr>
              <a:t>, which ensure a </a:t>
            </a:r>
            <a:r>
              <a:rPr lang="en-US" b="1" u="sng" dirty="0">
                <a:solidFill>
                  <a:schemeClr val="tx2"/>
                </a:solidFill>
                <a:latin typeface="Verdana" pitchFamily="34" charset="0"/>
                <a:ea typeface="Verdana" pitchFamily="34" charset="0"/>
                <a:cs typeface="Verdana" pitchFamily="34" charset="0"/>
              </a:rPr>
              <a:t>uniform &amp; consistent </a:t>
            </a:r>
            <a:r>
              <a:rPr lang="en-US" b="1" dirty="0">
                <a:solidFill>
                  <a:schemeClr val="tx2"/>
                </a:solidFill>
                <a:latin typeface="Verdana" pitchFamily="34" charset="0"/>
                <a:ea typeface="Verdana" pitchFamily="34" charset="0"/>
                <a:cs typeface="Verdana" pitchFamily="34" charset="0"/>
              </a:rPr>
              <a:t>application of the norms.</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Provisioning made on the basis of the classification of assets based on the period for which the asset has remained non-performing &amp; the availability of security &amp; the </a:t>
            </a:r>
            <a:r>
              <a:rPr lang="en-US" b="1" dirty="0" err="1">
                <a:solidFill>
                  <a:schemeClr val="tx2"/>
                </a:solidFill>
                <a:latin typeface="Verdana" pitchFamily="34" charset="0"/>
                <a:ea typeface="Verdana" pitchFamily="34" charset="0"/>
                <a:cs typeface="Verdana" pitchFamily="34" charset="0"/>
              </a:rPr>
              <a:t>realisable</a:t>
            </a:r>
            <a:r>
              <a:rPr lang="en-US" b="1" dirty="0">
                <a:solidFill>
                  <a:schemeClr val="tx2"/>
                </a:solidFill>
                <a:latin typeface="Verdana" pitchFamily="34" charset="0"/>
                <a:ea typeface="Verdana" pitchFamily="34" charset="0"/>
                <a:cs typeface="Verdana" pitchFamily="34" charset="0"/>
              </a:rPr>
              <a:t> value thereof.</a:t>
            </a: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27</a:t>
            </a:fld>
            <a:endParaRPr lang="en-US"/>
          </a:p>
        </p:txBody>
      </p:sp>
    </p:spTree>
    <p:extLst>
      <p:ext uri="{BB962C8B-B14F-4D97-AF65-F5344CB8AC3E}">
        <p14:creationId xmlns:p14="http://schemas.microsoft.com/office/powerpoint/2010/main" val="2671071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Asset Classification</a:t>
            </a:r>
          </a:p>
        </p:txBody>
      </p:sp>
      <p:sp>
        <p:nvSpPr>
          <p:cNvPr id="3" name="Content Placeholder 2"/>
          <p:cNvSpPr>
            <a:spLocks noGrp="1"/>
          </p:cNvSpPr>
          <p:nvPr>
            <p:ph sz="quarter" idx="1"/>
          </p:nvPr>
        </p:nvSpPr>
        <p:spPr>
          <a:xfrm>
            <a:off x="381000" y="1066799"/>
            <a:ext cx="7467600" cy="5486401"/>
          </a:xfrm>
        </p:spPr>
        <p:txBody>
          <a:bodyPr>
            <a:noAutofit/>
          </a:bodyPr>
          <a:lstStyle/>
          <a:p>
            <a:pPr marL="0" indent="0" algn="just">
              <a:buNone/>
            </a:pPr>
            <a:r>
              <a:rPr lang="en-US" b="1" dirty="0">
                <a:solidFill>
                  <a:schemeClr val="tx2"/>
                </a:solidFill>
                <a:latin typeface="Verdana" pitchFamily="34" charset="0"/>
                <a:ea typeface="Verdana" pitchFamily="34" charset="0"/>
                <a:cs typeface="Verdana" pitchFamily="34" charset="0"/>
              </a:rPr>
              <a:t>PERFORMING ASSET</a:t>
            </a:r>
          </a:p>
          <a:p>
            <a:pPr marL="465138" lvl="1" indent="-465138"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a:t>
            </a:r>
            <a:r>
              <a:rPr lang="en-US" sz="2400" b="1" dirty="0">
                <a:solidFill>
                  <a:schemeClr val="tx2"/>
                </a:solidFill>
                <a:latin typeface="Verdana" pitchFamily="34" charset="0"/>
                <a:ea typeface="Verdana" pitchFamily="34" charset="0"/>
                <a:cs typeface="Verdana" pitchFamily="34" charset="0"/>
                <a:sym typeface="Marlett" pitchFamily="2" charset="2"/>
              </a:rPr>
              <a:t>STANDARD ASSET)</a:t>
            </a:r>
          </a:p>
          <a:p>
            <a:pPr marL="465138" lvl="1" indent="-465138" algn="just">
              <a:spcBef>
                <a:spcPct val="0"/>
              </a:spcBef>
              <a:buSzPct val="100000"/>
              <a:buNone/>
              <a:defRPr/>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Account is performing &amp; does not carry more than normal risk attached to the business.</a:t>
            </a:r>
          </a:p>
          <a:p>
            <a:pPr marL="465138" lvl="1" indent="-465138" algn="just">
              <a:lnSpc>
                <a:spcPct val="90000"/>
              </a:lnSpc>
              <a:spcBef>
                <a:spcPct val="0"/>
              </a:spcBef>
              <a:buSzPct val="100000"/>
              <a:buNone/>
              <a:defRPr/>
            </a:pPr>
            <a:endParaRPr lang="en-US" sz="2400" b="1" dirty="0">
              <a:solidFill>
                <a:schemeClr val="tx2"/>
              </a:solidFill>
              <a:latin typeface="Verdana" pitchFamily="34" charset="0"/>
              <a:ea typeface="Verdana" pitchFamily="34" charset="0"/>
              <a:cs typeface="Verdana" pitchFamily="34" charset="0"/>
            </a:endParaRPr>
          </a:p>
          <a:p>
            <a:pPr marL="465138" indent="-465138" algn="just">
              <a:lnSpc>
                <a:spcPct val="90000"/>
              </a:lnSpc>
              <a:spcBef>
                <a:spcPct val="0"/>
              </a:spcBef>
              <a:buSzPct val="100000"/>
              <a:buNone/>
              <a:defRPr/>
            </a:pPr>
            <a:r>
              <a:rPr lang="en-US" b="1" dirty="0">
                <a:solidFill>
                  <a:schemeClr val="tx2"/>
                </a:solidFill>
                <a:latin typeface="Verdana" pitchFamily="34" charset="0"/>
                <a:ea typeface="Verdana" pitchFamily="34" charset="0"/>
                <a:cs typeface="Verdana" pitchFamily="34" charset="0"/>
              </a:rPr>
              <a:t>NON-PERFORMING ASSET (NPA)</a:t>
            </a:r>
          </a:p>
          <a:p>
            <a:pPr marL="465138" lvl="2" indent="-465138"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(SUB STANDARD, DOUBTFUL, LOSS)</a:t>
            </a:r>
          </a:p>
          <a:p>
            <a:pPr marL="465138" lvl="2" indent="-465138" algn="just">
              <a:spcBef>
                <a:spcPct val="0"/>
              </a:spcBef>
              <a:buSzPct val="100000"/>
              <a:buNone/>
              <a:defRPr/>
            </a:pPr>
            <a:endParaRPr lang="en-US" sz="2400" b="1" dirty="0">
              <a:solidFill>
                <a:schemeClr val="tx2"/>
              </a:solidFill>
              <a:latin typeface="Verdana" pitchFamily="34" charset="0"/>
              <a:ea typeface="Verdana" pitchFamily="34" charset="0"/>
              <a:cs typeface="Verdana" pitchFamily="34" charset="0"/>
            </a:endParaRPr>
          </a:p>
          <a:p>
            <a:pPr marL="0" lvl="2" indent="0"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Asset ceases to generate income.</a:t>
            </a:r>
          </a:p>
          <a:p>
            <a:pPr marL="0" lvl="2" indent="0"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Higher risk than normal risk attached to business.</a:t>
            </a:r>
          </a:p>
          <a:p>
            <a:pPr marL="0" lvl="2" indent="0" algn="just">
              <a:spcBef>
                <a:spcPct val="0"/>
              </a:spcBef>
              <a:buSzPct val="100000"/>
              <a:buNone/>
              <a:defRPr/>
            </a:pPr>
            <a:r>
              <a:rPr lang="en-US" sz="2400" b="1" dirty="0">
                <a:solidFill>
                  <a:schemeClr val="tx2"/>
                </a:solidFill>
                <a:latin typeface="Verdana" pitchFamily="34" charset="0"/>
                <a:ea typeface="Verdana" pitchFamily="34" charset="0"/>
                <a:cs typeface="Verdana" pitchFamily="34" charset="0"/>
              </a:rPr>
              <a:t>Non performing as per various criteria for various types of loans. </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28</a:t>
            </a:fld>
            <a:endParaRPr lang="en-US"/>
          </a:p>
        </p:txBody>
      </p:sp>
    </p:spTree>
    <p:extLst>
      <p:ext uri="{BB962C8B-B14F-4D97-AF65-F5344CB8AC3E}">
        <p14:creationId xmlns:p14="http://schemas.microsoft.com/office/powerpoint/2010/main" val="408516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8" dur="500"/>
                                        <p:tgtEl>
                                          <p:spTgt spid="3">
                                            <p:txEl>
                                              <p:pRg st="5" end="5"/>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1" dur="500"/>
                                        <p:tgtEl>
                                          <p:spTgt spid="3">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4" dur="500"/>
                                        <p:tgtEl>
                                          <p:spTgt spid="3">
                                            <p:txEl>
                                              <p:pRg st="8" end="8"/>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27" dur="500"/>
                                        <p:tgtEl>
                                          <p:spTgt spid="3">
                                            <p:txEl>
                                              <p:pRg st="9" end="9"/>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Identification of NPA</a:t>
            </a:r>
          </a:p>
        </p:txBody>
      </p:sp>
      <p:sp>
        <p:nvSpPr>
          <p:cNvPr id="3" name="Content Placeholder 2"/>
          <p:cNvSpPr>
            <a:spLocks noGrp="1"/>
          </p:cNvSpPr>
          <p:nvPr>
            <p:ph sz="quarter" idx="1"/>
          </p:nvPr>
        </p:nvSpPr>
        <p:spPr>
          <a:xfrm>
            <a:off x="381000" y="1066799"/>
            <a:ext cx="7467600" cy="5410201"/>
          </a:xfrm>
        </p:spPr>
        <p:txBody>
          <a:bodyPr>
            <a:noAutofit/>
          </a:bodyPr>
          <a:lstStyle/>
          <a:p>
            <a:pPr marL="0" indent="0" algn="ctr">
              <a:buNone/>
            </a:pPr>
            <a:r>
              <a:rPr lang="en-US" b="1" dirty="0">
                <a:solidFill>
                  <a:schemeClr val="tx2"/>
                </a:solidFill>
                <a:latin typeface="Verdana" pitchFamily="34" charset="0"/>
                <a:ea typeface="Verdana" pitchFamily="34" charset="0"/>
                <a:cs typeface="Verdana" pitchFamily="34" charset="0"/>
              </a:rPr>
              <a:t>Term Loans (2.1.2)</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Interest and/or Installment remains overdue for a period of more than 90 days</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Exceptions – Moratorium, Schematic Loans such as Housing / education / Staff Loans etc.</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ctr">
              <a:buNone/>
            </a:pPr>
            <a:r>
              <a:rPr lang="en-US" b="1" dirty="0">
                <a:solidFill>
                  <a:schemeClr val="tx2"/>
                </a:solidFill>
                <a:latin typeface="Verdana" pitchFamily="34" charset="0"/>
                <a:ea typeface="Verdana" pitchFamily="34" charset="0"/>
                <a:cs typeface="Verdana" pitchFamily="34" charset="0"/>
              </a:rPr>
              <a:t>Bills Purchased / Discounted</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Bill Purchased / Discounted remains overdue for a period of more than 90 days</a:t>
            </a: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29</a:t>
            </a:fld>
            <a:endParaRPr lang="en-US"/>
          </a:p>
        </p:txBody>
      </p:sp>
    </p:spTree>
    <p:extLst>
      <p:ext uri="{BB962C8B-B14F-4D97-AF65-F5344CB8AC3E}">
        <p14:creationId xmlns:p14="http://schemas.microsoft.com/office/powerpoint/2010/main" val="378945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8" dur="500"/>
                                        <p:tgtEl>
                                          <p:spTgt spid="3">
                                            <p:txEl>
                                              <p:pRg st="6" end="6"/>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Ground Work at Office</a:t>
            </a:r>
          </a:p>
        </p:txBody>
      </p:sp>
      <p:sp>
        <p:nvSpPr>
          <p:cNvPr id="3" name="Content Placeholder 2"/>
          <p:cNvSpPr>
            <a:spLocks noGrp="1"/>
          </p:cNvSpPr>
          <p:nvPr>
            <p:ph sz="quarter" idx="1"/>
          </p:nvPr>
        </p:nvSpPr>
        <p:spPr>
          <a:xfrm>
            <a:off x="381000" y="1066799"/>
            <a:ext cx="7467600" cy="4729063"/>
          </a:xfrm>
        </p:spPr>
        <p:txBody>
          <a:bodyPr>
            <a:noAutofit/>
          </a:bodyPr>
          <a:lstStyle/>
          <a:p>
            <a:pPr marL="0" indent="0">
              <a:buNone/>
            </a:pPr>
            <a:r>
              <a:rPr lang="en-US" b="1" dirty="0">
                <a:solidFill>
                  <a:schemeClr val="tx2"/>
                </a:solidFill>
                <a:latin typeface="Verdana" pitchFamily="34" charset="0"/>
                <a:ea typeface="Verdana" pitchFamily="34" charset="0"/>
                <a:cs typeface="Verdana" pitchFamily="34" charset="0"/>
              </a:rPr>
              <a:t>Preliminary Work</a:t>
            </a:r>
          </a:p>
          <a:p>
            <a:pPr marL="0" indent="0">
              <a:buNone/>
            </a:pPr>
            <a:endParaRPr lang="en-US" b="1" dirty="0">
              <a:solidFill>
                <a:schemeClr val="tx2"/>
              </a:solidFill>
              <a:latin typeface="Verdana" pitchFamily="34" charset="0"/>
              <a:ea typeface="Verdana" pitchFamily="34" charset="0"/>
              <a:cs typeface="Verdana" pitchFamily="34" charset="0"/>
            </a:endParaRPr>
          </a:p>
          <a:p>
            <a:pPr marL="0" indent="0">
              <a:buNone/>
            </a:pPr>
            <a:r>
              <a:rPr lang="en-US" b="1" dirty="0">
                <a:solidFill>
                  <a:schemeClr val="tx2"/>
                </a:solidFill>
                <a:latin typeface="Verdana" pitchFamily="34" charset="0"/>
                <a:ea typeface="Verdana" pitchFamily="34" charset="0"/>
                <a:cs typeface="Verdana" pitchFamily="34" charset="0"/>
              </a:rPr>
              <a:t>Evaluation of Internal Controls</a:t>
            </a:r>
          </a:p>
          <a:p>
            <a:pPr marL="0" indent="0">
              <a:buNone/>
            </a:pPr>
            <a:endParaRPr lang="en-US" b="1" dirty="0">
              <a:solidFill>
                <a:schemeClr val="tx2"/>
              </a:solidFill>
              <a:latin typeface="Verdana" pitchFamily="34" charset="0"/>
              <a:ea typeface="Verdana" pitchFamily="34" charset="0"/>
              <a:cs typeface="Verdana" pitchFamily="34" charset="0"/>
            </a:endParaRPr>
          </a:p>
          <a:p>
            <a:pPr marL="0" indent="0">
              <a:buNone/>
            </a:pPr>
            <a:r>
              <a:rPr lang="en-US" b="1" dirty="0">
                <a:solidFill>
                  <a:schemeClr val="tx2"/>
                </a:solidFill>
                <a:latin typeface="Verdana" pitchFamily="34" charset="0"/>
                <a:ea typeface="Verdana" pitchFamily="34" charset="0"/>
                <a:cs typeface="Verdana" pitchFamily="34" charset="0"/>
              </a:rPr>
              <a:t>Prepare Audit Program</a:t>
            </a:r>
          </a:p>
          <a:p>
            <a:pPr marL="0" indent="0">
              <a:buNone/>
            </a:pPr>
            <a:endParaRPr lang="en-US" b="1" dirty="0">
              <a:solidFill>
                <a:schemeClr val="tx2"/>
              </a:solidFill>
              <a:latin typeface="Verdana" pitchFamily="34" charset="0"/>
              <a:ea typeface="Verdana" pitchFamily="34" charset="0"/>
              <a:cs typeface="Verdana" pitchFamily="34" charset="0"/>
            </a:endParaRPr>
          </a:p>
          <a:p>
            <a:pPr marL="0" indent="0">
              <a:buNone/>
            </a:pPr>
            <a:r>
              <a:rPr lang="en-US" b="1" dirty="0">
                <a:solidFill>
                  <a:schemeClr val="tx2"/>
                </a:solidFill>
                <a:latin typeface="Verdana" pitchFamily="34" charset="0"/>
                <a:ea typeface="Verdana" pitchFamily="34" charset="0"/>
                <a:cs typeface="Verdana" pitchFamily="34" charset="0"/>
              </a:rPr>
              <a:t>Overall Time &amp; Manpower Planning</a:t>
            </a:r>
          </a:p>
        </p:txBody>
      </p:sp>
      <p:sp>
        <p:nvSpPr>
          <p:cNvPr id="4" name="Rounded Rectangle 3"/>
          <p:cNvSpPr/>
          <p:nvPr/>
        </p:nvSpPr>
        <p:spPr bwMode="auto">
          <a:xfrm>
            <a:off x="378543" y="5795863"/>
            <a:ext cx="7696200" cy="677917"/>
          </a:xfrm>
          <a:prstGeom prst="roundRect">
            <a:avLst/>
          </a:prstGeom>
          <a:solidFill>
            <a:srgbClr val="FFFFE9"/>
          </a:solidFill>
          <a:ln w="9525" cap="rnd"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400" b="1" i="0" u="none" strike="noStrike" cap="none" normalizeH="0" baseline="0" dirty="0">
                <a:ln>
                  <a:noFill/>
                </a:ln>
                <a:solidFill>
                  <a:schemeClr val="tx2"/>
                </a:solidFill>
                <a:effectLst/>
                <a:latin typeface="Verdana" pitchFamily="34" charset="0"/>
                <a:ea typeface="Verdana" pitchFamily="34" charset="0"/>
                <a:cs typeface="Verdana" pitchFamily="34" charset="0"/>
              </a:rPr>
              <a:t>Laying Overall</a:t>
            </a:r>
            <a:r>
              <a:rPr kumimoji="0" lang="en-US" sz="2400" b="1" i="0" u="none" strike="noStrike" cap="none" normalizeH="0" dirty="0">
                <a:ln>
                  <a:noFill/>
                </a:ln>
                <a:solidFill>
                  <a:schemeClr val="tx2"/>
                </a:solidFill>
                <a:effectLst/>
                <a:latin typeface="Verdana" pitchFamily="34" charset="0"/>
                <a:ea typeface="Verdana" pitchFamily="34" charset="0"/>
                <a:cs typeface="Verdana" pitchFamily="34" charset="0"/>
              </a:rPr>
              <a:t> Audit Plan</a:t>
            </a:r>
            <a:endParaRPr kumimoji="0" lang="en-IN" sz="2400" b="1" i="0" u="none" strike="noStrike" cap="none" normalizeH="0" baseline="0" dirty="0">
              <a:ln>
                <a:noFill/>
              </a:ln>
              <a:solidFill>
                <a:schemeClr val="tx2"/>
              </a:solidFill>
              <a:effectLst/>
              <a:latin typeface="Verdana" pitchFamily="34" charset="0"/>
              <a:ea typeface="Verdana" pitchFamily="34" charset="0"/>
              <a:cs typeface="Verdana" pitchFamily="34" charset="0"/>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a:t>
            </a:fld>
            <a:endParaRPr lang="en-US"/>
          </a:p>
        </p:txBody>
      </p:sp>
      <p:pic>
        <p:nvPicPr>
          <p:cNvPr id="8" name="rg_hi" descr="http://t1.gstatic.com/images?q=tbn:ANd9GcRBf59FJjfdX82bhAV4__TanlZ57Fp09x1H2h4ewY1JuHaU5u1GWQ">
            <a:hlinkClick r:id="rId2"/>
          </p:cNvPr>
          <p:cNvPicPr/>
          <p:nvPr/>
        </p:nvPicPr>
        <p:blipFill>
          <a:blip r:embed="rId3"/>
          <a:srcRect/>
          <a:stretch>
            <a:fillRect/>
          </a:stretch>
        </p:blipFill>
        <p:spPr bwMode="auto">
          <a:xfrm>
            <a:off x="7155541" y="1"/>
            <a:ext cx="1905453" cy="1103085"/>
          </a:xfrm>
          <a:prstGeom prst="rect">
            <a:avLst/>
          </a:prstGeom>
          <a:noFill/>
          <a:ln w="9525">
            <a:noFill/>
            <a:miter lim="800000"/>
            <a:headEnd/>
            <a:tailEnd/>
          </a:ln>
        </p:spPr>
      </p:pic>
    </p:spTree>
    <p:extLst>
      <p:ext uri="{BB962C8B-B14F-4D97-AF65-F5344CB8AC3E}">
        <p14:creationId xmlns:p14="http://schemas.microsoft.com/office/powerpoint/2010/main" val="3003157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strVal val="#ppt_w*0.70"/>
                                          </p:val>
                                        </p:tav>
                                        <p:tav tm="100000">
                                          <p:val>
                                            <p:strVal val="#ppt_w"/>
                                          </p:val>
                                        </p:tav>
                                      </p:tavLst>
                                    </p:anim>
                                    <p:anim calcmode="lin" valueType="num">
                                      <p:cBhvr>
                                        <p:cTn id="22" dur="1000" fill="hold"/>
                                        <p:tgtEl>
                                          <p:spTgt spid="4"/>
                                        </p:tgtEl>
                                        <p:attrNameLst>
                                          <p:attrName>ppt_h</p:attrName>
                                        </p:attrNameLst>
                                      </p:cBhvr>
                                      <p:tavLst>
                                        <p:tav tm="0">
                                          <p:val>
                                            <p:strVal val="#ppt_h"/>
                                          </p:val>
                                        </p:tav>
                                        <p:tav tm="100000">
                                          <p:val>
                                            <p:strVal val="#ppt_h"/>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Identification of NPA</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ctr">
              <a:buNone/>
            </a:pPr>
            <a:r>
              <a:rPr lang="en-US" b="1" dirty="0">
                <a:solidFill>
                  <a:schemeClr val="tx2"/>
                </a:solidFill>
                <a:latin typeface="Verdana" pitchFamily="34" charset="0"/>
                <a:ea typeface="Verdana" pitchFamily="34" charset="0"/>
                <a:cs typeface="Verdana" pitchFamily="34" charset="0"/>
              </a:rPr>
              <a:t>Agricultural Advances (4.2.13)</a:t>
            </a:r>
          </a:p>
          <a:p>
            <a:pPr marL="0" indent="0" algn="just">
              <a:buNone/>
            </a:pPr>
            <a:endParaRPr lang="en-US" b="1" dirty="0">
              <a:solidFill>
                <a:schemeClr val="tx2"/>
              </a:solidFill>
              <a:latin typeface="Verdana" pitchFamily="34" charset="0"/>
              <a:ea typeface="Verdana" pitchFamily="34" charset="0"/>
              <a:cs typeface="Verdana" pitchFamily="34" charset="0"/>
              <a:sym typeface="Marlett" pitchFamily="2" charset="2"/>
            </a:endParaRP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Short Duration Crop - Interest or installments remains overdue for two crop seasons (which are not long duration crops)</a:t>
            </a: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Long Duration Crop - Interest or installments remains overdue for one crop seasons (season longer than 1 year)</a:t>
            </a:r>
          </a:p>
          <a:p>
            <a:pPr marL="0" indent="0" algn="just">
              <a:buNone/>
            </a:pPr>
            <a:endParaRPr lang="en-US" b="1" dirty="0">
              <a:solidFill>
                <a:schemeClr val="tx2"/>
              </a:solidFill>
              <a:latin typeface="Verdana" pitchFamily="34" charset="0"/>
              <a:ea typeface="Verdana" pitchFamily="34" charset="0"/>
              <a:cs typeface="Verdana" pitchFamily="34" charset="0"/>
              <a:sym typeface="Marlett" pitchFamily="2" charset="2"/>
            </a:endParaRP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How to find about duration of crops? </a:t>
            </a: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30</a:t>
            </a:fld>
            <a:endParaRPr lang="en-US"/>
          </a:p>
        </p:txBody>
      </p:sp>
    </p:spTree>
    <p:extLst>
      <p:ext uri="{BB962C8B-B14F-4D97-AF65-F5344CB8AC3E}">
        <p14:creationId xmlns:p14="http://schemas.microsoft.com/office/powerpoint/2010/main" val="57373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Identification of NPA</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ctr">
              <a:buNone/>
            </a:pPr>
            <a:r>
              <a:rPr lang="en-US" b="1" dirty="0">
                <a:solidFill>
                  <a:schemeClr val="tx2"/>
                </a:solidFill>
                <a:latin typeface="Verdana" pitchFamily="34" charset="0"/>
                <a:ea typeface="Verdana" pitchFamily="34" charset="0"/>
                <a:cs typeface="Verdana" pitchFamily="34" charset="0"/>
              </a:rPr>
              <a:t>Derivative Transactions</a:t>
            </a: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Overdue receivables representing positive mark to market value of derivative contract remaining unpaid for a period of 90 days from specified due date</a:t>
            </a:r>
          </a:p>
          <a:p>
            <a:pPr marL="0" indent="0" algn="ctr">
              <a:buNone/>
            </a:pPr>
            <a:r>
              <a:rPr lang="en-US" b="1" dirty="0">
                <a:solidFill>
                  <a:schemeClr val="tx2"/>
                </a:solidFill>
                <a:latin typeface="Verdana" pitchFamily="34" charset="0"/>
                <a:ea typeface="Verdana" pitchFamily="34" charset="0"/>
                <a:cs typeface="Verdana" pitchFamily="34" charset="0"/>
                <a:sym typeface="Marlett" pitchFamily="2" charset="2"/>
              </a:rPr>
              <a:t>Liquidity Facility</a:t>
            </a: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Remains outstanding for more than 90 days in respect of </a:t>
            </a:r>
            <a:r>
              <a:rPr lang="en-US" b="1" dirty="0" err="1">
                <a:solidFill>
                  <a:schemeClr val="tx2"/>
                </a:solidFill>
                <a:latin typeface="Verdana" pitchFamily="34" charset="0"/>
                <a:ea typeface="Verdana" pitchFamily="34" charset="0"/>
                <a:cs typeface="Verdana" pitchFamily="34" charset="0"/>
                <a:sym typeface="Marlett" pitchFamily="2" charset="2"/>
              </a:rPr>
              <a:t>securitisation</a:t>
            </a:r>
            <a:r>
              <a:rPr lang="en-US" b="1" dirty="0">
                <a:solidFill>
                  <a:schemeClr val="tx2"/>
                </a:solidFill>
                <a:latin typeface="Verdana" pitchFamily="34" charset="0"/>
                <a:ea typeface="Verdana" pitchFamily="34" charset="0"/>
                <a:cs typeface="Verdana" pitchFamily="34" charset="0"/>
                <a:sym typeface="Marlett" pitchFamily="2" charset="2"/>
              </a:rPr>
              <a:t> transaction.</a:t>
            </a:r>
          </a:p>
          <a:p>
            <a:pPr marL="0" indent="0" algn="ctr">
              <a:buNone/>
            </a:pPr>
            <a:r>
              <a:rPr lang="en-US" b="1" dirty="0">
                <a:solidFill>
                  <a:schemeClr val="tx2"/>
                </a:solidFill>
                <a:latin typeface="Verdana" pitchFamily="34" charset="0"/>
                <a:ea typeface="Verdana" pitchFamily="34" charset="0"/>
                <a:cs typeface="Verdana" pitchFamily="34" charset="0"/>
                <a:sym typeface="Marlett" pitchFamily="2" charset="2"/>
              </a:rPr>
              <a:t>Credit Card Dues (4.2.21)</a:t>
            </a: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If minimum amount due, as mentioned in the statement, is not paid fully within 90 days from the next statement date.</a:t>
            </a:r>
          </a:p>
          <a:p>
            <a:pPr marL="0" indent="0" algn="just">
              <a:buNone/>
            </a:pPr>
            <a:endParaRPr lang="en-US" b="1" dirty="0">
              <a:solidFill>
                <a:schemeClr val="tx2"/>
              </a:solidFill>
              <a:latin typeface="Verdana" pitchFamily="34" charset="0"/>
              <a:ea typeface="Verdana" pitchFamily="34" charset="0"/>
              <a:cs typeface="Verdana" pitchFamily="34" charset="0"/>
              <a:sym typeface="Marlett" pitchFamily="2" charset="2"/>
            </a:endParaRPr>
          </a:p>
          <a:p>
            <a:pPr marL="0" indent="0" algn="just">
              <a:buNone/>
            </a:pPr>
            <a:endParaRPr lang="en-US" b="1" dirty="0">
              <a:solidFill>
                <a:srgbClr val="003399"/>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31</a:t>
            </a:fld>
            <a:endParaRPr lang="en-US"/>
          </a:p>
        </p:txBody>
      </p:sp>
    </p:spTree>
    <p:extLst>
      <p:ext uri="{BB962C8B-B14F-4D97-AF65-F5344CB8AC3E}">
        <p14:creationId xmlns:p14="http://schemas.microsoft.com/office/powerpoint/2010/main" val="309327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3" dur="500"/>
                                        <p:tgtEl>
                                          <p:spTgt spid="3">
                                            <p:txEl>
                                              <p:pRg st="4" end="4"/>
                                            </p:tx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Identification of NPA</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ctr">
              <a:buNone/>
            </a:pPr>
            <a:r>
              <a:rPr lang="en-US" b="1" dirty="0">
                <a:solidFill>
                  <a:schemeClr val="tx2"/>
                </a:solidFill>
                <a:latin typeface="Verdana" pitchFamily="34" charset="0"/>
                <a:ea typeface="Verdana" pitchFamily="34" charset="0"/>
                <a:cs typeface="Verdana" pitchFamily="34" charset="0"/>
              </a:rPr>
              <a:t>Cash Credit  / Overdraft (2.2)</a:t>
            </a:r>
          </a:p>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The account is ‘out of order’ if:</a:t>
            </a:r>
          </a:p>
          <a:p>
            <a:pPr marL="0" lvl="1" indent="0" algn="just">
              <a:spcBef>
                <a:spcPts val="0"/>
              </a:spcBef>
              <a:buClrTx/>
              <a:buSzTx/>
              <a:buNone/>
              <a:defRPr/>
            </a:pPr>
            <a:endParaRPr lang="en-US" sz="2400" b="1" dirty="0">
              <a:solidFill>
                <a:schemeClr val="tx2"/>
              </a:solidFill>
              <a:latin typeface="Verdana" pitchFamily="34" charset="0"/>
              <a:ea typeface="Verdana" pitchFamily="34" charset="0"/>
              <a:cs typeface="Verdana" pitchFamily="34" charset="0"/>
              <a:sym typeface="Marlett" pitchFamily="2" charset="2"/>
            </a:endParaRPr>
          </a:p>
          <a:p>
            <a:pPr marL="0" lvl="1" indent="0" algn="just">
              <a:spcBef>
                <a:spcPts val="0"/>
              </a:spcBef>
              <a:buClrTx/>
              <a:buSzTx/>
              <a:buNone/>
              <a:defRPr/>
            </a:pPr>
            <a:r>
              <a:rPr lang="en-US" sz="2400" b="1" dirty="0">
                <a:solidFill>
                  <a:schemeClr val="tx2"/>
                </a:solidFill>
                <a:latin typeface="Verdana" pitchFamily="34" charset="0"/>
                <a:ea typeface="Verdana" pitchFamily="34" charset="0"/>
                <a:cs typeface="Verdana" pitchFamily="34" charset="0"/>
                <a:sym typeface="Marlett" pitchFamily="2" charset="2"/>
              </a:rPr>
              <a:t>Outstanding Balance remains continuously in excess of sanctioned limit/drawing power for 90 days.</a:t>
            </a:r>
          </a:p>
          <a:p>
            <a:pPr marL="0" lvl="1" indent="0" algn="ctr">
              <a:spcBef>
                <a:spcPts val="0"/>
              </a:spcBef>
              <a:buClrTx/>
              <a:buSzTx/>
              <a:buNone/>
              <a:defRPr/>
            </a:pPr>
            <a:r>
              <a:rPr lang="en-US" sz="2400" b="1" dirty="0">
                <a:solidFill>
                  <a:schemeClr val="tx2"/>
                </a:solidFill>
                <a:latin typeface="Verdana" pitchFamily="34" charset="0"/>
                <a:ea typeface="Verdana" pitchFamily="34" charset="0"/>
                <a:cs typeface="Verdana" pitchFamily="34" charset="0"/>
                <a:sym typeface="Marlett" pitchFamily="2" charset="2"/>
              </a:rPr>
              <a:t>or</a:t>
            </a:r>
          </a:p>
          <a:p>
            <a:pPr marL="0" lvl="1" indent="0" algn="just">
              <a:spcBef>
                <a:spcPts val="0"/>
              </a:spcBef>
              <a:buClrTx/>
              <a:buSzTx/>
              <a:buNone/>
              <a:defRPr/>
            </a:pPr>
            <a:r>
              <a:rPr lang="en-US" sz="2400" b="1" dirty="0">
                <a:solidFill>
                  <a:schemeClr val="tx2"/>
                </a:solidFill>
                <a:latin typeface="Verdana" pitchFamily="34" charset="0"/>
                <a:ea typeface="Verdana" pitchFamily="34" charset="0"/>
                <a:cs typeface="Verdana" pitchFamily="34" charset="0"/>
                <a:sym typeface="Marlett" pitchFamily="2" charset="2"/>
              </a:rPr>
              <a:t>Outstanding Balance less than limit/DP, but there are no credits continuously for 90 days as on the date of Balance Sheet  </a:t>
            </a:r>
          </a:p>
          <a:p>
            <a:pPr marL="0" lvl="1" indent="0" algn="ctr">
              <a:spcBef>
                <a:spcPts val="0"/>
              </a:spcBef>
              <a:buClrTx/>
              <a:buSzTx/>
              <a:buNone/>
              <a:defRPr/>
            </a:pPr>
            <a:r>
              <a:rPr lang="en-US" sz="2400" b="1" dirty="0">
                <a:solidFill>
                  <a:schemeClr val="tx2"/>
                </a:solidFill>
                <a:latin typeface="Verdana" pitchFamily="34" charset="0"/>
                <a:ea typeface="Verdana" pitchFamily="34" charset="0"/>
                <a:cs typeface="Verdana" pitchFamily="34" charset="0"/>
                <a:sym typeface="Marlett" pitchFamily="2" charset="2"/>
              </a:rPr>
              <a:t>or</a:t>
            </a:r>
          </a:p>
          <a:p>
            <a:pPr marL="0" lvl="1" indent="0" algn="just">
              <a:spcBef>
                <a:spcPts val="0"/>
              </a:spcBef>
              <a:buClrTx/>
              <a:buSzTx/>
              <a:buNone/>
              <a:defRPr/>
            </a:pPr>
            <a:r>
              <a:rPr lang="en-US" sz="2400" b="1" dirty="0">
                <a:solidFill>
                  <a:schemeClr val="tx2"/>
                </a:solidFill>
                <a:latin typeface="Verdana" pitchFamily="34" charset="0"/>
                <a:ea typeface="Verdana" pitchFamily="34" charset="0"/>
                <a:cs typeface="Verdana" pitchFamily="34" charset="0"/>
                <a:sym typeface="Marlett" pitchFamily="2" charset="2"/>
              </a:rPr>
              <a:t>Credits in the account are not sufficient to cover interest debited during the same period.</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32</a:t>
            </a:fld>
            <a:endParaRPr lang="en-US"/>
          </a:p>
        </p:txBody>
      </p:sp>
    </p:spTree>
    <p:extLst>
      <p:ext uri="{BB962C8B-B14F-4D97-AF65-F5344CB8AC3E}">
        <p14:creationId xmlns:p14="http://schemas.microsoft.com/office/powerpoint/2010/main" val="1646165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Identification of NPA</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just">
              <a:buNone/>
            </a:pPr>
            <a:r>
              <a:rPr lang="en-US" b="1" dirty="0">
                <a:solidFill>
                  <a:schemeClr val="tx2"/>
                </a:solidFill>
                <a:latin typeface="Verdana" pitchFamily="34" charset="0"/>
                <a:ea typeface="Verdana" pitchFamily="34" charset="0"/>
                <a:cs typeface="Verdana" pitchFamily="34" charset="0"/>
              </a:rPr>
              <a:t>In case of interest payments, banks should, classify  an account as NPA only if the interest due and charged during any quarter is not serviced fully within 90 days from the end of the quarter. (2.1.3)</a:t>
            </a:r>
          </a:p>
          <a:p>
            <a:pPr marL="0" indent="0" algn="just">
              <a:buNone/>
            </a:pPr>
            <a:endParaRPr lang="en-US" b="1" dirty="0">
              <a:solidFill>
                <a:schemeClr val="tx2"/>
              </a:solidFill>
              <a:latin typeface="Verdana" pitchFamily="34" charset="0"/>
              <a:ea typeface="Verdana" pitchFamily="34" charset="0"/>
              <a:cs typeface="Verdana" pitchFamily="34" charset="0"/>
            </a:endParaRPr>
          </a:p>
          <a:p>
            <a:pPr marL="0" indent="0" algn="just">
              <a:buNone/>
            </a:pPr>
            <a:r>
              <a:rPr lang="en-US" b="1" dirty="0">
                <a:solidFill>
                  <a:schemeClr val="tx2"/>
                </a:solidFill>
                <a:latin typeface="Verdana" pitchFamily="34" charset="0"/>
                <a:ea typeface="Verdana" pitchFamily="34" charset="0"/>
                <a:cs typeface="Verdana" pitchFamily="34" charset="0"/>
              </a:rPr>
              <a:t>Overdue – Any amount due to bank under any credit facility is ‘overdue’ if it is not paid on the due date fixed by the bank. (2.3)</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a:xfrm>
            <a:off x="8001000" y="5715000"/>
            <a:ext cx="609600" cy="521208"/>
          </a:xfrm>
        </p:spPr>
        <p:txBody>
          <a:bodyPr/>
          <a:lstStyle/>
          <a:p>
            <a:fld id="{F808122C-0CB6-4B38-A4D7-B81E8A9F969F}" type="slidenum">
              <a:rPr lang="en-US" smtClean="0"/>
              <a:pPr/>
              <a:t>33</a:t>
            </a:fld>
            <a:endParaRPr lang="en-US"/>
          </a:p>
        </p:txBody>
      </p:sp>
    </p:spTree>
    <p:extLst>
      <p:ext uri="{BB962C8B-B14F-4D97-AF65-F5344CB8AC3E}">
        <p14:creationId xmlns:p14="http://schemas.microsoft.com/office/powerpoint/2010/main" val="50046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Income Recognition</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just">
              <a:buNone/>
            </a:pPr>
            <a:r>
              <a:rPr lang="en-US" sz="2400" b="1" dirty="0">
                <a:solidFill>
                  <a:schemeClr val="tx2"/>
                </a:solidFill>
                <a:latin typeface="Verdana" pitchFamily="34" charset="0"/>
                <a:ea typeface="Verdana" pitchFamily="34" charset="0"/>
                <a:cs typeface="Verdana" pitchFamily="34" charset="0"/>
                <a:sym typeface="Marlett" pitchFamily="2" charset="2"/>
              </a:rPr>
              <a:t>Policy of income recognition has to be </a:t>
            </a:r>
            <a:r>
              <a:rPr lang="en-US" sz="2400" b="1" u="sng" dirty="0">
                <a:solidFill>
                  <a:schemeClr val="tx2"/>
                </a:solidFill>
                <a:latin typeface="Verdana" pitchFamily="34" charset="0"/>
                <a:ea typeface="Verdana" pitchFamily="34" charset="0"/>
                <a:cs typeface="Verdana" pitchFamily="34" charset="0"/>
                <a:sym typeface="Marlett" pitchFamily="2" charset="2"/>
              </a:rPr>
              <a:t>objective</a:t>
            </a:r>
            <a:r>
              <a:rPr lang="en-US" sz="2400" b="1" dirty="0">
                <a:solidFill>
                  <a:schemeClr val="tx2"/>
                </a:solidFill>
                <a:latin typeface="Verdana" pitchFamily="34" charset="0"/>
                <a:ea typeface="Verdana" pitchFamily="34" charset="0"/>
                <a:cs typeface="Verdana" pitchFamily="34" charset="0"/>
                <a:sym typeface="Marlett" pitchFamily="2" charset="2"/>
              </a:rPr>
              <a:t> and based on </a:t>
            </a:r>
            <a:r>
              <a:rPr lang="en-US" sz="2400" b="1" u="sng" dirty="0">
                <a:solidFill>
                  <a:schemeClr val="tx2"/>
                </a:solidFill>
                <a:latin typeface="Verdana" pitchFamily="34" charset="0"/>
                <a:ea typeface="Verdana" pitchFamily="34" charset="0"/>
                <a:cs typeface="Verdana" pitchFamily="34" charset="0"/>
                <a:sym typeface="Marlett" pitchFamily="2" charset="2"/>
              </a:rPr>
              <a:t>record of recovery</a:t>
            </a:r>
            <a:r>
              <a:rPr lang="en-US" sz="2400" b="1" dirty="0">
                <a:solidFill>
                  <a:schemeClr val="tx2"/>
                </a:solidFill>
                <a:latin typeface="Verdana" pitchFamily="34" charset="0"/>
                <a:ea typeface="Verdana" pitchFamily="34" charset="0"/>
                <a:cs typeface="Verdana" pitchFamily="34" charset="0"/>
                <a:sym typeface="Marlett" pitchFamily="2" charset="2"/>
              </a:rPr>
              <a:t>. Banks should not charge and take to income account interest on any NPA. (3.1.1)</a:t>
            </a:r>
          </a:p>
          <a:p>
            <a:pPr marL="0" indent="0" algn="just">
              <a:buNone/>
            </a:pPr>
            <a:endParaRPr lang="en-US" sz="2400" b="1" dirty="0">
              <a:solidFill>
                <a:schemeClr val="tx2"/>
              </a:solidFill>
              <a:latin typeface="Verdana" pitchFamily="34" charset="0"/>
              <a:ea typeface="Verdana" pitchFamily="34" charset="0"/>
              <a:cs typeface="Verdana" pitchFamily="34" charset="0"/>
              <a:sym typeface="Marlett" pitchFamily="2" charset="2"/>
            </a:endParaRPr>
          </a:p>
          <a:p>
            <a:pPr marL="0" indent="0" algn="just">
              <a:buNone/>
            </a:pPr>
            <a:r>
              <a:rPr lang="en-US" sz="2400" b="1" dirty="0">
                <a:solidFill>
                  <a:schemeClr val="tx2"/>
                </a:solidFill>
                <a:latin typeface="Verdana" pitchFamily="34" charset="0"/>
                <a:ea typeface="Verdana" pitchFamily="34" charset="0"/>
                <a:cs typeface="Verdana" pitchFamily="34" charset="0"/>
                <a:sym typeface="Marlett" pitchFamily="2" charset="2"/>
              </a:rPr>
              <a:t>Interest on Advances against Term Deposits, NSC, KVP, IVP and Life Policies may be taken to income account on due date, provided </a:t>
            </a:r>
            <a:r>
              <a:rPr lang="en-US" sz="2400" b="1" u="sng" dirty="0">
                <a:solidFill>
                  <a:schemeClr val="tx2"/>
                </a:solidFill>
                <a:latin typeface="Verdana" pitchFamily="34" charset="0"/>
                <a:ea typeface="Verdana" pitchFamily="34" charset="0"/>
                <a:cs typeface="Verdana" pitchFamily="34" charset="0"/>
                <a:sym typeface="Marlett" pitchFamily="2" charset="2"/>
              </a:rPr>
              <a:t>adequate margin</a:t>
            </a:r>
            <a:r>
              <a:rPr lang="en-US" sz="2400" b="1" dirty="0">
                <a:solidFill>
                  <a:schemeClr val="tx2"/>
                </a:solidFill>
                <a:latin typeface="Verdana" pitchFamily="34" charset="0"/>
                <a:ea typeface="Verdana" pitchFamily="34" charset="0"/>
                <a:cs typeface="Verdana" pitchFamily="34" charset="0"/>
                <a:sym typeface="Marlett" pitchFamily="2" charset="2"/>
              </a:rPr>
              <a:t> is available in the account. (3.1.2)</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34</a:t>
            </a:fld>
            <a:endParaRPr lang="en-US"/>
          </a:p>
        </p:txBody>
      </p:sp>
    </p:spTree>
    <p:extLst>
      <p:ext uri="{BB962C8B-B14F-4D97-AF65-F5344CB8AC3E}">
        <p14:creationId xmlns:p14="http://schemas.microsoft.com/office/powerpoint/2010/main" val="147709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Income Recognition</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just">
              <a:buNone/>
            </a:pPr>
            <a:r>
              <a:rPr lang="en-US" b="1" dirty="0">
                <a:solidFill>
                  <a:schemeClr val="tx2"/>
                </a:solidFill>
                <a:latin typeface="Verdana" pitchFamily="34" charset="0"/>
                <a:ea typeface="Verdana" pitchFamily="34" charset="0"/>
                <a:cs typeface="Verdana" pitchFamily="34" charset="0"/>
                <a:sym typeface="Marlett" pitchFamily="2" charset="2"/>
              </a:rPr>
              <a:t>Fees and commissions earned by banks as a result of renegotiation and reschedulement of outstanding debts should be recognised on accrual basis over the period of time covered by extension of credit. (3.1.3)</a:t>
            </a:r>
          </a:p>
          <a:p>
            <a:pPr marL="0" indent="0" algn="just">
              <a:buNone/>
            </a:pPr>
            <a:endParaRPr lang="en-US" b="1" dirty="0">
              <a:solidFill>
                <a:schemeClr val="tx2"/>
              </a:solidFill>
              <a:latin typeface="Verdana" pitchFamily="34" charset="0"/>
              <a:ea typeface="Verdana" pitchFamily="34" charset="0"/>
              <a:cs typeface="Verdana" pitchFamily="34" charset="0"/>
              <a:sym typeface="Marlett" pitchFamily="2" charset="2"/>
            </a:endParaRP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sym typeface="Marlett" pitchFamily="2" charset="2"/>
              </a:rPr>
              <a:t>If any advance becomes NPA, the </a:t>
            </a:r>
            <a:r>
              <a:rPr lang="en-US" sz="2400" b="1" u="sng" dirty="0">
                <a:solidFill>
                  <a:schemeClr val="tx2"/>
                </a:solidFill>
                <a:latin typeface="Verdana" pitchFamily="34" charset="0"/>
                <a:ea typeface="Verdana" pitchFamily="34" charset="0"/>
                <a:cs typeface="Verdana" pitchFamily="34" charset="0"/>
                <a:sym typeface="Marlett" pitchFamily="2" charset="2"/>
              </a:rPr>
              <a:t>entire interest</a:t>
            </a:r>
            <a:r>
              <a:rPr lang="en-US" sz="2400" b="1" dirty="0">
                <a:solidFill>
                  <a:schemeClr val="tx2"/>
                </a:solidFill>
                <a:latin typeface="Verdana" pitchFamily="34" charset="0"/>
                <a:ea typeface="Verdana" pitchFamily="34" charset="0"/>
                <a:cs typeface="Verdana" pitchFamily="34" charset="0"/>
                <a:sym typeface="Marlett" pitchFamily="2" charset="2"/>
              </a:rPr>
              <a:t> accrued and credited to income in past periods should be reversed if the same is </a:t>
            </a:r>
            <a:r>
              <a:rPr lang="en-US" sz="2400" b="1" u="sng" dirty="0">
                <a:solidFill>
                  <a:schemeClr val="tx2"/>
                </a:solidFill>
                <a:latin typeface="Verdana" pitchFamily="34" charset="0"/>
                <a:ea typeface="Verdana" pitchFamily="34" charset="0"/>
                <a:cs typeface="Verdana" pitchFamily="34" charset="0"/>
                <a:sym typeface="Marlett" pitchFamily="2" charset="2"/>
              </a:rPr>
              <a:t>not realised</a:t>
            </a:r>
            <a:r>
              <a:rPr lang="en-US" sz="2400" b="1" dirty="0">
                <a:solidFill>
                  <a:schemeClr val="tx2"/>
                </a:solidFill>
                <a:latin typeface="Verdana" pitchFamily="34" charset="0"/>
                <a:ea typeface="Verdana" pitchFamily="34" charset="0"/>
                <a:cs typeface="Verdana" pitchFamily="34" charset="0"/>
                <a:sym typeface="Marlett" pitchFamily="2" charset="2"/>
              </a:rPr>
              <a:t>. (3.2.1)</a:t>
            </a:r>
          </a:p>
          <a:p>
            <a:pPr marL="465138" lvl="1" indent="-465138" algn="just">
              <a:spcBef>
                <a:spcPts val="0"/>
              </a:spcBef>
              <a:buSzPct val="100000"/>
              <a:buNone/>
              <a:defRPr/>
            </a:pPr>
            <a:endParaRPr lang="en-US" sz="2400" b="1" dirty="0">
              <a:solidFill>
                <a:schemeClr val="tx2"/>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35</a:t>
            </a:fld>
            <a:endParaRPr lang="en-US"/>
          </a:p>
        </p:txBody>
      </p:sp>
    </p:spTree>
    <p:extLst>
      <p:ext uri="{BB962C8B-B14F-4D97-AF65-F5344CB8AC3E}">
        <p14:creationId xmlns:p14="http://schemas.microsoft.com/office/powerpoint/2010/main" val="808690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Income Recognition</a:t>
            </a:r>
          </a:p>
        </p:txBody>
      </p:sp>
      <p:sp>
        <p:nvSpPr>
          <p:cNvPr id="3" name="Content Placeholder 2"/>
          <p:cNvSpPr>
            <a:spLocks noGrp="1"/>
          </p:cNvSpPr>
          <p:nvPr>
            <p:ph sz="quarter" idx="1"/>
          </p:nvPr>
        </p:nvSpPr>
        <p:spPr>
          <a:xfrm>
            <a:off x="381000" y="1066799"/>
            <a:ext cx="7467600" cy="5181601"/>
          </a:xfrm>
        </p:spPr>
        <p:txBody>
          <a:bodyPr>
            <a:noAutofit/>
          </a:bodyPr>
          <a:lstStyle/>
          <a:p>
            <a:pPr marL="0" indent="0" algn="just">
              <a:buNone/>
            </a:pPr>
            <a:r>
              <a:rPr lang="en-US" sz="2400" b="1" dirty="0">
                <a:solidFill>
                  <a:schemeClr val="tx2"/>
                </a:solidFill>
                <a:latin typeface="Verdana" pitchFamily="34" charset="0"/>
                <a:ea typeface="Verdana" pitchFamily="34" charset="0"/>
                <a:cs typeface="Verdana" pitchFamily="34" charset="0"/>
                <a:sym typeface="Marlett" pitchFamily="2" charset="2"/>
              </a:rPr>
              <a:t>In respect of NPA, </a:t>
            </a:r>
            <a:r>
              <a:rPr lang="en-US" sz="2400" b="1" u="sng" dirty="0">
                <a:solidFill>
                  <a:schemeClr val="tx2"/>
                </a:solidFill>
                <a:latin typeface="Verdana" pitchFamily="34" charset="0"/>
                <a:ea typeface="Verdana" pitchFamily="34" charset="0"/>
                <a:cs typeface="Verdana" pitchFamily="34" charset="0"/>
                <a:sym typeface="Marlett" pitchFamily="2" charset="2"/>
              </a:rPr>
              <a:t>fees, commission or similar income</a:t>
            </a:r>
            <a:r>
              <a:rPr lang="en-US" sz="2400" b="1" dirty="0">
                <a:solidFill>
                  <a:schemeClr val="tx2"/>
                </a:solidFill>
                <a:latin typeface="Verdana" pitchFamily="34" charset="0"/>
                <a:ea typeface="Verdana" pitchFamily="34" charset="0"/>
                <a:cs typeface="Verdana" pitchFamily="34" charset="0"/>
                <a:sym typeface="Marlett" pitchFamily="2" charset="2"/>
              </a:rPr>
              <a:t> that have accrued, should </a:t>
            </a:r>
            <a:r>
              <a:rPr lang="en-US" sz="2400" b="1" u="sng" dirty="0">
                <a:solidFill>
                  <a:schemeClr val="tx2"/>
                </a:solidFill>
                <a:latin typeface="Verdana" pitchFamily="34" charset="0"/>
                <a:ea typeface="Verdana" pitchFamily="34" charset="0"/>
                <a:cs typeface="Verdana" pitchFamily="34" charset="0"/>
                <a:sym typeface="Marlett" pitchFamily="2" charset="2"/>
              </a:rPr>
              <a:t>cease to accrue</a:t>
            </a:r>
            <a:r>
              <a:rPr lang="en-US" sz="2400" b="1" dirty="0">
                <a:solidFill>
                  <a:schemeClr val="tx2"/>
                </a:solidFill>
                <a:latin typeface="Verdana" pitchFamily="34" charset="0"/>
                <a:ea typeface="Verdana" pitchFamily="34" charset="0"/>
                <a:cs typeface="Verdana" pitchFamily="34" charset="0"/>
                <a:sym typeface="Marlett" pitchFamily="2" charset="2"/>
              </a:rPr>
              <a:t> for </a:t>
            </a:r>
            <a:r>
              <a:rPr lang="en-US" sz="2400" b="1" u="sng" dirty="0">
                <a:solidFill>
                  <a:schemeClr val="tx2"/>
                </a:solidFill>
                <a:latin typeface="Verdana" pitchFamily="34" charset="0"/>
                <a:ea typeface="Verdana" pitchFamily="34" charset="0"/>
                <a:cs typeface="Verdana" pitchFamily="34" charset="0"/>
                <a:sym typeface="Marlett" pitchFamily="2" charset="2"/>
              </a:rPr>
              <a:t>past periods</a:t>
            </a:r>
            <a:r>
              <a:rPr lang="en-US" sz="2400" b="1" dirty="0">
                <a:solidFill>
                  <a:schemeClr val="tx2"/>
                </a:solidFill>
                <a:latin typeface="Verdana" pitchFamily="34" charset="0"/>
                <a:ea typeface="Verdana" pitchFamily="34" charset="0"/>
                <a:cs typeface="Verdana" pitchFamily="34" charset="0"/>
                <a:sym typeface="Marlett" pitchFamily="2" charset="2"/>
              </a:rPr>
              <a:t>, if </a:t>
            </a:r>
            <a:r>
              <a:rPr lang="en-US" sz="2400" b="1" u="sng" dirty="0">
                <a:solidFill>
                  <a:schemeClr val="tx2"/>
                </a:solidFill>
                <a:latin typeface="Verdana" pitchFamily="34" charset="0"/>
                <a:ea typeface="Verdana" pitchFamily="34" charset="0"/>
                <a:cs typeface="Verdana" pitchFamily="34" charset="0"/>
                <a:sym typeface="Marlett" pitchFamily="2" charset="2"/>
              </a:rPr>
              <a:t>uncollected</a:t>
            </a:r>
            <a:r>
              <a:rPr lang="en-US" sz="2400" b="1" dirty="0">
                <a:solidFill>
                  <a:schemeClr val="tx2"/>
                </a:solidFill>
                <a:latin typeface="Verdana" pitchFamily="34" charset="0"/>
                <a:ea typeface="Verdana" pitchFamily="34" charset="0"/>
                <a:cs typeface="Verdana" pitchFamily="34" charset="0"/>
                <a:sym typeface="Marlett" pitchFamily="2" charset="2"/>
              </a:rPr>
              <a:t>. (3.2.2)</a:t>
            </a:r>
          </a:p>
          <a:p>
            <a:pPr marL="465138" lvl="1" indent="-465138" algn="just">
              <a:spcBef>
                <a:spcPts val="0"/>
              </a:spcBef>
              <a:buSzPct val="100000"/>
              <a:buFont typeface="Wingdings" pitchFamily="2" charset="2"/>
              <a:buChar char="Ø"/>
              <a:defRPr/>
            </a:pPr>
            <a:endParaRPr lang="en-US" sz="2400" b="1" dirty="0">
              <a:solidFill>
                <a:schemeClr val="tx2"/>
              </a:solidFill>
              <a:latin typeface="Verdana" pitchFamily="34" charset="0"/>
              <a:ea typeface="Verdana" pitchFamily="34" charset="0"/>
              <a:cs typeface="Verdana" pitchFamily="34" charset="0"/>
              <a:sym typeface="Marlett" pitchFamily="2" charset="2"/>
            </a:endParaRP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Interest realised on NPA may be taken to income provided credits are not out of fresh/additional credit facility sanctioned to borrower. (3.3.1)</a:t>
            </a:r>
          </a:p>
          <a:p>
            <a:pPr marL="0" lvl="1" indent="0" algn="just">
              <a:spcBef>
                <a:spcPts val="0"/>
              </a:spcBef>
              <a:buSzPct val="100000"/>
              <a:buNone/>
              <a:defRPr/>
            </a:pPr>
            <a:endParaRPr lang="en-US" sz="2400" b="1" dirty="0">
              <a:solidFill>
                <a:schemeClr val="tx2"/>
              </a:solidFill>
              <a:latin typeface="Verdana" pitchFamily="34" charset="0"/>
              <a:ea typeface="Verdana" pitchFamily="34" charset="0"/>
              <a:cs typeface="Verdana" pitchFamily="34" charset="0"/>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36</a:t>
            </a:fld>
            <a:endParaRPr lang="en-US"/>
          </a:p>
        </p:txBody>
      </p:sp>
    </p:spTree>
    <p:extLst>
      <p:ext uri="{BB962C8B-B14F-4D97-AF65-F5344CB8AC3E}">
        <p14:creationId xmlns:p14="http://schemas.microsoft.com/office/powerpoint/2010/main" val="189495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Income Recognition</a:t>
            </a:r>
          </a:p>
        </p:txBody>
      </p:sp>
      <p:sp>
        <p:nvSpPr>
          <p:cNvPr id="3" name="Content Placeholder 2"/>
          <p:cNvSpPr>
            <a:spLocks noGrp="1"/>
          </p:cNvSpPr>
          <p:nvPr>
            <p:ph sz="quarter" idx="1"/>
          </p:nvPr>
        </p:nvSpPr>
        <p:spPr>
          <a:xfrm>
            <a:off x="381000" y="1066799"/>
            <a:ext cx="7467600" cy="5181601"/>
          </a:xfrm>
        </p:spPr>
        <p:txBody>
          <a:bodyPr>
            <a:noAutofit/>
          </a:bodyPr>
          <a:lstStyle/>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Recovery in NPA – In absence of clear agreement between bank and borrower for the purpose of appropriation of recoveries in NPA (interest or principal), banks should adopt an accounting principle and exercise the right of appropriation of recoveries in a uniform and consistent manner. (3.3.2)</a:t>
            </a:r>
          </a:p>
          <a:p>
            <a:pPr marL="465138" lvl="1" indent="-465138" algn="just">
              <a:spcBef>
                <a:spcPts val="0"/>
              </a:spcBef>
              <a:buSzPct val="100000"/>
              <a:buFont typeface="Wingdings" pitchFamily="2" charset="2"/>
              <a:buChar char="Ø"/>
              <a:defRPr/>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On account turning NPA, Banks should reverse the </a:t>
            </a:r>
            <a:r>
              <a:rPr lang="en-US" sz="2400" b="1" u="sng" dirty="0">
                <a:solidFill>
                  <a:schemeClr val="tx2"/>
                </a:solidFill>
                <a:latin typeface="Verdana" pitchFamily="34" charset="0"/>
                <a:ea typeface="Verdana" pitchFamily="34" charset="0"/>
                <a:cs typeface="Verdana" pitchFamily="34" charset="0"/>
              </a:rPr>
              <a:t>interest already charged</a:t>
            </a:r>
            <a:r>
              <a:rPr lang="en-US" sz="2400" b="1" dirty="0">
                <a:solidFill>
                  <a:schemeClr val="tx2"/>
                </a:solidFill>
                <a:latin typeface="Verdana" pitchFamily="34" charset="0"/>
                <a:ea typeface="Verdana" pitchFamily="34" charset="0"/>
                <a:cs typeface="Verdana" pitchFamily="34" charset="0"/>
              </a:rPr>
              <a:t> and </a:t>
            </a:r>
            <a:r>
              <a:rPr lang="en-US" sz="2400" b="1" u="sng" dirty="0">
                <a:solidFill>
                  <a:schemeClr val="tx2"/>
                </a:solidFill>
                <a:latin typeface="Verdana" pitchFamily="34" charset="0"/>
                <a:ea typeface="Verdana" pitchFamily="34" charset="0"/>
                <a:cs typeface="Verdana" pitchFamily="34" charset="0"/>
              </a:rPr>
              <a:t>not collected</a:t>
            </a:r>
            <a:r>
              <a:rPr lang="en-US" sz="2400" b="1" dirty="0">
                <a:solidFill>
                  <a:schemeClr val="tx2"/>
                </a:solidFill>
                <a:latin typeface="Verdana" pitchFamily="34" charset="0"/>
                <a:ea typeface="Verdana" pitchFamily="34" charset="0"/>
                <a:cs typeface="Verdana" pitchFamily="34" charset="0"/>
              </a:rPr>
              <a:t> by debiting P&amp;L Account and stop further application of interest. (3.4)</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37</a:t>
            </a:fld>
            <a:endParaRPr lang="en-US"/>
          </a:p>
        </p:txBody>
      </p:sp>
    </p:spTree>
    <p:extLst>
      <p:ext uri="{BB962C8B-B14F-4D97-AF65-F5344CB8AC3E}">
        <p14:creationId xmlns:p14="http://schemas.microsoft.com/office/powerpoint/2010/main" val="76301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Classification Norms</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38</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76421514"/>
              </p:ext>
            </p:extLst>
          </p:nvPr>
        </p:nvGraphicFramePr>
        <p:xfrm>
          <a:off x="228601" y="914400"/>
          <a:ext cx="7848600" cy="5730240"/>
        </p:xfrm>
        <a:graphic>
          <a:graphicData uri="http://schemas.openxmlformats.org/drawingml/2006/table">
            <a:tbl>
              <a:tblPr firstRow="1" bandRow="1">
                <a:tableStyleId>{5C22544A-7EE6-4342-B048-85BDC9FD1C3A}</a:tableStyleId>
              </a:tblPr>
              <a:tblGrid>
                <a:gridCol w="2616200">
                  <a:extLst>
                    <a:ext uri="{9D8B030D-6E8A-4147-A177-3AD203B41FA5}">
                      <a16:colId xmlns:a16="http://schemas.microsoft.com/office/drawing/2014/main" val="20000"/>
                    </a:ext>
                  </a:extLst>
                </a:gridCol>
                <a:gridCol w="52324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Standard Asset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kumimoji="0" lang="en-US" sz="2200" b="1" kern="1200" dirty="0">
                          <a:solidFill>
                            <a:schemeClr val="tx2"/>
                          </a:solidFill>
                          <a:latin typeface="Verdana" pitchFamily="34" charset="0"/>
                          <a:ea typeface="Verdana" pitchFamily="34" charset="0"/>
                          <a:cs typeface="Verdana" pitchFamily="34" charset="0"/>
                        </a:rPr>
                        <a:t>The account is performing</a:t>
                      </a:r>
                      <a:endParaRPr kumimoji="0" lang="en-IN" sz="2200" b="1" kern="1200" dirty="0">
                        <a:solidFill>
                          <a:schemeClr val="tx2"/>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Sub-Standard Asset </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2200" b="1" kern="1200" dirty="0">
                        <a:solidFill>
                          <a:schemeClr val="tx2"/>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just"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A sub standard Asset is one which has remained a Non Performing Asset for a period  of less than or equal to 12  months.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Doubtful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just"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I – up to 1 years</a:t>
                      </a:r>
                    </a:p>
                    <a:p>
                      <a:pPr marL="0" marR="0" lvl="1" indent="0" algn="just"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II – 1 to 3 years</a:t>
                      </a:r>
                    </a:p>
                    <a:p>
                      <a:pPr marL="0" marR="0" lvl="1" indent="0" algn="just"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III – More than 3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Loss Assets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just"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tx2"/>
                          </a:solidFill>
                          <a:latin typeface="Verdana" pitchFamily="34" charset="0"/>
                          <a:ea typeface="Verdana" pitchFamily="34" charset="0"/>
                          <a:cs typeface="Verdana" pitchFamily="34" charset="0"/>
                        </a:rPr>
                        <a:t>These are accounts, identified by the bank or internal or external auditors or by RBI Inspectors as wholly irrecoverable but the amount for which has not been written off.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1722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Classification Norms</a:t>
            </a:r>
          </a:p>
        </p:txBody>
      </p:sp>
      <p:sp>
        <p:nvSpPr>
          <p:cNvPr id="3" name="Content Placeholder 2"/>
          <p:cNvSpPr>
            <a:spLocks noGrp="1"/>
          </p:cNvSpPr>
          <p:nvPr>
            <p:ph sz="quarter" idx="1"/>
          </p:nvPr>
        </p:nvSpPr>
        <p:spPr>
          <a:xfrm>
            <a:off x="381000" y="1066799"/>
            <a:ext cx="7467600" cy="5562601"/>
          </a:xfrm>
        </p:spPr>
        <p:txBody>
          <a:bodyPr>
            <a:noAutofit/>
          </a:bodyPr>
          <a:lstStyle/>
          <a:p>
            <a:pPr marL="0" indent="0" algn="just">
              <a:buNone/>
            </a:pPr>
            <a:r>
              <a:rPr lang="en-US" sz="2400" b="1" dirty="0">
                <a:solidFill>
                  <a:schemeClr val="tx2"/>
                </a:solidFill>
                <a:latin typeface="Verdana" pitchFamily="34" charset="0"/>
                <a:ea typeface="Verdana" pitchFamily="34" charset="0"/>
                <a:cs typeface="Verdana" pitchFamily="34" charset="0"/>
              </a:rPr>
              <a:t>Availability of security or net worth should not be considered while treating advance as NPA (4.2.3) </a:t>
            </a:r>
          </a:p>
          <a:p>
            <a:pPr marL="465138" lvl="1" indent="-465138" algn="just">
              <a:spcBef>
                <a:spcPts val="0"/>
              </a:spcBef>
              <a:buSzPct val="100000"/>
              <a:buNone/>
              <a:defRPr/>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Temporary deficiencies (4.2.4)</a:t>
            </a: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Outstanding Balance in account based on the DP calculated from stock statements older than 3 months would be deemed as irregular &amp; if such irregular drawings are permitted for a period of 90 days, account needs to be classified as NPA. (TD)</a:t>
            </a:r>
          </a:p>
          <a:p>
            <a:pPr marL="0" lvl="1" indent="0" algn="just">
              <a:spcBef>
                <a:spcPts val="0"/>
              </a:spcBef>
              <a:buSzPct val="100000"/>
              <a:buNone/>
              <a:defRPr/>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ts val="0"/>
              </a:spcBef>
              <a:buSzPct val="100000"/>
              <a:buNone/>
              <a:defRPr/>
            </a:pPr>
            <a:r>
              <a:rPr lang="en-US" sz="2400" b="1" dirty="0">
                <a:solidFill>
                  <a:schemeClr val="tx2"/>
                </a:solidFill>
                <a:latin typeface="Verdana" pitchFamily="34" charset="0"/>
                <a:ea typeface="Verdana" pitchFamily="34" charset="0"/>
                <a:cs typeface="Verdana" pitchFamily="34" charset="0"/>
              </a:rPr>
              <a:t>Non-renewal/ Non – </a:t>
            </a:r>
            <a:r>
              <a:rPr lang="en-US" sz="2400" b="1" dirty="0" err="1">
                <a:solidFill>
                  <a:schemeClr val="tx2"/>
                </a:solidFill>
                <a:latin typeface="Verdana" pitchFamily="34" charset="0"/>
                <a:ea typeface="Verdana" pitchFamily="34" charset="0"/>
                <a:cs typeface="Verdana" pitchFamily="34" charset="0"/>
              </a:rPr>
              <a:t>regularisation</a:t>
            </a:r>
            <a:r>
              <a:rPr lang="en-US" sz="2400" b="1" dirty="0">
                <a:solidFill>
                  <a:schemeClr val="tx2"/>
                </a:solidFill>
                <a:latin typeface="Verdana" pitchFamily="34" charset="0"/>
                <a:ea typeface="Verdana" pitchFamily="34" charset="0"/>
                <a:cs typeface="Verdana" pitchFamily="34" charset="0"/>
              </a:rPr>
              <a:t> of regular/ </a:t>
            </a:r>
            <a:r>
              <a:rPr lang="en-US" sz="2400" b="1" dirty="0" err="1">
                <a:solidFill>
                  <a:schemeClr val="tx2"/>
                </a:solidFill>
                <a:latin typeface="Verdana" pitchFamily="34" charset="0"/>
                <a:ea typeface="Verdana" pitchFamily="34" charset="0"/>
                <a:cs typeface="Verdana" pitchFamily="34" charset="0"/>
              </a:rPr>
              <a:t>adhoc</a:t>
            </a:r>
            <a:r>
              <a:rPr lang="en-US" sz="2400" b="1" dirty="0">
                <a:solidFill>
                  <a:schemeClr val="tx2"/>
                </a:solidFill>
                <a:latin typeface="Verdana" pitchFamily="34" charset="0"/>
                <a:ea typeface="Verdana" pitchFamily="34" charset="0"/>
                <a:cs typeface="Verdana" pitchFamily="34" charset="0"/>
              </a:rPr>
              <a:t> limit within 180 days from the due date.</a:t>
            </a:r>
            <a:r>
              <a:rPr lang="en-US" sz="2400" b="1" dirty="0">
                <a:solidFill>
                  <a:schemeClr val="tx2"/>
                </a:solidFill>
                <a:latin typeface="Verdana" pitchFamily="34" charset="0"/>
                <a:ea typeface="Verdana" pitchFamily="34" charset="0"/>
                <a:cs typeface="Verdana" pitchFamily="34" charset="0"/>
                <a:sym typeface="Marlett" pitchFamily="2" charset="2"/>
              </a:rPr>
              <a:t> </a:t>
            </a:r>
            <a:r>
              <a:rPr lang="en-US" sz="2400" b="1" dirty="0">
                <a:solidFill>
                  <a:schemeClr val="tx2"/>
                </a:solidFill>
                <a:latin typeface="Verdana" pitchFamily="34" charset="0"/>
                <a:ea typeface="Verdana" pitchFamily="34" charset="0"/>
                <a:cs typeface="Verdana" pitchFamily="34" charset="0"/>
              </a:rPr>
              <a:t>(TD)</a:t>
            </a:r>
            <a:endParaRPr lang="en-US" sz="2400" b="1" dirty="0">
              <a:solidFill>
                <a:schemeClr val="tx2"/>
              </a:solidFill>
              <a:latin typeface="Verdana" pitchFamily="34" charset="0"/>
              <a:ea typeface="Verdana" pitchFamily="34" charset="0"/>
              <a:cs typeface="Verdana" pitchFamily="34" charset="0"/>
              <a:sym typeface="Marlett" pitchFamily="2" charset="2"/>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39</a:t>
            </a:fld>
            <a:endParaRPr lang="en-US"/>
          </a:p>
        </p:txBody>
      </p:sp>
    </p:spTree>
    <p:extLst>
      <p:ext uri="{BB962C8B-B14F-4D97-AF65-F5344CB8AC3E}">
        <p14:creationId xmlns:p14="http://schemas.microsoft.com/office/powerpoint/2010/main" val="246811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r>
              <a:rPr lang="en-US" b="1" cap="none" dirty="0">
                <a:solidFill>
                  <a:schemeClr val="accent4">
                    <a:lumMod val="75000"/>
                  </a:schemeClr>
                </a:solidFill>
              </a:rPr>
              <a:t>Audit Planning</a:t>
            </a:r>
          </a:p>
        </p:txBody>
      </p:sp>
      <p:sp>
        <p:nvSpPr>
          <p:cNvPr id="3" name="Content Placeholder 2"/>
          <p:cNvSpPr>
            <a:spLocks noGrp="1"/>
          </p:cNvSpPr>
          <p:nvPr>
            <p:ph sz="quarter" idx="1"/>
          </p:nvPr>
        </p:nvSpPr>
        <p:spPr>
          <a:xfrm>
            <a:off x="457200" y="1143000"/>
            <a:ext cx="7467600" cy="5257800"/>
          </a:xfrm>
        </p:spPr>
        <p:txBody>
          <a:bodyPr>
            <a:normAutofit/>
          </a:bodyPr>
          <a:lstStyle/>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Applicable Act for the Bank</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Appointment Letter / Acceptance Letter</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Closing Manual of Bank</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NOC of Previous Auditor.</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Audit Engagement Letter.</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Basic Information from branch.</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Audit Program / Checklist</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Study RBI Circulars </a:t>
            </a:r>
          </a:p>
          <a:p>
            <a:pPr marL="0" indent="0" algn="just">
              <a:lnSpc>
                <a:spcPct val="150000"/>
              </a:lnSpc>
              <a:spcBef>
                <a:spcPts val="0"/>
              </a:spcBef>
              <a:buNone/>
            </a:pPr>
            <a:r>
              <a:rPr lang="en-US" b="1" dirty="0">
                <a:solidFill>
                  <a:schemeClr val="tx2"/>
                </a:solidFill>
                <a:latin typeface="Verdana" pitchFamily="34" charset="0"/>
                <a:ea typeface="Verdana" pitchFamily="34" charset="0"/>
                <a:cs typeface="Verdana" pitchFamily="34" charset="0"/>
              </a:rPr>
              <a:t>Attend Trainings / Workshops / Seminars</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pPr/>
              <a:t>4</a:t>
            </a:fld>
            <a:endParaRPr lang="en-US"/>
          </a:p>
        </p:txBody>
      </p:sp>
      <p:pic>
        <p:nvPicPr>
          <p:cNvPr id="6" name="t58131115" descr="http://cdn7.fotosearch.com/bthumb/CSP/CSP622/k6228245.jpg"/>
          <p:cNvPicPr/>
          <p:nvPr/>
        </p:nvPicPr>
        <p:blipFill>
          <a:blip r:embed="rId2"/>
          <a:srcRect/>
          <a:stretch>
            <a:fillRect/>
          </a:stretch>
        </p:blipFill>
        <p:spPr bwMode="auto">
          <a:xfrm>
            <a:off x="7524750" y="0"/>
            <a:ext cx="1619250" cy="1209675"/>
          </a:xfrm>
          <a:prstGeom prst="rect">
            <a:avLst/>
          </a:prstGeom>
          <a:noFill/>
          <a:ln w="9525">
            <a:noFill/>
            <a:miter lim="800000"/>
            <a:headEnd/>
            <a:tailEnd/>
          </a:ln>
        </p:spPr>
      </p:pic>
    </p:spTree>
    <p:extLst>
      <p:ext uri="{BB962C8B-B14F-4D97-AF65-F5344CB8AC3E}">
        <p14:creationId xmlns:p14="http://schemas.microsoft.com/office/powerpoint/2010/main" val="25415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Classification Norms</a:t>
            </a:r>
          </a:p>
        </p:txBody>
      </p:sp>
      <p:sp>
        <p:nvSpPr>
          <p:cNvPr id="3" name="Content Placeholder 2"/>
          <p:cNvSpPr>
            <a:spLocks noGrp="1"/>
          </p:cNvSpPr>
          <p:nvPr>
            <p:ph sz="quarter" idx="1"/>
          </p:nvPr>
        </p:nvSpPr>
        <p:spPr>
          <a:xfrm>
            <a:off x="381000" y="1066799"/>
            <a:ext cx="7467600" cy="5181601"/>
          </a:xfrm>
        </p:spPr>
        <p:txBody>
          <a:bodyPr>
            <a:noAutofit/>
          </a:bodyPr>
          <a:lstStyle/>
          <a:p>
            <a:pPr marL="0" lvl="1" indent="0" algn="just">
              <a:spcBef>
                <a:spcPct val="0"/>
              </a:spcBef>
              <a:buClr>
                <a:schemeClr val="tx1"/>
              </a:buClr>
              <a:buNone/>
            </a:pPr>
            <a:r>
              <a:rPr lang="en-US" sz="2400" b="1" dirty="0" err="1">
                <a:solidFill>
                  <a:schemeClr val="tx2"/>
                </a:solidFill>
                <a:latin typeface="Verdana" pitchFamily="34" charset="0"/>
                <a:ea typeface="Verdana" pitchFamily="34" charset="0"/>
                <a:cs typeface="Verdana" pitchFamily="34" charset="0"/>
              </a:rPr>
              <a:t>Upgradation</a:t>
            </a:r>
            <a:r>
              <a:rPr lang="en-US" sz="2400" b="1" dirty="0">
                <a:solidFill>
                  <a:schemeClr val="tx2"/>
                </a:solidFill>
                <a:latin typeface="Verdana" pitchFamily="34" charset="0"/>
                <a:ea typeface="Verdana" pitchFamily="34" charset="0"/>
                <a:cs typeface="Verdana" pitchFamily="34" charset="0"/>
              </a:rPr>
              <a:t> (4.2.5)</a:t>
            </a:r>
          </a:p>
          <a:p>
            <a:pPr marL="0" lvl="1" indent="0" algn="just">
              <a:spcBef>
                <a:spcPct val="0"/>
              </a:spcBef>
              <a:buClr>
                <a:schemeClr val="tx1"/>
              </a:buClr>
              <a:buNone/>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ct val="0"/>
              </a:spcBef>
              <a:buClr>
                <a:schemeClr val="tx1"/>
              </a:buClr>
              <a:buNone/>
            </a:pPr>
            <a:r>
              <a:rPr lang="en-US" sz="2400" b="1" dirty="0">
                <a:solidFill>
                  <a:schemeClr val="tx2"/>
                </a:solidFill>
                <a:latin typeface="Verdana" pitchFamily="34" charset="0"/>
                <a:ea typeface="Verdana" pitchFamily="34" charset="0"/>
                <a:cs typeface="Verdana" pitchFamily="34" charset="0"/>
              </a:rPr>
              <a:t>If </a:t>
            </a:r>
            <a:r>
              <a:rPr lang="en-US" sz="2400" b="1" u="sng" dirty="0">
                <a:solidFill>
                  <a:schemeClr val="tx2"/>
                </a:solidFill>
                <a:latin typeface="Verdana" pitchFamily="34" charset="0"/>
                <a:ea typeface="Verdana" pitchFamily="34" charset="0"/>
                <a:cs typeface="Verdana" pitchFamily="34" charset="0"/>
              </a:rPr>
              <a:t>arrears of interest and principal</a:t>
            </a:r>
            <a:r>
              <a:rPr lang="en-US" sz="2400" b="1" dirty="0">
                <a:solidFill>
                  <a:schemeClr val="tx2"/>
                </a:solidFill>
                <a:latin typeface="Verdana" pitchFamily="34" charset="0"/>
                <a:ea typeface="Verdana" pitchFamily="34" charset="0"/>
                <a:cs typeface="Verdana" pitchFamily="34" charset="0"/>
              </a:rPr>
              <a:t> are paid by the borrower in the case of loan accounts classified as NPAs, the account should no longer be treated as NPA and may be classified as ‘Standard’ account. For restructured accounts refer </a:t>
            </a:r>
            <a:r>
              <a:rPr lang="en-US" sz="2400" b="1" dirty="0" err="1">
                <a:solidFill>
                  <a:schemeClr val="tx2"/>
                </a:solidFill>
                <a:latin typeface="Verdana" pitchFamily="34" charset="0"/>
                <a:ea typeface="Verdana" pitchFamily="34" charset="0"/>
                <a:cs typeface="Verdana" pitchFamily="34" charset="0"/>
              </a:rPr>
              <a:t>para</a:t>
            </a:r>
            <a:r>
              <a:rPr lang="en-US" sz="2400" b="1" dirty="0">
                <a:solidFill>
                  <a:schemeClr val="tx2"/>
                </a:solidFill>
                <a:latin typeface="Verdana" pitchFamily="34" charset="0"/>
                <a:ea typeface="Verdana" pitchFamily="34" charset="0"/>
                <a:cs typeface="Verdana" pitchFamily="34" charset="0"/>
              </a:rPr>
              <a:t> 12.2 and 15.2 of master circular.</a:t>
            </a:r>
          </a:p>
          <a:p>
            <a:pPr marL="0" lvl="1" indent="0" algn="just">
              <a:spcBef>
                <a:spcPct val="0"/>
              </a:spcBef>
              <a:buClr>
                <a:schemeClr val="tx1"/>
              </a:buClr>
              <a:buNone/>
            </a:pPr>
            <a:endParaRPr lang="en-US" sz="2400" b="1" dirty="0">
              <a:solidFill>
                <a:schemeClr val="tx2"/>
              </a:solidFill>
              <a:latin typeface="Verdana" pitchFamily="34" charset="0"/>
              <a:ea typeface="Verdana" pitchFamily="34" charset="0"/>
              <a:cs typeface="Verdana" pitchFamily="34" charset="0"/>
            </a:endParaRP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40</a:t>
            </a:fld>
            <a:endParaRPr lang="en-US"/>
          </a:p>
        </p:txBody>
      </p:sp>
    </p:spTree>
    <p:extLst>
      <p:ext uri="{BB962C8B-B14F-4D97-AF65-F5344CB8AC3E}">
        <p14:creationId xmlns:p14="http://schemas.microsoft.com/office/powerpoint/2010/main" val="297308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Classification Norms</a:t>
            </a:r>
          </a:p>
        </p:txBody>
      </p:sp>
      <p:sp>
        <p:nvSpPr>
          <p:cNvPr id="3" name="Content Placeholder 2"/>
          <p:cNvSpPr>
            <a:spLocks noGrp="1"/>
          </p:cNvSpPr>
          <p:nvPr>
            <p:ph sz="quarter" idx="1"/>
          </p:nvPr>
        </p:nvSpPr>
        <p:spPr>
          <a:xfrm>
            <a:off x="381000" y="1066799"/>
            <a:ext cx="7467600" cy="5181601"/>
          </a:xfrm>
        </p:spPr>
        <p:txBody>
          <a:bodyPr>
            <a:noAutofit/>
          </a:bodyPr>
          <a:lstStyle/>
          <a:p>
            <a:pPr marL="0" lvl="1" indent="0" algn="just">
              <a:spcBef>
                <a:spcPct val="0"/>
              </a:spcBef>
              <a:buClr>
                <a:schemeClr val="tx1"/>
              </a:buClr>
              <a:buNone/>
            </a:pPr>
            <a:r>
              <a:rPr lang="en-US" sz="2400" b="1" dirty="0">
                <a:solidFill>
                  <a:schemeClr val="tx2"/>
                </a:solidFill>
                <a:latin typeface="Verdana" pitchFamily="34" charset="0"/>
                <a:ea typeface="Verdana" pitchFamily="34" charset="0"/>
                <a:cs typeface="Verdana" pitchFamily="34" charset="0"/>
              </a:rPr>
              <a:t>Accounts </a:t>
            </a:r>
            <a:r>
              <a:rPr lang="en-US" sz="2400" b="1" dirty="0" err="1">
                <a:solidFill>
                  <a:schemeClr val="tx2"/>
                </a:solidFill>
                <a:latin typeface="Verdana" pitchFamily="34" charset="0"/>
                <a:ea typeface="Verdana" pitchFamily="34" charset="0"/>
                <a:cs typeface="Verdana" pitchFamily="34" charset="0"/>
              </a:rPr>
              <a:t>regularised</a:t>
            </a:r>
            <a:r>
              <a:rPr lang="en-US" sz="2400" b="1" dirty="0">
                <a:solidFill>
                  <a:schemeClr val="tx2"/>
                </a:solidFill>
                <a:latin typeface="Verdana" pitchFamily="34" charset="0"/>
                <a:ea typeface="Verdana" pitchFamily="34" charset="0"/>
                <a:cs typeface="Verdana" pitchFamily="34" charset="0"/>
              </a:rPr>
              <a:t> near about the BS Date (4.2.6)</a:t>
            </a:r>
          </a:p>
          <a:p>
            <a:pPr marL="0" lvl="1" indent="0" algn="just">
              <a:spcBef>
                <a:spcPct val="0"/>
              </a:spcBef>
              <a:buClr>
                <a:schemeClr val="tx1"/>
              </a:buClr>
              <a:buNone/>
            </a:pPr>
            <a:endParaRPr lang="en-US" sz="2400" b="1" dirty="0">
              <a:solidFill>
                <a:schemeClr val="tx2"/>
              </a:solidFill>
              <a:latin typeface="Verdana" pitchFamily="34" charset="0"/>
              <a:ea typeface="Verdana" pitchFamily="34" charset="0"/>
              <a:cs typeface="Verdana" pitchFamily="34" charset="0"/>
            </a:endParaRPr>
          </a:p>
          <a:p>
            <a:pPr marL="0" lvl="1" indent="0" algn="just">
              <a:spcBef>
                <a:spcPct val="0"/>
              </a:spcBef>
              <a:buClr>
                <a:schemeClr val="tx1"/>
              </a:buClr>
              <a:buNone/>
            </a:pPr>
            <a:r>
              <a:rPr lang="en-US" sz="2400" b="1" dirty="0">
                <a:solidFill>
                  <a:schemeClr val="tx2"/>
                </a:solidFill>
                <a:latin typeface="Verdana" pitchFamily="34" charset="0"/>
                <a:ea typeface="Verdana" pitchFamily="34" charset="0"/>
                <a:cs typeface="Verdana" pitchFamily="34" charset="0"/>
              </a:rPr>
              <a:t>Care should be taken that a solitary or few credits in the account made at/near the balance sheet date extinguishing the overdue interest/principal is not the only criteria for classifying the asset as standard.</a:t>
            </a:r>
          </a:p>
        </p:txBody>
      </p:sp>
      <p:sp>
        <p:nvSpPr>
          <p:cNvPr id="6" name="Footer Placeholder 5"/>
          <p:cNvSpPr>
            <a:spLocks noGrp="1"/>
          </p:cNvSpPr>
          <p:nvPr>
            <p:ph type="ftr" sz="quarter" idx="16"/>
          </p:nvPr>
        </p:nvSpPr>
        <p:spPr/>
        <p:txBody>
          <a:bodyPr/>
          <a:lstStyle/>
          <a:p>
            <a:r>
              <a:rPr lang="en-US"/>
              <a:t>CA Niranjan Joshi</a:t>
            </a:r>
          </a:p>
        </p:txBody>
      </p:sp>
      <p:sp>
        <p:nvSpPr>
          <p:cNvPr id="7" name="Slide Number Placeholder 6"/>
          <p:cNvSpPr>
            <a:spLocks noGrp="1"/>
          </p:cNvSpPr>
          <p:nvPr>
            <p:ph type="sldNum" sz="quarter" idx="15"/>
          </p:nvPr>
        </p:nvSpPr>
        <p:spPr/>
        <p:txBody>
          <a:bodyPr/>
          <a:lstStyle/>
          <a:p>
            <a:fld id="{F808122C-0CB6-4B38-A4D7-B81E8A9F969F}" type="slidenum">
              <a:rPr lang="en-US" smtClean="0"/>
              <a:pPr/>
              <a:t>41</a:t>
            </a:fld>
            <a:endParaRPr lang="en-US"/>
          </a:p>
        </p:txBody>
      </p:sp>
    </p:spTree>
    <p:extLst>
      <p:ext uri="{BB962C8B-B14F-4D97-AF65-F5344CB8AC3E}">
        <p14:creationId xmlns:p14="http://schemas.microsoft.com/office/powerpoint/2010/main" val="246497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b="1" cap="none" dirty="0">
                <a:solidFill>
                  <a:schemeClr val="accent4">
                    <a:lumMod val="75000"/>
                  </a:schemeClr>
                </a:solidFill>
              </a:rPr>
              <a:t>Standards on Auditing</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14400"/>
            <a:ext cx="7467600" cy="5562600"/>
          </a:xfrm>
        </p:spPr>
        <p:txBody>
          <a:bodyPr>
            <a:noAutofit/>
          </a:bodyPr>
          <a:lstStyle/>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200 – Basic Principles Governing Audit.</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230 – Audit Documentation</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500 – Audit Evidence</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400 – Risk Assessment and Internal Control</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300 – Audit Planning </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220  – Quality Control for Audit Work</a:t>
            </a: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SA 310 – Knowledge of Business</a:t>
            </a:r>
          </a:p>
          <a:p>
            <a:pPr marL="0" indent="0" algn="just">
              <a:spcBef>
                <a:spcPts val="0"/>
              </a:spcBef>
              <a:buNone/>
            </a:pPr>
            <a:endParaRPr lang="en-US" b="1" dirty="0">
              <a:solidFill>
                <a:schemeClr val="tx2"/>
              </a:solidFill>
              <a:latin typeface="Verdana" pitchFamily="34" charset="0"/>
              <a:ea typeface="Verdana" pitchFamily="34" charset="0"/>
              <a:cs typeface="Verdana" pitchFamily="34" charset="0"/>
            </a:endParaRPr>
          </a:p>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Knowledge about CAAT tools</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pPr/>
              <a:t>5</a:t>
            </a:fld>
            <a:endParaRPr lang="en-US"/>
          </a:p>
        </p:txBody>
      </p:sp>
      <p:pic>
        <p:nvPicPr>
          <p:cNvPr id="6" name="Picture 2" descr="http://cdn5.fotosearch.com/bthumb/ULY/ULY072/u11000590.jpg"/>
          <p:cNvPicPr>
            <a:picLocks noChangeAspect="1" noChangeArrowheads="1"/>
          </p:cNvPicPr>
          <p:nvPr/>
        </p:nvPicPr>
        <p:blipFill>
          <a:blip r:embed="rId2"/>
          <a:srcRect/>
          <a:stretch>
            <a:fillRect/>
          </a:stretch>
        </p:blipFill>
        <p:spPr bwMode="auto">
          <a:xfrm>
            <a:off x="6982273" y="0"/>
            <a:ext cx="2161727" cy="1436914"/>
          </a:xfrm>
          <a:prstGeom prst="rect">
            <a:avLst/>
          </a:prstGeom>
          <a:noFill/>
        </p:spPr>
      </p:pic>
    </p:spTree>
    <p:extLst>
      <p:ext uri="{BB962C8B-B14F-4D97-AF65-F5344CB8AC3E}">
        <p14:creationId xmlns:p14="http://schemas.microsoft.com/office/powerpoint/2010/main" val="228178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randombar(horizontal)">
                                      <p:cBhvr>
                                        <p:cTn id="2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Planning</a:t>
            </a:r>
            <a:endParaRPr lang="en-US" dirty="0">
              <a:solidFill>
                <a:schemeClr val="accent4">
                  <a:lumMod val="75000"/>
                </a:schemeClr>
              </a:solidFill>
            </a:endParaRPr>
          </a:p>
        </p:txBody>
      </p:sp>
      <p:sp>
        <p:nvSpPr>
          <p:cNvPr id="3" name="Content Placeholder 2"/>
          <p:cNvSpPr>
            <a:spLocks noGrp="1"/>
          </p:cNvSpPr>
          <p:nvPr>
            <p:ph sz="quarter" idx="1"/>
          </p:nvPr>
        </p:nvSpPr>
        <p:spPr>
          <a:xfrm>
            <a:off x="381000" y="1066800"/>
            <a:ext cx="7467600" cy="5486400"/>
          </a:xfrm>
        </p:spPr>
        <p:txBody>
          <a:bodyPr>
            <a:noAutofit/>
          </a:bodyPr>
          <a:lstStyle/>
          <a:p>
            <a:pPr marL="0" indent="0" algn="just">
              <a:spcBef>
                <a:spcPts val="0"/>
              </a:spcBef>
              <a:buNone/>
            </a:pPr>
            <a:r>
              <a:rPr lang="en-US" b="1" dirty="0">
                <a:solidFill>
                  <a:schemeClr val="tx2"/>
                </a:solidFill>
                <a:latin typeface="Verdana" pitchFamily="34" charset="0"/>
                <a:ea typeface="Verdana" pitchFamily="34" charset="0"/>
                <a:cs typeface="Verdana" pitchFamily="34" charset="0"/>
              </a:rPr>
              <a:t>Have  knowledge of the : </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Economy</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Banking Industry</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Government Policies</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Rules &amp; Regulations applicable to the Bank</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Products handled by Bank </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Complexities involved </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Applicability of Accounting Standards </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Applicability Auditing and Assurance Standards.</a:t>
            </a:r>
          </a:p>
          <a:p>
            <a:pPr marL="342900" indent="-342900">
              <a:spcBef>
                <a:spcPct val="2000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FEDAI Guidelines</a:t>
            </a:r>
          </a:p>
          <a:p>
            <a:pPr marL="0" indent="0" algn="just">
              <a:spcBef>
                <a:spcPts val="0"/>
              </a:spcBef>
              <a:buNone/>
            </a:pPr>
            <a:endParaRPr lang="en-US" dirty="0">
              <a:solidFill>
                <a:schemeClr val="tx2"/>
              </a:solidFill>
            </a:endParaRP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pPr/>
              <a:t>6</a:t>
            </a:fld>
            <a:endParaRPr lang="en-US"/>
          </a:p>
        </p:txBody>
      </p:sp>
      <p:pic>
        <p:nvPicPr>
          <p:cNvPr id="6" name="t60247450" descr="http://cdn6.fotosearch.com/bthumb/CSP/CSP584/k5849076.jpg"/>
          <p:cNvPicPr/>
          <p:nvPr/>
        </p:nvPicPr>
        <p:blipFill>
          <a:blip r:embed="rId2"/>
          <a:srcRect/>
          <a:stretch>
            <a:fillRect/>
          </a:stretch>
        </p:blipFill>
        <p:spPr bwMode="auto">
          <a:xfrm>
            <a:off x="7529264" y="-11782"/>
            <a:ext cx="1619250" cy="1352550"/>
          </a:xfrm>
          <a:prstGeom prst="rect">
            <a:avLst/>
          </a:prstGeom>
          <a:noFill/>
          <a:ln w="9525">
            <a:noFill/>
            <a:miter lim="800000"/>
            <a:headEnd/>
            <a:tailEnd/>
          </a:ln>
        </p:spPr>
      </p:pic>
    </p:spTree>
    <p:extLst>
      <p:ext uri="{BB962C8B-B14F-4D97-AF65-F5344CB8AC3E}">
        <p14:creationId xmlns:p14="http://schemas.microsoft.com/office/powerpoint/2010/main" val="408419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Program</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1143000"/>
            <a:ext cx="7467600" cy="5382344"/>
          </a:xfrm>
        </p:spPr>
        <p:txBody>
          <a:bodyPr>
            <a:noAutofit/>
          </a:bodyPr>
          <a:lstStyle/>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Define broadly the scope of audit.</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Identify the thrust areas.</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Set materiality levels standards for each area.</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Lay down over all time schedule.</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Training to Audit staff and special skill if required.</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Weak areas identified during the Audit be given extra focus.</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Physical verification of cash and other securities / Sensitive Accounts</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Frauds  / Sundry Assets / Suspense Account / Inter Branch reconciliation </a:t>
            </a:r>
          </a:p>
          <a:p>
            <a:pPr marL="0" lvl="1" indent="0" algn="just">
              <a:spcBef>
                <a:spcPts val="0"/>
              </a:spcBef>
              <a:spcAft>
                <a:spcPts val="600"/>
              </a:spcAft>
              <a:buSzPct val="100000"/>
              <a:buNone/>
              <a:defRPr/>
            </a:pPr>
            <a:r>
              <a:rPr lang="en-US" sz="2200" b="1" dirty="0">
                <a:solidFill>
                  <a:schemeClr val="tx2"/>
                </a:solidFill>
                <a:latin typeface="Verdana" pitchFamily="34" charset="0"/>
                <a:ea typeface="Verdana" pitchFamily="34" charset="0"/>
                <a:cs typeface="Verdana" pitchFamily="34" charset="0"/>
              </a:rPr>
              <a:t>Contingent liabilities</a:t>
            </a:r>
          </a:p>
        </p:txBody>
      </p:sp>
      <p:sp>
        <p:nvSpPr>
          <p:cNvPr id="4" name="Footer Placeholder 3"/>
          <p:cNvSpPr>
            <a:spLocks noGrp="1"/>
          </p:cNvSpPr>
          <p:nvPr>
            <p:ph type="ftr" sz="quarter" idx="16"/>
          </p:nvPr>
        </p:nvSpPr>
        <p:spPr/>
        <p:txBody>
          <a:bodyPr/>
          <a:lstStyle/>
          <a:p>
            <a:r>
              <a:rPr lang="en-US"/>
              <a:t>CA Niranjan Joshi</a:t>
            </a:r>
          </a:p>
        </p:txBody>
      </p:sp>
      <p:sp>
        <p:nvSpPr>
          <p:cNvPr id="5" name="Slide Number Placeholder 4"/>
          <p:cNvSpPr>
            <a:spLocks noGrp="1"/>
          </p:cNvSpPr>
          <p:nvPr>
            <p:ph type="sldNum" sz="quarter" idx="15"/>
          </p:nvPr>
        </p:nvSpPr>
        <p:spPr/>
        <p:txBody>
          <a:bodyPr/>
          <a:lstStyle/>
          <a:p>
            <a:fld id="{F808122C-0CB6-4B38-A4D7-B81E8A9F969F}" type="slidenum">
              <a:rPr lang="en-US" smtClean="0"/>
              <a:pPr/>
              <a:t>7</a:t>
            </a:fld>
            <a:endParaRPr lang="en-US"/>
          </a:p>
        </p:txBody>
      </p:sp>
      <p:pic>
        <p:nvPicPr>
          <p:cNvPr id="7" name="t58882748" descr="http://cdn7.fotosearch.com/bthumb/CSP/CSP714/k7146235.jpg"/>
          <p:cNvPicPr/>
          <p:nvPr/>
        </p:nvPicPr>
        <p:blipFill>
          <a:blip r:embed="rId2"/>
          <a:srcRect/>
          <a:stretch>
            <a:fillRect/>
          </a:stretch>
        </p:blipFill>
        <p:spPr bwMode="auto">
          <a:xfrm>
            <a:off x="7020272" y="794"/>
            <a:ext cx="2130152" cy="1483990"/>
          </a:xfrm>
          <a:prstGeom prst="rect">
            <a:avLst/>
          </a:prstGeom>
          <a:noFill/>
          <a:ln w="9525">
            <a:noFill/>
            <a:miter lim="800000"/>
            <a:headEnd/>
            <a:tailEnd/>
          </a:ln>
        </p:spPr>
      </p:pic>
    </p:spTree>
    <p:extLst>
      <p:ext uri="{BB962C8B-B14F-4D97-AF65-F5344CB8AC3E}">
        <p14:creationId xmlns:p14="http://schemas.microsoft.com/office/powerpoint/2010/main" val="149619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Work at Branch</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990600"/>
            <a:ext cx="7467600" cy="5483352"/>
          </a:xfrm>
        </p:spPr>
        <p:txBody>
          <a:bodyPr>
            <a:normAutofit/>
          </a:bodyPr>
          <a:lstStyle/>
          <a:p>
            <a:pPr algn="just">
              <a:lnSpc>
                <a:spcPct val="150000"/>
              </a:lnSpc>
              <a:spcBef>
                <a:spcPts val="0"/>
              </a:spcBef>
              <a:buClr>
                <a:srgbClr val="000099"/>
              </a:buClr>
              <a:buNone/>
            </a:pPr>
            <a:r>
              <a:rPr lang="en-US" b="1" dirty="0">
                <a:solidFill>
                  <a:schemeClr val="tx2"/>
                </a:solidFill>
                <a:latin typeface="Verdana" pitchFamily="34" charset="0"/>
                <a:ea typeface="Verdana" pitchFamily="34" charset="0"/>
                <a:cs typeface="Verdana" pitchFamily="34" charset="0"/>
              </a:rPr>
              <a:t>“First hand feel” of Branch:</a:t>
            </a:r>
          </a:p>
          <a:p>
            <a:pPr algn="just">
              <a:lnSpc>
                <a:spcPct val="150000"/>
              </a:lnSpc>
              <a:spcBef>
                <a:spcPts val="0"/>
              </a:spcBef>
              <a:buClr>
                <a:srgbClr val="000099"/>
              </a:buClr>
              <a:buNone/>
            </a:pPr>
            <a:endParaRPr lang="en-US" b="1" dirty="0">
              <a:solidFill>
                <a:schemeClr val="tx2"/>
              </a:solidFill>
              <a:latin typeface="Verdana" pitchFamily="34" charset="0"/>
              <a:ea typeface="Verdana" pitchFamily="34" charset="0"/>
              <a:cs typeface="Verdana" pitchFamily="34" charset="0"/>
            </a:endParaRPr>
          </a:p>
          <a:p>
            <a:pPr algn="just">
              <a:lnSpc>
                <a:spcPct val="150000"/>
              </a:lnSpc>
              <a:spcBef>
                <a:spcPts val="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Previous Years Audited Return</a:t>
            </a:r>
          </a:p>
          <a:p>
            <a:pPr algn="just">
              <a:lnSpc>
                <a:spcPct val="150000"/>
              </a:lnSpc>
              <a:spcBef>
                <a:spcPts val="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Concurrent Audit Report.</a:t>
            </a:r>
          </a:p>
          <a:p>
            <a:pPr algn="just">
              <a:lnSpc>
                <a:spcPct val="150000"/>
              </a:lnSpc>
              <a:spcBef>
                <a:spcPts val="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Internal Inspection Report. </a:t>
            </a:r>
          </a:p>
          <a:p>
            <a:pPr algn="just">
              <a:lnSpc>
                <a:spcPct val="150000"/>
              </a:lnSpc>
              <a:spcBef>
                <a:spcPts val="0"/>
              </a:spcBef>
              <a:buClr>
                <a:srgbClr val="000099"/>
              </a:buClr>
              <a:buFont typeface="Wingdings" pitchFamily="2" charset="2"/>
              <a:buChar char="Ø"/>
            </a:pPr>
            <a:r>
              <a:rPr lang="en-US" b="1" dirty="0">
                <a:solidFill>
                  <a:schemeClr val="tx2"/>
                </a:solidFill>
                <a:latin typeface="Verdana" pitchFamily="34" charset="0"/>
                <a:ea typeface="Verdana" pitchFamily="34" charset="0"/>
                <a:cs typeface="Verdana" pitchFamily="34" charset="0"/>
              </a:rPr>
              <a:t>RBI Inspection Report.</a:t>
            </a:r>
          </a:p>
          <a:p>
            <a:pPr marL="114300" lvl="1" algn="just">
              <a:lnSpc>
                <a:spcPct val="150000"/>
              </a:lnSpc>
              <a:spcBef>
                <a:spcPts val="0"/>
              </a:spcBef>
              <a:buClr>
                <a:srgbClr val="000099"/>
              </a:buClr>
              <a:buFont typeface="Wingdings" pitchFamily="2" charset="2"/>
              <a:buChar char="Ø"/>
            </a:pPr>
            <a:r>
              <a:rPr lang="en-US" sz="2400" b="1" dirty="0">
                <a:solidFill>
                  <a:schemeClr val="tx2"/>
                </a:solidFill>
                <a:latin typeface="Verdana" pitchFamily="34" charset="0"/>
                <a:ea typeface="Verdana" pitchFamily="34" charset="0"/>
                <a:cs typeface="Verdana" pitchFamily="34" charset="0"/>
              </a:rPr>
              <a:t>Various Other Audit Reports</a:t>
            </a:r>
          </a:p>
          <a:p>
            <a:pPr marL="114300" lvl="1" algn="just">
              <a:lnSpc>
                <a:spcPct val="150000"/>
              </a:lnSpc>
              <a:spcBef>
                <a:spcPts val="0"/>
              </a:spcBef>
              <a:buClr>
                <a:srgbClr val="000099"/>
              </a:buClr>
              <a:buFont typeface="Wingdings" pitchFamily="2" charset="2"/>
              <a:buChar char="Ø"/>
            </a:pPr>
            <a:r>
              <a:rPr lang="en-US" sz="2400" b="1" dirty="0">
                <a:solidFill>
                  <a:schemeClr val="tx2"/>
                </a:solidFill>
                <a:latin typeface="Verdana" pitchFamily="34" charset="0"/>
                <a:ea typeface="Verdana" pitchFamily="34" charset="0"/>
                <a:cs typeface="Verdana" pitchFamily="34" charset="0"/>
              </a:rPr>
              <a:t>Review Compliance of these Reports.</a:t>
            </a:r>
          </a:p>
        </p:txBody>
      </p:sp>
      <p:sp>
        <p:nvSpPr>
          <p:cNvPr id="4" name="Slide Number Placeholder 3"/>
          <p:cNvSpPr>
            <a:spLocks noGrp="1"/>
          </p:cNvSpPr>
          <p:nvPr>
            <p:ph type="sldNum" sz="quarter" idx="15"/>
          </p:nvPr>
        </p:nvSpPr>
        <p:spPr/>
        <p:txBody>
          <a:bodyPr/>
          <a:lstStyle/>
          <a:p>
            <a:fld id="{F808122C-0CB6-4B38-A4D7-B81E8A9F969F}" type="slidenum">
              <a:rPr lang="en-US" smtClean="0"/>
              <a:pPr/>
              <a:t>8</a:t>
            </a:fld>
            <a:endParaRPr lang="en-US"/>
          </a:p>
        </p:txBody>
      </p:sp>
      <p:sp>
        <p:nvSpPr>
          <p:cNvPr id="5" name="Footer Placeholder 4"/>
          <p:cNvSpPr>
            <a:spLocks noGrp="1"/>
          </p:cNvSpPr>
          <p:nvPr>
            <p:ph type="ftr" sz="quarter" idx="16"/>
          </p:nvPr>
        </p:nvSpPr>
        <p:spPr/>
        <p:txBody>
          <a:bodyPr/>
          <a:lstStyle/>
          <a:p>
            <a:r>
              <a:rPr lang="en-US"/>
              <a:t>CA Niranjan Joshi</a:t>
            </a:r>
          </a:p>
        </p:txBody>
      </p:sp>
      <p:pic>
        <p:nvPicPr>
          <p:cNvPr id="6" name="Picture 2" descr="http://cdn7.fotosearch.com/bthumb/CSP/CSP686/k6867529.jpg"/>
          <p:cNvPicPr>
            <a:picLocks noChangeAspect="1" noChangeArrowheads="1"/>
          </p:cNvPicPr>
          <p:nvPr/>
        </p:nvPicPr>
        <p:blipFill>
          <a:blip r:embed="rId2"/>
          <a:srcRect/>
          <a:stretch>
            <a:fillRect/>
          </a:stretch>
        </p:blipFill>
        <p:spPr bwMode="auto">
          <a:xfrm>
            <a:off x="7345589" y="26318"/>
            <a:ext cx="1798411" cy="1458466"/>
          </a:xfrm>
          <a:prstGeom prst="rect">
            <a:avLst/>
          </a:prstGeom>
          <a:noFill/>
        </p:spPr>
      </p:pic>
    </p:spTree>
    <p:extLst>
      <p:ext uri="{BB962C8B-B14F-4D97-AF65-F5344CB8AC3E}">
        <p14:creationId xmlns:p14="http://schemas.microsoft.com/office/powerpoint/2010/main" val="2840730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b="1" cap="none" dirty="0">
                <a:solidFill>
                  <a:schemeClr val="accent4">
                    <a:lumMod val="75000"/>
                  </a:schemeClr>
                </a:solidFill>
              </a:rPr>
              <a:t>Audit Trail</a:t>
            </a:r>
            <a:endParaRPr lang="en-US" dirty="0">
              <a:solidFill>
                <a:schemeClr val="accent4">
                  <a:lumMod val="75000"/>
                </a:schemeClr>
              </a:solidFill>
            </a:endParaRPr>
          </a:p>
        </p:txBody>
      </p:sp>
      <p:sp>
        <p:nvSpPr>
          <p:cNvPr id="3" name="Content Placeholder 2"/>
          <p:cNvSpPr>
            <a:spLocks noGrp="1"/>
          </p:cNvSpPr>
          <p:nvPr>
            <p:ph sz="quarter" idx="1"/>
          </p:nvPr>
        </p:nvSpPr>
        <p:spPr>
          <a:xfrm>
            <a:off x="457200" y="1066800"/>
            <a:ext cx="7467600" cy="5407152"/>
          </a:xfrm>
        </p:spPr>
        <p:txBody>
          <a:bodyPr>
            <a:normAutofit/>
          </a:bodyPr>
          <a:lstStyle/>
          <a:p>
            <a:pPr marL="0" lvl="1" indent="0" algn="just">
              <a:lnSpc>
                <a:spcPct val="150000"/>
              </a:lnSpc>
              <a:spcBef>
                <a:spcPts val="0"/>
              </a:spcBef>
              <a:buNone/>
            </a:pPr>
            <a:endParaRPr lang="en-US" sz="2400" b="1" dirty="0">
              <a:solidFill>
                <a:schemeClr val="accent2"/>
              </a:solidFill>
              <a:latin typeface="Verdana" pitchFamily="34" charset="0"/>
              <a:ea typeface="Verdana" pitchFamily="34" charset="0"/>
              <a:cs typeface="Verdana" pitchFamily="34" charset="0"/>
            </a:endParaRPr>
          </a:p>
          <a:p>
            <a:pPr marL="230188" indent="-230188" algn="just">
              <a:lnSpc>
                <a:spcPct val="150000"/>
              </a:lnSpc>
              <a:spcBef>
                <a:spcPts val="0"/>
              </a:spcBef>
              <a:buClr>
                <a:srgbClr val="000099"/>
              </a:buClr>
              <a:buSzPct val="100000"/>
              <a:buFont typeface="Wingdings" pitchFamily="2" charset="2"/>
              <a:buChar char="ü"/>
            </a:pPr>
            <a:r>
              <a:rPr lang="en-US" b="1" dirty="0">
                <a:solidFill>
                  <a:schemeClr val="accent2"/>
                </a:solidFill>
                <a:latin typeface="Verdana" pitchFamily="34" charset="0"/>
                <a:ea typeface="Verdana" pitchFamily="34" charset="0"/>
                <a:cs typeface="Verdana" pitchFamily="34" charset="0"/>
              </a:rPr>
              <a:t>  </a:t>
            </a:r>
            <a:r>
              <a:rPr lang="en-US" b="1" dirty="0">
                <a:solidFill>
                  <a:schemeClr val="tx2"/>
                </a:solidFill>
                <a:latin typeface="Verdana" pitchFamily="34" charset="0"/>
                <a:ea typeface="Verdana" pitchFamily="34" charset="0"/>
                <a:cs typeface="Verdana" pitchFamily="34" charset="0"/>
              </a:rPr>
              <a:t>Manual Registers / Records</a:t>
            </a:r>
          </a:p>
          <a:p>
            <a:pPr marL="230188" indent="-230188" algn="just">
              <a:lnSpc>
                <a:spcPct val="150000"/>
              </a:lnSpc>
              <a:spcBef>
                <a:spcPts val="0"/>
              </a:spcBef>
              <a:buClr>
                <a:srgbClr val="000099"/>
              </a:buClr>
              <a:buSzPct val="100000"/>
              <a:buFont typeface="Wingdings" pitchFamily="2" charset="2"/>
              <a:buChar char="ü"/>
            </a:pPr>
            <a:r>
              <a:rPr lang="en-US" b="1" dirty="0">
                <a:solidFill>
                  <a:schemeClr val="tx2"/>
                </a:solidFill>
                <a:latin typeface="Verdana" pitchFamily="34" charset="0"/>
                <a:ea typeface="Verdana" pitchFamily="34" charset="0"/>
                <a:cs typeface="Verdana" pitchFamily="34" charset="0"/>
              </a:rPr>
              <a:t>  Core Banking Solution CBS</a:t>
            </a:r>
          </a:p>
          <a:p>
            <a:pPr marL="230188" indent="-230188" algn="just">
              <a:lnSpc>
                <a:spcPct val="150000"/>
              </a:lnSpc>
              <a:spcBef>
                <a:spcPts val="0"/>
              </a:spcBef>
              <a:buClr>
                <a:srgbClr val="000099"/>
              </a:buClr>
              <a:buSzPct val="100000"/>
              <a:buFont typeface="Wingdings" pitchFamily="2" charset="2"/>
              <a:buChar char="ü"/>
            </a:pPr>
            <a:r>
              <a:rPr lang="en-US" b="1" dirty="0">
                <a:solidFill>
                  <a:schemeClr val="tx2"/>
                </a:solidFill>
                <a:latin typeface="Verdana" pitchFamily="34" charset="0"/>
                <a:ea typeface="Verdana" pitchFamily="34" charset="0"/>
                <a:cs typeface="Verdana" pitchFamily="34" charset="0"/>
              </a:rPr>
              <a:t>  Lack of Adequate Information </a:t>
            </a:r>
          </a:p>
          <a:p>
            <a:pPr marL="230188" indent="-230188" algn="just">
              <a:lnSpc>
                <a:spcPct val="150000"/>
              </a:lnSpc>
              <a:spcBef>
                <a:spcPts val="0"/>
              </a:spcBef>
              <a:buClr>
                <a:srgbClr val="000099"/>
              </a:buClr>
              <a:buSzPct val="100000"/>
              <a:buFont typeface="Wingdings" pitchFamily="2" charset="2"/>
              <a:buChar char="ü"/>
            </a:pPr>
            <a:r>
              <a:rPr lang="en-US" b="1" dirty="0">
                <a:solidFill>
                  <a:schemeClr val="tx2"/>
                </a:solidFill>
                <a:latin typeface="Verdana" pitchFamily="34" charset="0"/>
                <a:ea typeface="Verdana" pitchFamily="34" charset="0"/>
                <a:cs typeface="Verdana" pitchFamily="34" charset="0"/>
              </a:rPr>
              <a:t>  Lack of Adequate Knowledge of system</a:t>
            </a:r>
          </a:p>
          <a:p>
            <a:pPr marL="230188" indent="-230188" algn="just">
              <a:lnSpc>
                <a:spcPct val="150000"/>
              </a:lnSpc>
              <a:spcBef>
                <a:spcPts val="0"/>
              </a:spcBef>
              <a:buClr>
                <a:srgbClr val="000099"/>
              </a:buClr>
              <a:buSzPct val="100000"/>
              <a:buFont typeface="Wingdings" pitchFamily="2" charset="2"/>
              <a:buChar char="ü"/>
            </a:pPr>
            <a:r>
              <a:rPr lang="en-US" b="1" dirty="0">
                <a:solidFill>
                  <a:schemeClr val="tx2"/>
                </a:solidFill>
                <a:latin typeface="Verdana" pitchFamily="34" charset="0"/>
                <a:ea typeface="Verdana" pitchFamily="34" charset="0"/>
                <a:cs typeface="Verdana" pitchFamily="34" charset="0"/>
              </a:rPr>
              <a:t>  Lack of audit Trail</a:t>
            </a:r>
          </a:p>
        </p:txBody>
      </p:sp>
      <p:sp>
        <p:nvSpPr>
          <p:cNvPr id="4" name="Slide Number Placeholder 3"/>
          <p:cNvSpPr>
            <a:spLocks noGrp="1"/>
          </p:cNvSpPr>
          <p:nvPr>
            <p:ph type="sldNum" sz="quarter" idx="15"/>
          </p:nvPr>
        </p:nvSpPr>
        <p:spPr/>
        <p:txBody>
          <a:bodyPr/>
          <a:lstStyle/>
          <a:p>
            <a:fld id="{F808122C-0CB6-4B38-A4D7-B81E8A9F969F}" type="slidenum">
              <a:rPr lang="en-US" smtClean="0"/>
              <a:pPr/>
              <a:t>9</a:t>
            </a:fld>
            <a:endParaRPr lang="en-US"/>
          </a:p>
        </p:txBody>
      </p:sp>
      <p:sp>
        <p:nvSpPr>
          <p:cNvPr id="5" name="Footer Placeholder 4"/>
          <p:cNvSpPr>
            <a:spLocks noGrp="1"/>
          </p:cNvSpPr>
          <p:nvPr>
            <p:ph type="ftr" sz="quarter" idx="16"/>
          </p:nvPr>
        </p:nvSpPr>
        <p:spPr/>
        <p:txBody>
          <a:bodyPr/>
          <a:lstStyle/>
          <a:p>
            <a:r>
              <a:rPr lang="en-US"/>
              <a:t>CA Niranjan Joshi</a:t>
            </a:r>
          </a:p>
        </p:txBody>
      </p:sp>
      <p:pic>
        <p:nvPicPr>
          <p:cNvPr id="6" name="t56011408" descr="http://cdn6.fotosearch.com/bthumb/CSP/CSP399/k3997486.jpg"/>
          <p:cNvPicPr/>
          <p:nvPr/>
        </p:nvPicPr>
        <p:blipFill>
          <a:blip r:embed="rId2"/>
          <a:srcRect/>
          <a:stretch>
            <a:fillRect/>
          </a:stretch>
        </p:blipFill>
        <p:spPr bwMode="auto">
          <a:xfrm>
            <a:off x="7092280" y="33618"/>
            <a:ext cx="2051720" cy="1379158"/>
          </a:xfrm>
          <a:prstGeom prst="rect">
            <a:avLst/>
          </a:prstGeom>
          <a:noFill/>
          <a:ln w="9525">
            <a:noFill/>
            <a:miter lim="800000"/>
            <a:headEnd/>
            <a:tailEnd/>
          </a:ln>
        </p:spPr>
      </p:pic>
    </p:spTree>
    <p:extLst>
      <p:ext uri="{BB962C8B-B14F-4D97-AF65-F5344CB8AC3E}">
        <p14:creationId xmlns:p14="http://schemas.microsoft.com/office/powerpoint/2010/main" val="261636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285</TotalTime>
  <Words>2285</Words>
  <Application>Microsoft Office PowerPoint</Application>
  <PresentationFormat>On-screen Show (4:3)</PresentationFormat>
  <Paragraphs>410</Paragraphs>
  <Slides>41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 Rounded MT Bold</vt:lpstr>
      <vt:lpstr>Calibri</vt:lpstr>
      <vt:lpstr>Century Schoolbook</vt:lpstr>
      <vt:lpstr>Verdana</vt:lpstr>
      <vt:lpstr>Wingdings</vt:lpstr>
      <vt:lpstr>Wingdings 2</vt:lpstr>
      <vt:lpstr>Oriel</vt:lpstr>
      <vt:lpstr>Baliram Patil College</vt:lpstr>
      <vt:lpstr>Objective</vt:lpstr>
      <vt:lpstr>Ground Work at Office</vt:lpstr>
      <vt:lpstr>Audit Planning</vt:lpstr>
      <vt:lpstr>Standards on Auditing</vt:lpstr>
      <vt:lpstr>Audit Planning</vt:lpstr>
      <vt:lpstr>Audit Program</vt:lpstr>
      <vt:lpstr>Work at Branch</vt:lpstr>
      <vt:lpstr>Audit Trail</vt:lpstr>
      <vt:lpstr>Audit Execution</vt:lpstr>
      <vt:lpstr>Documentation</vt:lpstr>
      <vt:lpstr>Audit Files</vt:lpstr>
      <vt:lpstr>Form and Contents</vt:lpstr>
      <vt:lpstr>Documentation</vt:lpstr>
      <vt:lpstr>Documentation</vt:lpstr>
      <vt:lpstr>PowerPoint Presentation</vt:lpstr>
      <vt:lpstr>Objective</vt:lpstr>
      <vt:lpstr>Audit Area</vt:lpstr>
      <vt:lpstr>Loan Application/ Credit Appraisal</vt:lpstr>
      <vt:lpstr>Loan Application/ Credit Appraisal</vt:lpstr>
      <vt:lpstr>Documentation</vt:lpstr>
      <vt:lpstr>External Reports / Documents</vt:lpstr>
      <vt:lpstr>Disbursement</vt:lpstr>
      <vt:lpstr>Review / Monitoring / Supervision</vt:lpstr>
      <vt:lpstr>Review / Monitoring / Supervision</vt:lpstr>
      <vt:lpstr>PowerPoint Presentation</vt:lpstr>
      <vt:lpstr>Objective (1.2)</vt:lpstr>
      <vt:lpstr>Asset Classification</vt:lpstr>
      <vt:lpstr>Identification of NPA</vt:lpstr>
      <vt:lpstr>Identification of NPA</vt:lpstr>
      <vt:lpstr>Identification of NPA</vt:lpstr>
      <vt:lpstr>Identification of NPA</vt:lpstr>
      <vt:lpstr>Identification of NPA</vt:lpstr>
      <vt:lpstr>Income Recognition</vt:lpstr>
      <vt:lpstr>Income Recognition</vt:lpstr>
      <vt:lpstr>Income Recognition</vt:lpstr>
      <vt:lpstr>Income Recognition</vt:lpstr>
      <vt:lpstr>Classification Norms</vt:lpstr>
      <vt:lpstr>Classification Norms</vt:lpstr>
      <vt:lpstr>Classification Norms</vt:lpstr>
      <vt:lpstr>Classification Norms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NIRANJAN</dc:creator>
  <cp:lastModifiedBy>shubhangee diwe</cp:lastModifiedBy>
  <cp:revision>54</cp:revision>
  <dcterms:created xsi:type="dcterms:W3CDTF">2015-10-07T13:22:42Z</dcterms:created>
  <dcterms:modified xsi:type="dcterms:W3CDTF">2023-02-16T18:36:37Z</dcterms:modified>
</cp:coreProperties>
</file>