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236592-1425-49FC-A4DF-C0412778CE30}" type="doc">
      <dgm:prSet loTypeId="urn:microsoft.com/office/officeart/2005/8/layout/vList3#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92F1BBF-BD80-4976-9FED-1C8493A68310}">
      <dgm:prSet phldrT="[Text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dirty="0"/>
            <a:t>Uniformity </a:t>
          </a:r>
          <a:endParaRPr lang="en-IN" dirty="0"/>
        </a:p>
      </dgm:t>
    </dgm:pt>
    <dgm:pt modelId="{B9746160-5CC0-4B2B-AFB2-A3CE43635305}" type="parTrans" cxnId="{7C3630DD-DD8C-4324-9D8B-D435704E0ADF}">
      <dgm:prSet/>
      <dgm:spPr/>
      <dgm:t>
        <a:bodyPr/>
        <a:lstStyle/>
        <a:p>
          <a:endParaRPr lang="en-IN"/>
        </a:p>
      </dgm:t>
    </dgm:pt>
    <dgm:pt modelId="{49E099BC-D824-484C-BE56-1B8E787A715E}" type="sibTrans" cxnId="{7C3630DD-DD8C-4324-9D8B-D435704E0ADF}">
      <dgm:prSet/>
      <dgm:spPr/>
      <dgm:t>
        <a:bodyPr/>
        <a:lstStyle/>
        <a:p>
          <a:endParaRPr lang="en-IN"/>
        </a:p>
      </dgm:t>
    </dgm:pt>
    <dgm:pt modelId="{34247C09-EABD-4D83-AFC3-E61DFE71CFB9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Comparability</a:t>
          </a:r>
          <a:endParaRPr lang="en-IN" dirty="0"/>
        </a:p>
      </dgm:t>
    </dgm:pt>
    <dgm:pt modelId="{0D920947-0519-4CAB-87AF-FC50B5F15500}" type="parTrans" cxnId="{96E6C925-C93A-4332-B925-D43698DC265D}">
      <dgm:prSet/>
      <dgm:spPr/>
      <dgm:t>
        <a:bodyPr/>
        <a:lstStyle/>
        <a:p>
          <a:endParaRPr lang="en-IN"/>
        </a:p>
      </dgm:t>
    </dgm:pt>
    <dgm:pt modelId="{EECEC8A6-4D27-4E43-961B-DB509F8C425A}" type="sibTrans" cxnId="{96E6C925-C93A-4332-B925-D43698DC265D}">
      <dgm:prSet/>
      <dgm:spPr/>
      <dgm:t>
        <a:bodyPr/>
        <a:lstStyle/>
        <a:p>
          <a:endParaRPr lang="en-IN"/>
        </a:p>
      </dgm:t>
    </dgm:pt>
    <dgm:pt modelId="{2D3945C9-2286-4A8C-ABA1-146218F5BDE2}">
      <dgm:prSet phldrT="[Text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400" b="1" dirty="0">
              <a:solidFill>
                <a:srgbClr val="002060"/>
              </a:solidFill>
            </a:rPr>
            <a:t>Standardized set of accounting policies</a:t>
          </a:r>
          <a:endParaRPr lang="en-IN" sz="2400" b="1" dirty="0">
            <a:solidFill>
              <a:srgbClr val="002060"/>
            </a:solidFill>
          </a:endParaRPr>
        </a:p>
      </dgm:t>
    </dgm:pt>
    <dgm:pt modelId="{558E647B-6ED7-4B6D-AD40-4B7A7F650E65}" type="parTrans" cxnId="{E4305DCC-51BC-446E-837C-582A95563E5B}">
      <dgm:prSet/>
      <dgm:spPr/>
      <dgm:t>
        <a:bodyPr/>
        <a:lstStyle/>
        <a:p>
          <a:endParaRPr lang="en-IN"/>
        </a:p>
      </dgm:t>
    </dgm:pt>
    <dgm:pt modelId="{37FC39B8-606A-4F99-8726-9135036E6089}" type="sibTrans" cxnId="{E4305DCC-51BC-446E-837C-582A95563E5B}">
      <dgm:prSet/>
      <dgm:spPr/>
      <dgm:t>
        <a:bodyPr/>
        <a:lstStyle/>
        <a:p>
          <a:endParaRPr lang="en-IN"/>
        </a:p>
      </dgm:t>
    </dgm:pt>
    <dgm:pt modelId="{4FC62A4A-8949-478F-959E-E2A77A226397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rgbClr val="C00000"/>
              </a:solidFill>
            </a:rPr>
            <a:t>More reliability</a:t>
          </a:r>
          <a:endParaRPr lang="en-IN" dirty="0">
            <a:solidFill>
              <a:srgbClr val="C00000"/>
            </a:solidFill>
          </a:endParaRPr>
        </a:p>
      </dgm:t>
    </dgm:pt>
    <dgm:pt modelId="{EBFA8BDC-22CA-4716-A35D-0C0AF0CE0D3D}" type="parTrans" cxnId="{220FBDD7-4A0C-4BBF-AA49-8A577BBFB1AD}">
      <dgm:prSet/>
      <dgm:spPr/>
      <dgm:t>
        <a:bodyPr/>
        <a:lstStyle/>
        <a:p>
          <a:endParaRPr lang="en-IN"/>
        </a:p>
      </dgm:t>
    </dgm:pt>
    <dgm:pt modelId="{44A4AD99-A64C-4B00-B3B6-88BF8832A14F}" type="sibTrans" cxnId="{220FBDD7-4A0C-4BBF-AA49-8A577BBFB1AD}">
      <dgm:prSet/>
      <dgm:spPr/>
      <dgm:t>
        <a:bodyPr/>
        <a:lstStyle/>
        <a:p>
          <a:endParaRPr lang="en-IN"/>
        </a:p>
      </dgm:t>
    </dgm:pt>
    <dgm:pt modelId="{F0FC5583-EE29-4CD6-9149-C77D6CEFFE2C}" type="pres">
      <dgm:prSet presAssocID="{8B236592-1425-49FC-A4DF-C0412778CE30}" presName="linearFlow" presStyleCnt="0">
        <dgm:presLayoutVars>
          <dgm:dir/>
          <dgm:resizeHandles val="exact"/>
        </dgm:presLayoutVars>
      </dgm:prSet>
      <dgm:spPr/>
    </dgm:pt>
    <dgm:pt modelId="{C1EA9CA3-D93B-4243-BBAC-31A6F493A9B5}" type="pres">
      <dgm:prSet presAssocID="{B92F1BBF-BD80-4976-9FED-1C8493A68310}" presName="composite" presStyleCnt="0"/>
      <dgm:spPr/>
    </dgm:pt>
    <dgm:pt modelId="{08BBA288-6382-41C7-B849-0DF97F1FA6D9}" type="pres">
      <dgm:prSet presAssocID="{B92F1BBF-BD80-4976-9FED-1C8493A68310}" presName="imgShp" presStyleLbl="fgImgPlace1" presStyleIdx="0" presStyleCnt="4" custLinFactNeighborX="-53046" custLinFactNeighborY="-22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8534492-38AB-4A49-97C4-97F7DF4F32B6}" type="pres">
      <dgm:prSet presAssocID="{B92F1BBF-BD80-4976-9FED-1C8493A68310}" presName="txShp" presStyleLbl="node1" presStyleIdx="0" presStyleCnt="4" custScaleX="150376">
        <dgm:presLayoutVars>
          <dgm:bulletEnabled val="1"/>
        </dgm:presLayoutVars>
      </dgm:prSet>
      <dgm:spPr/>
    </dgm:pt>
    <dgm:pt modelId="{9644116E-9DE2-4300-B20D-2707BC03EC31}" type="pres">
      <dgm:prSet presAssocID="{49E099BC-D824-484C-BE56-1B8E787A715E}" presName="spacing" presStyleCnt="0"/>
      <dgm:spPr/>
    </dgm:pt>
    <dgm:pt modelId="{781AFF69-320F-4E51-88C1-6A31BC41165C}" type="pres">
      <dgm:prSet presAssocID="{34247C09-EABD-4D83-AFC3-E61DFE71CFB9}" presName="composite" presStyleCnt="0"/>
      <dgm:spPr/>
    </dgm:pt>
    <dgm:pt modelId="{3CDE11EC-61A5-477E-A698-54D1C9443250}" type="pres">
      <dgm:prSet presAssocID="{34247C09-EABD-4D83-AFC3-E61DFE71CFB9}" presName="imgShp" presStyleLbl="fgImgPlace1" presStyleIdx="1" presStyleCnt="4" custLinFactNeighborX="-53046" custLinFactNeighborY="-574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4BE4E506-F749-42B5-9ACB-2344BEDDA0CC}" type="pres">
      <dgm:prSet presAssocID="{34247C09-EABD-4D83-AFC3-E61DFE71CFB9}" presName="txShp" presStyleLbl="node1" presStyleIdx="1" presStyleCnt="4" custScaleX="150376">
        <dgm:presLayoutVars>
          <dgm:bulletEnabled val="1"/>
        </dgm:presLayoutVars>
      </dgm:prSet>
      <dgm:spPr/>
    </dgm:pt>
    <dgm:pt modelId="{D846C446-E773-45E1-8A27-DF77B9D6B7E5}" type="pres">
      <dgm:prSet presAssocID="{EECEC8A6-4D27-4E43-961B-DB509F8C425A}" presName="spacing" presStyleCnt="0"/>
      <dgm:spPr/>
    </dgm:pt>
    <dgm:pt modelId="{A2DDB8EF-2B52-4D0B-937B-30BED365A42E}" type="pres">
      <dgm:prSet presAssocID="{2D3945C9-2286-4A8C-ABA1-146218F5BDE2}" presName="composite" presStyleCnt="0"/>
      <dgm:spPr/>
    </dgm:pt>
    <dgm:pt modelId="{569EFC15-377A-496C-B9DA-04FDADCD07ED}" type="pres">
      <dgm:prSet presAssocID="{2D3945C9-2286-4A8C-ABA1-146218F5BDE2}" presName="imgShp" presStyleLbl="fgImgPlace1" presStyleIdx="2" presStyleCnt="4" custLinFactNeighborX="-60359" custLinFactNeighborY="-395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D26DB38-EF85-435F-BBA1-AEAA66D5A40C}" type="pres">
      <dgm:prSet presAssocID="{2D3945C9-2286-4A8C-ABA1-146218F5BDE2}" presName="txShp" presStyleLbl="node1" presStyleIdx="2" presStyleCnt="4" custScaleX="150376">
        <dgm:presLayoutVars>
          <dgm:bulletEnabled val="1"/>
        </dgm:presLayoutVars>
      </dgm:prSet>
      <dgm:spPr/>
    </dgm:pt>
    <dgm:pt modelId="{10B14DA7-BC4F-456D-86F6-4093AD0B3CA9}" type="pres">
      <dgm:prSet presAssocID="{37FC39B8-606A-4F99-8726-9135036E6089}" presName="spacing" presStyleCnt="0"/>
      <dgm:spPr/>
    </dgm:pt>
    <dgm:pt modelId="{9235BCB4-EF3F-4DA4-A986-3DF1940D3171}" type="pres">
      <dgm:prSet presAssocID="{4FC62A4A-8949-478F-959E-E2A77A226397}" presName="composite" presStyleCnt="0"/>
      <dgm:spPr/>
    </dgm:pt>
    <dgm:pt modelId="{E4CEC9A2-F752-4005-B9A3-4B667594A7BC}" type="pres">
      <dgm:prSet presAssocID="{4FC62A4A-8949-478F-959E-E2A77A226397}" presName="imgShp" presStyleLbl="fgImgPlace1" presStyleIdx="3" presStyleCnt="4" custLinFactNeighborX="-53046" custLinFactNeighborY="-216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20E039BB-8894-48E1-9161-D5D22F9BD6AA}" type="pres">
      <dgm:prSet presAssocID="{4FC62A4A-8949-478F-959E-E2A77A226397}" presName="txShp" presStyleLbl="node1" presStyleIdx="3" presStyleCnt="4" custScaleX="150376">
        <dgm:presLayoutVars>
          <dgm:bulletEnabled val="1"/>
        </dgm:presLayoutVars>
      </dgm:prSet>
      <dgm:spPr/>
    </dgm:pt>
  </dgm:ptLst>
  <dgm:cxnLst>
    <dgm:cxn modelId="{83DA420A-C617-4698-B623-A9A21B286C07}" type="presOf" srcId="{B92F1BBF-BD80-4976-9FED-1C8493A68310}" destId="{08534492-38AB-4A49-97C4-97F7DF4F32B6}" srcOrd="0" destOrd="0" presId="urn:microsoft.com/office/officeart/2005/8/layout/vList3#1"/>
    <dgm:cxn modelId="{BD39AF1A-45F3-48A3-BD3E-3A4EBD997807}" type="presOf" srcId="{2D3945C9-2286-4A8C-ABA1-146218F5BDE2}" destId="{8D26DB38-EF85-435F-BBA1-AEAA66D5A40C}" srcOrd="0" destOrd="0" presId="urn:microsoft.com/office/officeart/2005/8/layout/vList3#1"/>
    <dgm:cxn modelId="{96E6C925-C93A-4332-B925-D43698DC265D}" srcId="{8B236592-1425-49FC-A4DF-C0412778CE30}" destId="{34247C09-EABD-4D83-AFC3-E61DFE71CFB9}" srcOrd="1" destOrd="0" parTransId="{0D920947-0519-4CAB-87AF-FC50B5F15500}" sibTransId="{EECEC8A6-4D27-4E43-961B-DB509F8C425A}"/>
    <dgm:cxn modelId="{07A0E438-9218-4F85-B672-8A4DDE421318}" type="presOf" srcId="{34247C09-EABD-4D83-AFC3-E61DFE71CFB9}" destId="{4BE4E506-F749-42B5-9ACB-2344BEDDA0CC}" srcOrd="0" destOrd="0" presId="urn:microsoft.com/office/officeart/2005/8/layout/vList3#1"/>
    <dgm:cxn modelId="{36D89255-4E79-40CC-9EBE-EE80E24E275B}" type="presOf" srcId="{8B236592-1425-49FC-A4DF-C0412778CE30}" destId="{F0FC5583-EE29-4CD6-9149-C77D6CEFFE2C}" srcOrd="0" destOrd="0" presId="urn:microsoft.com/office/officeart/2005/8/layout/vList3#1"/>
    <dgm:cxn modelId="{E4305DCC-51BC-446E-837C-582A95563E5B}" srcId="{8B236592-1425-49FC-A4DF-C0412778CE30}" destId="{2D3945C9-2286-4A8C-ABA1-146218F5BDE2}" srcOrd="2" destOrd="0" parTransId="{558E647B-6ED7-4B6D-AD40-4B7A7F650E65}" sibTransId="{37FC39B8-606A-4F99-8726-9135036E6089}"/>
    <dgm:cxn modelId="{220FBDD7-4A0C-4BBF-AA49-8A577BBFB1AD}" srcId="{8B236592-1425-49FC-A4DF-C0412778CE30}" destId="{4FC62A4A-8949-478F-959E-E2A77A226397}" srcOrd="3" destOrd="0" parTransId="{EBFA8BDC-22CA-4716-A35D-0C0AF0CE0D3D}" sibTransId="{44A4AD99-A64C-4B00-B3B6-88BF8832A14F}"/>
    <dgm:cxn modelId="{7C3630DD-DD8C-4324-9D8B-D435704E0ADF}" srcId="{8B236592-1425-49FC-A4DF-C0412778CE30}" destId="{B92F1BBF-BD80-4976-9FED-1C8493A68310}" srcOrd="0" destOrd="0" parTransId="{B9746160-5CC0-4B2B-AFB2-A3CE43635305}" sibTransId="{49E099BC-D824-484C-BE56-1B8E787A715E}"/>
    <dgm:cxn modelId="{BDE8A4E9-0115-47F2-95FA-BE955C1A1CA5}" type="presOf" srcId="{4FC62A4A-8949-478F-959E-E2A77A226397}" destId="{20E039BB-8894-48E1-9161-D5D22F9BD6AA}" srcOrd="0" destOrd="0" presId="urn:microsoft.com/office/officeart/2005/8/layout/vList3#1"/>
    <dgm:cxn modelId="{25DC8F92-EB2E-4A2C-AEBC-7B072DF9CB63}" type="presParOf" srcId="{F0FC5583-EE29-4CD6-9149-C77D6CEFFE2C}" destId="{C1EA9CA3-D93B-4243-BBAC-31A6F493A9B5}" srcOrd="0" destOrd="0" presId="urn:microsoft.com/office/officeart/2005/8/layout/vList3#1"/>
    <dgm:cxn modelId="{2C906DD4-3A8C-450A-A419-18C6F3483872}" type="presParOf" srcId="{C1EA9CA3-D93B-4243-BBAC-31A6F493A9B5}" destId="{08BBA288-6382-41C7-B849-0DF97F1FA6D9}" srcOrd="0" destOrd="0" presId="urn:microsoft.com/office/officeart/2005/8/layout/vList3#1"/>
    <dgm:cxn modelId="{A9ECA0BB-99CB-4B05-AA31-E40288F1EA41}" type="presParOf" srcId="{C1EA9CA3-D93B-4243-BBAC-31A6F493A9B5}" destId="{08534492-38AB-4A49-97C4-97F7DF4F32B6}" srcOrd="1" destOrd="0" presId="urn:microsoft.com/office/officeart/2005/8/layout/vList3#1"/>
    <dgm:cxn modelId="{DEF8B00D-F356-4EE1-B0ED-B2DC44E7145D}" type="presParOf" srcId="{F0FC5583-EE29-4CD6-9149-C77D6CEFFE2C}" destId="{9644116E-9DE2-4300-B20D-2707BC03EC31}" srcOrd="1" destOrd="0" presId="urn:microsoft.com/office/officeart/2005/8/layout/vList3#1"/>
    <dgm:cxn modelId="{1E3E5986-1E4A-4854-8E88-053DA164E3C4}" type="presParOf" srcId="{F0FC5583-EE29-4CD6-9149-C77D6CEFFE2C}" destId="{781AFF69-320F-4E51-88C1-6A31BC41165C}" srcOrd="2" destOrd="0" presId="urn:microsoft.com/office/officeart/2005/8/layout/vList3#1"/>
    <dgm:cxn modelId="{BA906AC1-324E-4C9E-B46E-A4EF848C4D14}" type="presParOf" srcId="{781AFF69-320F-4E51-88C1-6A31BC41165C}" destId="{3CDE11EC-61A5-477E-A698-54D1C9443250}" srcOrd="0" destOrd="0" presId="urn:microsoft.com/office/officeart/2005/8/layout/vList3#1"/>
    <dgm:cxn modelId="{EC3B93AA-E171-492E-A292-1A73CF21911A}" type="presParOf" srcId="{781AFF69-320F-4E51-88C1-6A31BC41165C}" destId="{4BE4E506-F749-42B5-9ACB-2344BEDDA0CC}" srcOrd="1" destOrd="0" presId="urn:microsoft.com/office/officeart/2005/8/layout/vList3#1"/>
    <dgm:cxn modelId="{2CFD257D-F171-4E6E-8C4E-6264C0B120A2}" type="presParOf" srcId="{F0FC5583-EE29-4CD6-9149-C77D6CEFFE2C}" destId="{D846C446-E773-45E1-8A27-DF77B9D6B7E5}" srcOrd="3" destOrd="0" presId="urn:microsoft.com/office/officeart/2005/8/layout/vList3#1"/>
    <dgm:cxn modelId="{BB817EF6-B9EF-41A8-8869-5A1F9EFB5717}" type="presParOf" srcId="{F0FC5583-EE29-4CD6-9149-C77D6CEFFE2C}" destId="{A2DDB8EF-2B52-4D0B-937B-30BED365A42E}" srcOrd="4" destOrd="0" presId="urn:microsoft.com/office/officeart/2005/8/layout/vList3#1"/>
    <dgm:cxn modelId="{92C476B0-D0B8-4415-A05A-09CA091F068A}" type="presParOf" srcId="{A2DDB8EF-2B52-4D0B-937B-30BED365A42E}" destId="{569EFC15-377A-496C-B9DA-04FDADCD07ED}" srcOrd="0" destOrd="0" presId="urn:microsoft.com/office/officeart/2005/8/layout/vList3#1"/>
    <dgm:cxn modelId="{E4A7093C-DADA-45FE-88FC-5C32134E1FD2}" type="presParOf" srcId="{A2DDB8EF-2B52-4D0B-937B-30BED365A42E}" destId="{8D26DB38-EF85-435F-BBA1-AEAA66D5A40C}" srcOrd="1" destOrd="0" presId="urn:microsoft.com/office/officeart/2005/8/layout/vList3#1"/>
    <dgm:cxn modelId="{2D06884A-0C9D-4148-8689-63E59A9B098E}" type="presParOf" srcId="{F0FC5583-EE29-4CD6-9149-C77D6CEFFE2C}" destId="{10B14DA7-BC4F-456D-86F6-4093AD0B3CA9}" srcOrd="5" destOrd="0" presId="urn:microsoft.com/office/officeart/2005/8/layout/vList3#1"/>
    <dgm:cxn modelId="{93EB31A4-5669-4E3A-9DA0-6835B7DC7B7C}" type="presParOf" srcId="{F0FC5583-EE29-4CD6-9149-C77D6CEFFE2C}" destId="{9235BCB4-EF3F-4DA4-A986-3DF1940D3171}" srcOrd="6" destOrd="0" presId="urn:microsoft.com/office/officeart/2005/8/layout/vList3#1"/>
    <dgm:cxn modelId="{678762AB-19F2-4830-A195-2B22BB653AB6}" type="presParOf" srcId="{9235BCB4-EF3F-4DA4-A986-3DF1940D3171}" destId="{E4CEC9A2-F752-4005-B9A3-4B667594A7BC}" srcOrd="0" destOrd="0" presId="urn:microsoft.com/office/officeart/2005/8/layout/vList3#1"/>
    <dgm:cxn modelId="{1E345E19-7030-4878-84E8-C5FDE015BB01}" type="presParOf" srcId="{9235BCB4-EF3F-4DA4-A986-3DF1940D3171}" destId="{20E039BB-8894-48E1-9161-D5D22F9BD6AA}" srcOrd="1" destOrd="0" presId="urn:microsoft.com/office/officeart/2005/8/layout/vList3#1"/>
  </dgm:cxnLst>
  <dgm:bg>
    <a:solidFill>
      <a:schemeClr val="accent4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534492-38AB-4A49-97C4-97F7DF4F32B6}">
      <dsp:nvSpPr>
        <dsp:cNvPr id="0" name=""/>
        <dsp:cNvSpPr/>
      </dsp:nvSpPr>
      <dsp:spPr>
        <a:xfrm rot="10800000">
          <a:off x="-1" y="1913"/>
          <a:ext cx="8229603" cy="1010958"/>
        </a:xfrm>
        <a:prstGeom prst="homePlate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45805" tIns="175260" rIns="327152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Uniformity </a:t>
          </a:r>
          <a:endParaRPr lang="en-IN" sz="4600" kern="1200" dirty="0"/>
        </a:p>
      </dsp:txBody>
      <dsp:txXfrm rot="10800000">
        <a:off x="252738" y="1913"/>
        <a:ext cx="7976864" cy="1010958"/>
      </dsp:txXfrm>
    </dsp:sp>
    <dsp:sp modelId="{08BBA288-6382-41C7-B849-0DF97F1FA6D9}">
      <dsp:nvSpPr>
        <dsp:cNvPr id="0" name=""/>
        <dsp:cNvSpPr/>
      </dsp:nvSpPr>
      <dsp:spPr>
        <a:xfrm>
          <a:off x="336705" y="0"/>
          <a:ext cx="1010958" cy="101095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BE4E506-F749-42B5-9ACB-2344BEDDA0CC}">
      <dsp:nvSpPr>
        <dsp:cNvPr id="0" name=""/>
        <dsp:cNvSpPr/>
      </dsp:nvSpPr>
      <dsp:spPr>
        <a:xfrm rot="10800000">
          <a:off x="-1" y="1314651"/>
          <a:ext cx="8229603" cy="1010958"/>
        </a:xfrm>
        <a:prstGeom prst="homePlate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45805" tIns="175260" rIns="327152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Comparability</a:t>
          </a:r>
          <a:endParaRPr lang="en-IN" sz="4600" kern="1200" dirty="0"/>
        </a:p>
      </dsp:txBody>
      <dsp:txXfrm rot="10800000">
        <a:off x="252738" y="1314651"/>
        <a:ext cx="7976864" cy="1010958"/>
      </dsp:txXfrm>
    </dsp:sp>
    <dsp:sp modelId="{3CDE11EC-61A5-477E-A698-54D1C9443250}">
      <dsp:nvSpPr>
        <dsp:cNvPr id="0" name=""/>
        <dsp:cNvSpPr/>
      </dsp:nvSpPr>
      <dsp:spPr>
        <a:xfrm>
          <a:off x="336705" y="1256561"/>
          <a:ext cx="1010958" cy="1010958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D26DB38-EF85-435F-BBA1-AEAA66D5A40C}">
      <dsp:nvSpPr>
        <dsp:cNvPr id="0" name=""/>
        <dsp:cNvSpPr/>
      </dsp:nvSpPr>
      <dsp:spPr>
        <a:xfrm rot="10800000">
          <a:off x="-1" y="2627389"/>
          <a:ext cx="8229603" cy="1010958"/>
        </a:xfrm>
        <a:prstGeom prst="homePlate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45805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002060"/>
              </a:solidFill>
            </a:rPr>
            <a:t>Standardized set of accounting policies</a:t>
          </a:r>
          <a:endParaRPr lang="en-IN" sz="2400" b="1" kern="1200" dirty="0">
            <a:solidFill>
              <a:srgbClr val="002060"/>
            </a:solidFill>
          </a:endParaRPr>
        </a:p>
      </dsp:txBody>
      <dsp:txXfrm rot="10800000">
        <a:off x="252738" y="2627389"/>
        <a:ext cx="7976864" cy="1010958"/>
      </dsp:txXfrm>
    </dsp:sp>
    <dsp:sp modelId="{569EFC15-377A-496C-B9DA-04FDADCD07ED}">
      <dsp:nvSpPr>
        <dsp:cNvPr id="0" name=""/>
        <dsp:cNvSpPr/>
      </dsp:nvSpPr>
      <dsp:spPr>
        <a:xfrm>
          <a:off x="262773" y="2587405"/>
          <a:ext cx="1010958" cy="1010958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0E039BB-8894-48E1-9161-D5D22F9BD6AA}">
      <dsp:nvSpPr>
        <dsp:cNvPr id="0" name=""/>
        <dsp:cNvSpPr/>
      </dsp:nvSpPr>
      <dsp:spPr>
        <a:xfrm rot="10800000">
          <a:off x="-1" y="3940127"/>
          <a:ext cx="8229603" cy="1010958"/>
        </a:xfrm>
        <a:prstGeom prst="homePlate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45805" tIns="175260" rIns="327152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>
              <a:solidFill>
                <a:srgbClr val="C00000"/>
              </a:solidFill>
            </a:rPr>
            <a:t>More reliability</a:t>
          </a:r>
          <a:endParaRPr lang="en-IN" sz="4600" kern="1200" dirty="0">
            <a:solidFill>
              <a:srgbClr val="C00000"/>
            </a:solidFill>
          </a:endParaRPr>
        </a:p>
      </dsp:txBody>
      <dsp:txXfrm rot="10800000">
        <a:off x="252738" y="3940127"/>
        <a:ext cx="7976864" cy="1010958"/>
      </dsp:txXfrm>
    </dsp:sp>
    <dsp:sp modelId="{E4CEC9A2-F752-4005-B9A3-4B667594A7BC}">
      <dsp:nvSpPr>
        <dsp:cNvPr id="0" name=""/>
        <dsp:cNvSpPr/>
      </dsp:nvSpPr>
      <dsp:spPr>
        <a:xfrm>
          <a:off x="336705" y="3918249"/>
          <a:ext cx="1010958" cy="1010958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84C5B-6797-451D-AD5E-4FB4A10DEB2E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3F058-58F4-412E-A4A4-7551A4327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66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F058-58F4-412E-A4A4-7551A4327D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62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F058-58F4-412E-A4A4-7551A4327D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186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F058-58F4-412E-A4A4-7551A4327D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F058-58F4-412E-A4A4-7551A4327D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07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F058-58F4-412E-A4A4-7551A4327D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24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F058-58F4-412E-A4A4-7551A4327D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92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F058-58F4-412E-A4A4-7551A4327D6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28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F058-58F4-412E-A4A4-7551A4327D6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46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3F058-58F4-412E-A4A4-7551A4327D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52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sndAc>
          <p:endSnd/>
        </p:sndAc>
      </p:transition>
    </mc:Choice>
    <mc:Fallback xmlns="">
      <p:transition spd="slow">
        <p:sndAc>
          <p:endSnd/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8382000" cy="1981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accent2">
                    <a:lumMod val="50000"/>
                  </a:schemeClr>
                </a:solidFill>
              </a:rPr>
              <a:t>Accounting Standards</a:t>
            </a:r>
            <a:endParaRPr lang="en-IN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14600"/>
            <a:ext cx="8382000" cy="3962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400" b="1" dirty="0"/>
              <a:t>Dr Shubhangee L Diwe</a:t>
            </a:r>
          </a:p>
          <a:p>
            <a:r>
              <a:rPr lang="en-US" sz="4400" b="1" dirty="0"/>
              <a:t>Dept of Commerce </a:t>
            </a:r>
          </a:p>
          <a:p>
            <a:r>
              <a:rPr lang="en-US" sz="4400" b="1" dirty="0" err="1"/>
              <a:t>Baliram</a:t>
            </a:r>
            <a:r>
              <a:rPr lang="en-US" sz="4400" b="1" dirty="0"/>
              <a:t> </a:t>
            </a:r>
            <a:r>
              <a:rPr lang="en-US" sz="4400" b="1" dirty="0" err="1"/>
              <a:t>patil</a:t>
            </a:r>
            <a:r>
              <a:rPr lang="en-US" sz="4400" b="1" dirty="0"/>
              <a:t> college </a:t>
            </a:r>
            <a:r>
              <a:rPr lang="en-US" sz="4400" b="1"/>
              <a:t>Kinwat</a:t>
            </a:r>
            <a:endParaRPr lang="en-IN"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Definition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en-US" dirty="0"/>
          </a:p>
          <a:p>
            <a:pPr algn="ctr">
              <a:buNone/>
            </a:pPr>
            <a:r>
              <a:rPr lang="en-IN" dirty="0">
                <a:solidFill>
                  <a:schemeClr val="accent2">
                    <a:lumMod val="50000"/>
                  </a:schemeClr>
                </a:solidFill>
              </a:rPr>
              <a:t>Written policy documents</a:t>
            </a:r>
            <a:r>
              <a:rPr lang="en-IN" dirty="0"/>
              <a:t>- issued by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b="1" dirty="0">
                <a:solidFill>
                  <a:srgbClr val="002060"/>
                </a:solidFill>
              </a:rPr>
              <a:t>“ Institute of chartered Accountants of India”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Cover aspects of :</a:t>
            </a:r>
          </a:p>
          <a:p>
            <a:pPr algn="ctr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IN" b="1" dirty="0"/>
              <a:t> </a:t>
            </a:r>
          </a:p>
          <a:p>
            <a:pPr>
              <a:buNone/>
            </a:pPr>
            <a:r>
              <a:rPr lang="en-IN" b="1" dirty="0"/>
              <a:t>         </a:t>
            </a:r>
            <a:r>
              <a:rPr lang="en-IN" b="1" dirty="0">
                <a:solidFill>
                  <a:srgbClr val="002060"/>
                </a:solidFill>
              </a:rPr>
              <a:t>Treatment	        </a:t>
            </a:r>
            <a:r>
              <a:rPr lang="en-IN" b="1" dirty="0">
                <a:solidFill>
                  <a:srgbClr val="00B050"/>
                </a:solidFill>
              </a:rPr>
              <a:t>Presentation</a:t>
            </a:r>
            <a:endParaRPr lang="en-US" dirty="0">
              <a:solidFill>
                <a:srgbClr val="00B050"/>
              </a:solidFill>
            </a:endParaRPr>
          </a:p>
          <a:p>
            <a:pPr>
              <a:buNone/>
            </a:pPr>
            <a:endParaRPr lang="en-IN" b="1" dirty="0"/>
          </a:p>
          <a:p>
            <a:pPr>
              <a:buNone/>
            </a:pPr>
            <a:r>
              <a:rPr lang="en-IN" b="1" dirty="0">
                <a:solidFill>
                  <a:schemeClr val="accent2"/>
                </a:solidFill>
              </a:rPr>
              <a:t>Recognition</a:t>
            </a:r>
            <a:r>
              <a:rPr lang="en-IN" b="1" dirty="0"/>
              <a:t>	 </a:t>
            </a:r>
            <a:r>
              <a:rPr lang="en-IN" b="1" dirty="0">
                <a:solidFill>
                  <a:schemeClr val="accent1">
                    <a:lumMod val="50000"/>
                  </a:schemeClr>
                </a:solidFill>
              </a:rPr>
              <a:t>Measurement  </a:t>
            </a:r>
            <a:r>
              <a:rPr lang="en-IN" b="1" dirty="0"/>
              <a:t>      </a:t>
            </a:r>
            <a:r>
              <a:rPr lang="en-IN" b="1" dirty="0">
                <a:solidFill>
                  <a:srgbClr val="7030A0"/>
                </a:solidFill>
              </a:rPr>
              <a:t>Disclosure</a:t>
            </a:r>
          </a:p>
          <a:p>
            <a:pPr>
              <a:buNone/>
            </a:pPr>
            <a:r>
              <a:rPr lang="en-IN" b="1" dirty="0"/>
              <a:t>	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191000" y="1600200"/>
            <a:ext cx="304800" cy="2286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4191000" y="2895600"/>
            <a:ext cx="304800" cy="22860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own Arrow 6"/>
          <p:cNvSpPr/>
          <p:nvPr/>
        </p:nvSpPr>
        <p:spPr>
          <a:xfrm>
            <a:off x="762000" y="3657600"/>
            <a:ext cx="533400" cy="16002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Down Arrow 7"/>
          <p:cNvSpPr/>
          <p:nvPr/>
        </p:nvSpPr>
        <p:spPr>
          <a:xfrm>
            <a:off x="1752600" y="3733800"/>
            <a:ext cx="457200" cy="7620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Down Arrow 8"/>
          <p:cNvSpPr/>
          <p:nvPr/>
        </p:nvSpPr>
        <p:spPr>
          <a:xfrm>
            <a:off x="3733800" y="3810000"/>
            <a:ext cx="609600" cy="16764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Down Arrow 9"/>
          <p:cNvSpPr/>
          <p:nvPr/>
        </p:nvSpPr>
        <p:spPr>
          <a:xfrm>
            <a:off x="5867400" y="3733800"/>
            <a:ext cx="457200" cy="9144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Down Arrow 10"/>
          <p:cNvSpPr/>
          <p:nvPr/>
        </p:nvSpPr>
        <p:spPr>
          <a:xfrm>
            <a:off x="7620000" y="4038600"/>
            <a:ext cx="609600" cy="1371600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Objectives (True &amp; Fair View)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50000"/>
                  </a:schemeClr>
                </a:solidFill>
              </a:rPr>
              <a:t>Benefits</a:t>
            </a:r>
            <a:endParaRPr lang="en-IN" sz="5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Reduction in Confusion</a:t>
            </a:r>
            <a:r>
              <a:rPr lang="en-US" dirty="0"/>
              <a:t>		       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Easy comparison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			 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           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Disclosure of all informations</a:t>
            </a:r>
          </a:p>
          <a:p>
            <a:pPr algn="ctr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			( including not required by statute)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4" name="Down Arrow 3"/>
          <p:cNvSpPr/>
          <p:nvPr/>
        </p:nvSpPr>
        <p:spPr>
          <a:xfrm>
            <a:off x="1524000" y="1524000"/>
            <a:ext cx="533400" cy="16764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4800600" y="1600200"/>
            <a:ext cx="533400" cy="3124200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Down Arrow 5"/>
          <p:cNvSpPr/>
          <p:nvPr/>
        </p:nvSpPr>
        <p:spPr>
          <a:xfrm>
            <a:off x="6934200" y="1524000"/>
            <a:ext cx="533400" cy="16764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Limitations</a:t>
            </a:r>
            <a:endParaRPr lang="en-IN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lvl="0">
              <a:buNone/>
            </a:pPr>
            <a:endParaRPr lang="en-IN" sz="2000" dirty="0"/>
          </a:p>
          <a:p>
            <a:pPr lvl="0">
              <a:buNone/>
            </a:pPr>
            <a:r>
              <a:rPr lang="en-IN" sz="2000" b="1" dirty="0">
                <a:solidFill>
                  <a:schemeClr val="accent3">
                    <a:lumMod val="50000"/>
                  </a:schemeClr>
                </a:solidFill>
              </a:rPr>
              <a:t>Alternative solutions ( difficult choice between standards)</a:t>
            </a:r>
          </a:p>
          <a:p>
            <a:pPr lvl="0">
              <a:buNone/>
            </a:pPr>
            <a:endParaRPr lang="en-US" sz="2000" dirty="0"/>
          </a:p>
          <a:p>
            <a:pPr lvl="0">
              <a:buNone/>
            </a:pPr>
            <a:endParaRPr lang="en-US" sz="2000" dirty="0"/>
          </a:p>
          <a:p>
            <a:pPr lvl="0">
              <a:buNone/>
            </a:pPr>
            <a:endParaRPr lang="en-US" sz="2000" dirty="0"/>
          </a:p>
          <a:p>
            <a:pPr lvl="0">
              <a:buNone/>
            </a:pPr>
            <a:r>
              <a:rPr lang="en-US" sz="2000" dirty="0"/>
              <a:t>                         </a:t>
            </a:r>
            <a:r>
              <a:rPr lang="en-IN" sz="2400" b="1" dirty="0">
                <a:solidFill>
                  <a:schemeClr val="accent3">
                    <a:lumMod val="75000"/>
                  </a:schemeClr>
                </a:solidFill>
              </a:rPr>
              <a:t>Trend towards rigidity</a:t>
            </a:r>
          </a:p>
          <a:p>
            <a:pPr lvl="0">
              <a:buNone/>
            </a:pPr>
            <a:endParaRPr lang="en-US" sz="2000" dirty="0"/>
          </a:p>
          <a:p>
            <a:pPr lvl="0">
              <a:buNone/>
            </a:pPr>
            <a:endParaRPr lang="en-US" sz="2000" dirty="0"/>
          </a:p>
          <a:p>
            <a:pPr lvl="0">
              <a:buNone/>
            </a:pPr>
            <a:endParaRPr lang="en-US" sz="2000" dirty="0"/>
          </a:p>
          <a:p>
            <a:pPr>
              <a:buNone/>
            </a:pPr>
            <a:r>
              <a:rPr lang="en-US" sz="2000" b="1" dirty="0"/>
              <a:t>                     </a:t>
            </a:r>
            <a:r>
              <a:rPr lang="en-IN" sz="2000" b="1" dirty="0">
                <a:solidFill>
                  <a:srgbClr val="FF0000"/>
                </a:solidFill>
              </a:rPr>
              <a:t>Accounting standards cannot override the statute</a:t>
            </a:r>
          </a:p>
          <a:p>
            <a:pPr lvl="0">
              <a:buNone/>
            </a:pPr>
            <a:endParaRPr lang="en-IN" sz="2000" dirty="0"/>
          </a:p>
          <a:p>
            <a:pPr>
              <a:buNone/>
            </a:pPr>
            <a:endParaRPr lang="en-IN" dirty="0"/>
          </a:p>
        </p:txBody>
      </p:sp>
      <p:sp>
        <p:nvSpPr>
          <p:cNvPr id="4" name="Down Arrow 3"/>
          <p:cNvSpPr/>
          <p:nvPr/>
        </p:nvSpPr>
        <p:spPr>
          <a:xfrm>
            <a:off x="1219200" y="1600200"/>
            <a:ext cx="533400" cy="9144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3810000" y="3276600"/>
            <a:ext cx="533400" cy="914400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Down Arrow 5"/>
          <p:cNvSpPr/>
          <p:nvPr/>
        </p:nvSpPr>
        <p:spPr>
          <a:xfrm>
            <a:off x="6705600" y="4648200"/>
            <a:ext cx="533400" cy="9144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>
                <a:latin typeface="Arial Rounded MT Bold" pitchFamily="34" charset="0"/>
              </a:rPr>
              <a:t>Overview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624078" lvl="0" indent="-514350" algn="ctr">
              <a:buNone/>
            </a:pPr>
            <a:r>
              <a:rPr lang="en-IN" b="1" dirty="0">
                <a:solidFill>
                  <a:srgbClr val="002060"/>
                </a:solidFill>
              </a:rPr>
              <a:t>Accounting Standards</a:t>
            </a:r>
          </a:p>
          <a:p>
            <a:pPr marL="624078" lvl="0" indent="-514350">
              <a:buNone/>
            </a:pPr>
            <a:endParaRPr lang="en-US" b="1" u="sng" dirty="0"/>
          </a:p>
          <a:p>
            <a:pPr marL="624078" lvl="0" indent="-514350">
              <a:buNone/>
            </a:pPr>
            <a:endParaRPr lang="en-US" b="1" u="sng" dirty="0"/>
          </a:p>
          <a:p>
            <a:pPr marL="624078" lvl="0" indent="-514350">
              <a:buNone/>
            </a:pPr>
            <a:r>
              <a:rPr lang="en-US" dirty="0">
                <a:solidFill>
                  <a:srgbClr val="002060"/>
                </a:solidFill>
              </a:rPr>
              <a:t>Issued by </a:t>
            </a:r>
            <a:r>
              <a:rPr lang="en-US" b="1" dirty="0">
                <a:solidFill>
                  <a:srgbClr val="FF0000"/>
                </a:solidFill>
              </a:rPr>
              <a:t>“ICAI”</a:t>
            </a:r>
            <a:r>
              <a:rPr lang="en-US" dirty="0"/>
              <a:t>		</a:t>
            </a:r>
            <a:r>
              <a:rPr lang="en-US" dirty="0">
                <a:solidFill>
                  <a:srgbClr val="002060"/>
                </a:solidFill>
              </a:rPr>
              <a:t>     Issued standards</a:t>
            </a:r>
            <a:r>
              <a:rPr lang="en-US" dirty="0"/>
              <a:t>-</a:t>
            </a:r>
            <a:r>
              <a:rPr lang="en-US" b="1" dirty="0">
                <a:solidFill>
                  <a:srgbClr val="002060"/>
                </a:solidFill>
              </a:rPr>
              <a:t>32</a:t>
            </a:r>
          </a:p>
          <a:p>
            <a:pPr marL="624078" lvl="0" indent="-514350">
              <a:buNone/>
            </a:pPr>
            <a:endParaRPr lang="en-US" dirty="0"/>
          </a:p>
          <a:p>
            <a:pPr marL="624078" lvl="0" indent="-514350" algn="ctr">
              <a:buNone/>
            </a:pPr>
            <a:r>
              <a:rPr lang="en-US" dirty="0"/>
              <a:t>                  </a:t>
            </a:r>
            <a:r>
              <a:rPr lang="en-US" dirty="0">
                <a:solidFill>
                  <a:srgbClr val="002060"/>
                </a:solidFill>
              </a:rPr>
              <a:t>formulated by </a:t>
            </a:r>
            <a:r>
              <a:rPr lang="en-US" b="1" dirty="0">
                <a:solidFill>
                  <a:schemeClr val="accent3"/>
                </a:solidFill>
              </a:rPr>
              <a:t>“ASB” </a:t>
            </a:r>
            <a:r>
              <a:rPr lang="en-US" dirty="0">
                <a:solidFill>
                  <a:srgbClr val="002060"/>
                </a:solidFill>
              </a:rPr>
              <a:t>set up on 21</a:t>
            </a:r>
            <a:r>
              <a:rPr lang="en-US" baseline="30000" dirty="0">
                <a:solidFill>
                  <a:srgbClr val="002060"/>
                </a:solidFill>
              </a:rPr>
              <a:t>st</a:t>
            </a:r>
            <a:r>
              <a:rPr lang="en-US" dirty="0">
                <a:solidFill>
                  <a:srgbClr val="002060"/>
                </a:solidFill>
              </a:rPr>
              <a:t> April,1977</a:t>
            </a:r>
          </a:p>
          <a:p>
            <a:pPr marL="624078" lvl="0" indent="-514350">
              <a:buNone/>
            </a:pPr>
            <a:endParaRPr lang="en-US" dirty="0"/>
          </a:p>
          <a:p>
            <a:pPr marL="624078" lvl="0" indent="-514350">
              <a:buNone/>
            </a:pPr>
            <a:r>
              <a:rPr lang="en-US" dirty="0">
                <a:solidFill>
                  <a:srgbClr val="002060"/>
                </a:solidFill>
              </a:rPr>
              <a:t>In force standards</a:t>
            </a:r>
            <a:r>
              <a:rPr lang="en-US" dirty="0"/>
              <a:t>-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31</a:t>
            </a:r>
            <a:r>
              <a:rPr lang="en-US" dirty="0"/>
              <a:t>  </a:t>
            </a:r>
          </a:p>
          <a:p>
            <a:pPr marL="624078" lvl="0" indent="-514350">
              <a:buNone/>
            </a:pPr>
            <a:endParaRPr lang="en-US" dirty="0"/>
          </a:p>
          <a:p>
            <a:pPr marL="624078" lvl="0" indent="-514350">
              <a:buNone/>
            </a:pPr>
            <a:r>
              <a:rPr lang="en-US" dirty="0"/>
              <a:t>                   </a:t>
            </a:r>
            <a:r>
              <a:rPr lang="en-US" dirty="0">
                <a:solidFill>
                  <a:srgbClr val="002060"/>
                </a:solidFill>
              </a:rPr>
              <a:t>Notified Standards </a:t>
            </a:r>
            <a:r>
              <a:rPr lang="en-US" dirty="0"/>
              <a:t>: </a:t>
            </a:r>
            <a:r>
              <a:rPr lang="en-US" b="1" dirty="0">
                <a:solidFill>
                  <a:schemeClr val="tx1"/>
                </a:solidFill>
              </a:rPr>
              <a:t>29 ( by MCA)</a:t>
            </a:r>
            <a:endParaRPr lang="en-IN" b="1" dirty="0">
              <a:solidFill>
                <a:schemeClr val="tx1"/>
              </a:solidFill>
            </a:endParaRPr>
          </a:p>
          <a:p>
            <a:pPr>
              <a:buNone/>
            </a:pPr>
            <a:endParaRPr lang="en-IN" dirty="0"/>
          </a:p>
        </p:txBody>
      </p:sp>
      <p:sp>
        <p:nvSpPr>
          <p:cNvPr id="4" name="Down Arrow 3"/>
          <p:cNvSpPr/>
          <p:nvPr/>
        </p:nvSpPr>
        <p:spPr>
          <a:xfrm>
            <a:off x="685800" y="1676400"/>
            <a:ext cx="533400" cy="6858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3581400" y="1600200"/>
            <a:ext cx="533400" cy="16764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Down Arrow 5"/>
          <p:cNvSpPr/>
          <p:nvPr/>
        </p:nvSpPr>
        <p:spPr>
          <a:xfrm>
            <a:off x="5486400" y="1676400"/>
            <a:ext cx="533400" cy="685800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own Arrow 6"/>
          <p:cNvSpPr/>
          <p:nvPr/>
        </p:nvSpPr>
        <p:spPr>
          <a:xfrm>
            <a:off x="685800" y="3733800"/>
            <a:ext cx="533400" cy="6858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Down Arrow 7"/>
          <p:cNvSpPr/>
          <p:nvPr/>
        </p:nvSpPr>
        <p:spPr>
          <a:xfrm>
            <a:off x="6172200" y="4419600"/>
            <a:ext cx="533400" cy="685800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Overview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endParaRPr lang="en-US" dirty="0"/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A draft is prepared of accounting standards after comments from experts of various fields.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Advisory committee: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“ NACAS”</a:t>
            </a:r>
            <a:endParaRPr lang="en-IN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038600" y="1676400"/>
            <a:ext cx="914400" cy="5334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3962400" y="4343400"/>
            <a:ext cx="1066800" cy="6096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List of Accounting Standards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6096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>
              <a:buNone/>
            </a:pP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 : Disclosure of Accounting Policies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 : </a:t>
            </a:r>
            <a:r>
              <a:rPr lang="en-IN" sz="20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Valuation of Inventories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AS-3</a:t>
            </a:r>
            <a:r>
              <a:rPr lang="en-US" sz="20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: </a:t>
            </a:r>
            <a:r>
              <a:rPr lang="en-IN" sz="20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Cash Flow Statements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AS-4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Contingencies and Events Occurring after the Balance Sheet</a:t>
            </a:r>
          </a:p>
          <a:p>
            <a:pPr marL="624078" indent="-514350">
              <a:buNone/>
            </a:pP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AS-5 : Net Profit or Loss for the Period, Prior Period Items and Changes in Accounting Policies 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AS-6 : </a:t>
            </a:r>
            <a:r>
              <a:rPr lang="en-IN" sz="20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Depreciation Accounting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AS-7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Accounting for Construction Contracts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AS-9 : </a:t>
            </a:r>
            <a:r>
              <a:rPr lang="en-IN" sz="20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Revenue Recognition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AS-10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Accounting for Fixed Assets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AS-11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The Effects of Changes in Foreign Exchange Rates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AS-12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Accounting for Government Grants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AS-13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Accounting for Investments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AS-14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Accounting for Amalgamations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AS-15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Employee Benefits</a:t>
            </a:r>
          </a:p>
          <a:p>
            <a:pPr marL="624078" indent="-514350"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AS-16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Borrowing Costs</a:t>
            </a:r>
          </a:p>
          <a:p>
            <a:pPr marL="624078" indent="-514350">
              <a:buAutoNum type="arabicPeriod"/>
            </a:pPr>
            <a:endParaRPr lang="en-IN" sz="2000" dirty="0"/>
          </a:p>
          <a:p>
            <a:pPr marL="624078" indent="-514350">
              <a:buAutoNum type="arabicPeriod"/>
            </a:pP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6096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List of Accounting Standards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6096000"/>
          </a:xfr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AS-17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Segment Reporting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AS-18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Related Party Disclosures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AS-19: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Leases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AS-20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Earnings per Share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AS- 21: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Consolidated Financial Statements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AS-22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Accounting for Taxes on Income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AS-23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Accounting for Investments in Associates in consolidated financial statements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AS-24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Discontinuing Operations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AS-25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Interim Financial Reporting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AS-26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Intangible Assets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AS-27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Financial Reporting of Interests in Joint Ventures 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AS-28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Impairment of Assets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AS-29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Provisions, Contingent Liabilities &amp; Contingent Assets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AS-30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Financial Instruments: Recognition &amp; Measurement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AS-31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Financial Instruments: Presentation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AS-32 : </a:t>
            </a:r>
            <a:r>
              <a:rPr lang="en-IN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Financial Instruments: Disclosures</a:t>
            </a:r>
            <a:endParaRPr lang="en-US" sz="20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BE2DEA76-B14D-440B-B797-92FEF5A91209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237"/>
  <p:tag name="ISPRINGONLINEFOLDERPATH" val="Каталог/Game On"/>
  <p:tag name="ISPRINGCLOUDFOLDERID" val="0"/>
  <p:tag name="ISPRINGCLOUDFOLDERPATH" val="Content List"/>
  <p:tag name="ISPRING_PLAYERS_CUSTOMIZATION" val="UEsDBBQAAgAIAG+6ZkZ7BdOSwAEAANoDAAAPAAAAbm9uZS9wbGF5ZXIueG1spZJPb9QwEMXPW6nfIfK99m4Rolo59ICUE0WVFhC3lTeZJqaOHTwTsvvtmfzZpFuQQOKQaPIy72fPs/X9sXbJT4hog0/FRq5FAj4PhfVlKr58zm7uxP376yvdOHOCmNgiFT54EEkBmEfbEPseDVWpeCFIhoqEXx63R7SpqIiarVJd18nujQyxVLfr9UZ9e/i4yyuozY31SMbnzF32ciuSJtoQLZ1S8W4trq9WA/ICZ5F7fInBtf3KKPNQqyYCgieIatz2bN3S38381MErOjWAgkdfDbMfTP78EIrWAfbaSo9tOyDqCYO20rS1mzufYMxTMTbsa0A0JaB0vhRq9Ko/mPWTM1hNHLzA9tymPTiLFYsjfejeL+r+bBmyVxNHXYJ0PUwwnGLWOpeBoTZCIZIIP1rLVdZjv85HsN6IcTnP3Xt8tl5il7PGVWZyCvH0gR18JFOUco5ejtHLwdTbh+ITF49TnLsFMgezhKArqt3bf86j7/6fOAp4Mq0jcV7B+gKOmeW/BDWPQsAz9pqkxsl+tTOVd9ce6hdX40Iadzdl8R1FQiaWwNewMGTUos8w9Zqm1fg5JTTHotXv91JPRC5/AVBLAQIAABQAAgAIAG+6ZkZ7BdOSwAEAANoDAAAPAAAAAAAAAAEAAAAAAAAAAABub25lL3BsYXllci54bWxQSwUGAAAAAAEAAQA9AAAA7QEAAAAA"/>
  <p:tag name="ISPRING_PRESENTATION_TITLE" val="8493326"/>
  <p:tag name="ISPRING_RESOURCE_PATHS_HASH_PRESENTER" val="be5393cafe4483e60666b679f8fdbf42b13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382</Words>
  <Application>Microsoft Office PowerPoint</Application>
  <PresentationFormat>On-screen Show (4:3)</PresentationFormat>
  <Paragraphs>108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Arial Rounded MT Bold</vt:lpstr>
      <vt:lpstr>Calibri</vt:lpstr>
      <vt:lpstr>Office Theme</vt:lpstr>
      <vt:lpstr>Accounting Standards</vt:lpstr>
      <vt:lpstr>Definition</vt:lpstr>
      <vt:lpstr>Objectives (True &amp; Fair View)</vt:lpstr>
      <vt:lpstr>Benefits</vt:lpstr>
      <vt:lpstr>Limitations</vt:lpstr>
      <vt:lpstr>Overview</vt:lpstr>
      <vt:lpstr>Overview</vt:lpstr>
      <vt:lpstr>List of Accounting Standards</vt:lpstr>
      <vt:lpstr>List of Accounting Standards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8493326</dc:title>
  <dc:creator>Gupta</dc:creator>
  <cp:lastModifiedBy>shubhangee diwe</cp:lastModifiedBy>
  <cp:revision>150</cp:revision>
  <dcterms:created xsi:type="dcterms:W3CDTF">2006-08-16T00:00:00Z</dcterms:created>
  <dcterms:modified xsi:type="dcterms:W3CDTF">2023-02-16T17:42:42Z</dcterms:modified>
</cp:coreProperties>
</file>