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sldIdLst>
    <p:sldId id="256" r:id="rId2"/>
    <p:sldId id="257" r:id="rId3"/>
    <p:sldId id="258" r:id="rId4"/>
    <p:sldId id="259" r:id="rId5"/>
    <p:sldId id="260" r:id="rId6"/>
    <p:sldId id="261" r:id="rId7"/>
    <p:sldId id="262" r:id="rId8"/>
    <p:sldId id="269" r:id="rId9"/>
    <p:sldId id="266" r:id="rId10"/>
    <p:sldId id="270" r:id="rId11"/>
    <p:sldId id="273" r:id="rId12"/>
    <p:sldId id="271" r:id="rId13"/>
    <p:sldId id="272" r:id="rId14"/>
    <p:sldId id="274" r:id="rId15"/>
    <p:sldId id="275"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8" name="Group 17"/>
          <p:cNvGrpSpPr/>
          <p:nvPr/>
        </p:nvGrpSpPr>
        <p:grpSpPr>
          <a:xfrm>
            <a:off x="0" y="0"/>
            <a:ext cx="12192000" cy="6858000"/>
            <a:chOff x="0" y="0"/>
            <a:chExt cx="12192000" cy="6858000"/>
          </a:xfrm>
        </p:grpSpPr>
        <p:sp>
          <p:nvSpPr>
            <p:cNvPr id="8" name="Rectangle 7"/>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76279" y="1792223"/>
            <a:ext cx="990599" cy="304799"/>
          </a:xfrm>
        </p:spPr>
        <p:txBody>
          <a:bodyPr anchor="t"/>
          <a:lstStyle>
            <a:lvl1pPr algn="l">
              <a:defRPr b="0" i="0">
                <a:solidFill>
                  <a:schemeClr val="bg1"/>
                </a:solidFill>
              </a:defRPr>
            </a:lvl1pPr>
          </a:lstStyle>
          <a:p>
            <a:fld id="{960E014A-7B53-4461-91A4-8760C3188100}" type="datetimeFigureOut">
              <a:rPr lang="en-IN" smtClean="0"/>
              <a:t>19-02-2023</a:t>
            </a:fld>
            <a:endParaRPr lang="en-IN"/>
          </a:p>
        </p:txBody>
      </p:sp>
      <p:sp>
        <p:nvSpPr>
          <p:cNvPr id="5" name="Footer Placeholder 4"/>
          <p:cNvSpPr>
            <a:spLocks noGrp="1"/>
          </p:cNvSpPr>
          <p:nvPr>
            <p:ph type="ftr" sz="quarter" idx="11"/>
          </p:nvPr>
        </p:nvSpPr>
        <p:spPr bwMode="gray">
          <a:xfrm rot="5400000">
            <a:off x="8963575" y="3226820"/>
            <a:ext cx="3859795" cy="304801"/>
          </a:xfrm>
        </p:spPr>
        <p:txBody>
          <a:bodyPr anchor="b"/>
          <a:lstStyle>
            <a:lvl1pPr>
              <a:defRPr b="0" i="0">
                <a:solidFill>
                  <a:schemeClr val="bg1"/>
                </a:solidFill>
              </a:defRPr>
            </a:lvl1pPr>
          </a:lstStyle>
          <a:p>
            <a:endParaRPr lang="en-IN"/>
          </a:p>
        </p:txBody>
      </p:sp>
      <p:sp>
        <p:nvSpPr>
          <p:cNvPr id="17" name="Rectangle 16"/>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vl1pPr>
          </a:lstStyle>
          <a:p>
            <a:fld id="{1ECDB662-4FDA-4C72-B6DD-70C4847C74C0}" type="slidenum">
              <a:rPr lang="en-IN" smtClean="0"/>
              <a:t>‹#›</a:t>
            </a:fld>
            <a:endParaRPr lang="en-IN"/>
          </a:p>
        </p:txBody>
      </p:sp>
    </p:spTree>
    <p:extLst>
      <p:ext uri="{BB962C8B-B14F-4D97-AF65-F5344CB8AC3E}">
        <p14:creationId xmlns:p14="http://schemas.microsoft.com/office/powerpoint/2010/main" val="3722068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5945"/>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6" y="5532683"/>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0E014A-7B53-4461-91A4-8760C3188100}" type="datetimeFigureOut">
              <a:rPr lang="en-IN" smtClean="0"/>
              <a:t>19-02-2023</a:t>
            </a:fld>
            <a:endParaRPr lang="en-IN"/>
          </a:p>
        </p:txBody>
      </p:sp>
      <p:sp>
        <p:nvSpPr>
          <p:cNvPr id="6" name="Footer Placeholder 5"/>
          <p:cNvSpPr>
            <a:spLocks noGrp="1"/>
          </p:cNvSpPr>
          <p:nvPr>
            <p:ph type="ftr" sz="quarter" idx="11"/>
          </p:nvPr>
        </p:nvSpPr>
        <p:spPr/>
        <p:txBody>
          <a:bodyPr/>
          <a:lstStyle/>
          <a:p>
            <a:endParaRPr lang="en-IN"/>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1ECDB662-4FDA-4C72-B6DD-70C4847C74C0}" type="slidenum">
              <a:rPr lang="en-IN" smtClean="0"/>
              <a:t>‹#›</a:t>
            </a:fld>
            <a:endParaRPr lang="en-IN"/>
          </a:p>
        </p:txBody>
      </p:sp>
    </p:spTree>
    <p:extLst>
      <p:ext uri="{BB962C8B-B14F-4D97-AF65-F5344CB8AC3E}">
        <p14:creationId xmlns:p14="http://schemas.microsoft.com/office/powerpoint/2010/main" val="4030653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nchor="ct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60E014A-7B53-4461-91A4-8760C3188100}" type="datetimeFigureOut">
              <a:rPr lang="en-IN" smtClean="0"/>
              <a:t>19-02-2023</a:t>
            </a:fld>
            <a:endParaRPr lang="en-IN"/>
          </a:p>
        </p:txBody>
      </p:sp>
      <p:sp>
        <p:nvSpPr>
          <p:cNvPr id="5" name="Footer Placeholder 4"/>
          <p:cNvSpPr>
            <a:spLocks noGrp="1"/>
          </p:cNvSpPr>
          <p:nvPr>
            <p:ph type="ftr" sz="quarter" idx="11"/>
          </p:nvPr>
        </p:nvSpPr>
        <p:spPr/>
        <p:txBody>
          <a:bodyPr/>
          <a:lstStyle/>
          <a:p>
            <a:endParaRPr lang="en-IN"/>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ECDB662-4FDA-4C72-B6DD-70C4847C74C0}" type="slidenum">
              <a:rPr lang="en-IN" smtClean="0"/>
              <a:t>‹#›</a:t>
            </a:fld>
            <a:endParaRPr lang="en-IN"/>
          </a:p>
        </p:txBody>
      </p:sp>
    </p:spTree>
    <p:extLst>
      <p:ext uri="{BB962C8B-B14F-4D97-AF65-F5344CB8AC3E}">
        <p14:creationId xmlns:p14="http://schemas.microsoft.com/office/powerpoint/2010/main" val="26027351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6" name="Rectangle 15"/>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1" name="TextBox 10"/>
          <p:cNvSpPr txBox="1"/>
          <p:nvPr/>
        </p:nvSpPr>
        <p:spPr bwMode="gray">
          <a:xfrm>
            <a:off x="898295" y="603589"/>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13" name="TextBox 12"/>
          <p:cNvSpPr txBox="1"/>
          <p:nvPr/>
        </p:nvSpPr>
        <p:spPr bwMode="gray">
          <a:xfrm>
            <a:off x="9705137" y="2613787"/>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74801" y="980517"/>
            <a:ext cx="8460983" cy="2705034"/>
          </a:xfrm>
        </p:spPr>
        <p:txBody>
          <a:bodyPr anchor="ct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86515"/>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14393"/>
            <a:ext cx="8825659" cy="1012664"/>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60E014A-7B53-4461-91A4-8760C3188100}" type="datetimeFigureOut">
              <a:rPr lang="en-IN" smtClean="0"/>
              <a:t>19-02-2023</a:t>
            </a:fld>
            <a:endParaRPr lang="en-IN"/>
          </a:p>
        </p:txBody>
      </p:sp>
      <p:sp>
        <p:nvSpPr>
          <p:cNvPr id="5" name="Footer Placeholder 4"/>
          <p:cNvSpPr>
            <a:spLocks noGrp="1"/>
          </p:cNvSpPr>
          <p:nvPr>
            <p:ph type="ftr" sz="quarter" idx="11"/>
          </p:nvPr>
        </p:nvSpPr>
        <p:spPr/>
        <p:txBody>
          <a:bodyPr/>
          <a:lstStyle/>
          <a:p>
            <a:endParaRPr lang="en-IN"/>
          </a:p>
        </p:txBody>
      </p:sp>
      <p:sp>
        <p:nvSpPr>
          <p:cNvPr id="24" name="Rectangle 23"/>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ECDB662-4FDA-4C72-B6DD-70C4847C74C0}" type="slidenum">
              <a:rPr lang="en-IN" smtClean="0"/>
              <a:t>‹#›</a:t>
            </a:fld>
            <a:endParaRPr lang="en-IN"/>
          </a:p>
        </p:txBody>
      </p:sp>
    </p:spTree>
    <p:extLst>
      <p:ext uri="{BB962C8B-B14F-4D97-AF65-F5344CB8AC3E}">
        <p14:creationId xmlns:p14="http://schemas.microsoft.com/office/powerpoint/2010/main" val="19933314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2404477"/>
            <a:ext cx="8825659" cy="178870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38587" y="5024967"/>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0E014A-7B53-4461-91A4-8760C3188100}" type="datetimeFigureOut">
              <a:rPr lang="en-IN" smtClean="0"/>
              <a:t>19-02-2023</a:t>
            </a:fld>
            <a:endParaRPr lang="en-IN"/>
          </a:p>
        </p:txBody>
      </p:sp>
      <p:sp>
        <p:nvSpPr>
          <p:cNvPr id="5" name="Footer Placeholder 4"/>
          <p:cNvSpPr>
            <a:spLocks noGrp="1"/>
          </p:cNvSpPr>
          <p:nvPr>
            <p:ph type="ftr" sz="quarter" idx="11"/>
          </p:nvPr>
        </p:nvSpPr>
        <p:spPr/>
        <p:txBody>
          <a:bodyPr/>
          <a:lstStyle/>
          <a:p>
            <a:endParaRPr lang="en-IN"/>
          </a:p>
        </p:txBody>
      </p:sp>
      <p:sp>
        <p:nvSpPr>
          <p:cNvPr id="12" name="Rectangle 11"/>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ECDB662-4FDA-4C72-B6DD-70C4847C74C0}" type="slidenum">
              <a:rPr lang="en-IN" smtClean="0"/>
              <a:t>‹#›</a:t>
            </a:fld>
            <a:endParaRPr lang="en-IN"/>
          </a:p>
        </p:txBody>
      </p:sp>
    </p:spTree>
    <p:extLst>
      <p:ext uri="{BB962C8B-B14F-4D97-AF65-F5344CB8AC3E}">
        <p14:creationId xmlns:p14="http://schemas.microsoft.com/office/powerpoint/2010/main" val="10514848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7"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109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4" y="3187261"/>
            <a:ext cx="3129168" cy="28397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10999"/>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87261"/>
            <a:ext cx="3145380" cy="28397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6701" y="2603500"/>
            <a:ext cx="315744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6700" y="3187261"/>
            <a:ext cx="3161029" cy="283979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60E014A-7B53-4461-91A4-8760C3188100}" type="datetimeFigureOut">
              <a:rPr lang="en-IN" smtClean="0"/>
              <a:t>19-02-2023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1ECDB662-4FDA-4C72-B6DD-70C4847C74C0}" type="slidenum">
              <a:rPr lang="en-IN" smtClean="0"/>
              <a:t>‹#›</a:t>
            </a:fld>
            <a:endParaRPr lang="en-IN"/>
          </a:p>
        </p:txBody>
      </p:sp>
    </p:spTree>
    <p:extLst>
      <p:ext uri="{BB962C8B-B14F-4D97-AF65-F5344CB8AC3E}">
        <p14:creationId xmlns:p14="http://schemas.microsoft.com/office/powerpoint/2010/main" val="28897413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20744" cy="576263"/>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334552" y="2611246"/>
            <a:ext cx="2691242" cy="158376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3" y="5109107"/>
            <a:ext cx="3020745"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4748463" y="2642840"/>
            <a:ext cx="2691242" cy="155217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68865" y="5109107"/>
            <a:ext cx="3050438" cy="92140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3434"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8163031" y="2618992"/>
            <a:ext cx="2691242" cy="1576018"/>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3434" y="5109107"/>
            <a:ext cx="3054127" cy="89634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21" name="Straight Connector 20"/>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60E014A-7B53-4461-91A4-8760C3188100}" type="datetimeFigureOut">
              <a:rPr lang="en-IN" smtClean="0"/>
              <a:t>19-02-2023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1ECDB662-4FDA-4C72-B6DD-70C4847C74C0}" type="slidenum">
              <a:rPr lang="en-IN" smtClean="0"/>
              <a:t>‹#›</a:t>
            </a:fld>
            <a:endParaRPr lang="en-IN"/>
          </a:p>
        </p:txBody>
      </p:sp>
    </p:spTree>
    <p:extLst>
      <p:ext uri="{BB962C8B-B14F-4D97-AF65-F5344CB8AC3E}">
        <p14:creationId xmlns:p14="http://schemas.microsoft.com/office/powerpoint/2010/main" val="22265842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0E014A-7B53-4461-91A4-8760C3188100}" type="datetimeFigureOut">
              <a:rPr lang="en-IN" smtClean="0"/>
              <a:t>19-02-2023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ECDB662-4FDA-4C72-B6DD-70C4847C74C0}" type="slidenum">
              <a:rPr lang="en-IN" smtClean="0"/>
              <a:t>‹#›</a:t>
            </a:fld>
            <a:endParaRPr lang="en-IN"/>
          </a:p>
        </p:txBody>
      </p:sp>
    </p:spTree>
    <p:extLst>
      <p:ext uri="{BB962C8B-B14F-4D97-AF65-F5344CB8AC3E}">
        <p14:creationId xmlns:p14="http://schemas.microsoft.com/office/powerpoint/2010/main" val="31805516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97430"/>
            <a:ext cx="1409965" cy="4729626"/>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97429"/>
            <a:ext cx="6247546" cy="472962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0E014A-7B53-4461-91A4-8760C3188100}" type="datetimeFigureOut">
              <a:rPr lang="en-IN" smtClean="0"/>
              <a:t>19-02-2023</a:t>
            </a:fld>
            <a:endParaRPr lang="en-IN"/>
          </a:p>
        </p:txBody>
      </p:sp>
      <p:sp>
        <p:nvSpPr>
          <p:cNvPr id="5" name="Footer Placeholder 4"/>
          <p:cNvSpPr>
            <a:spLocks noGrp="1"/>
          </p:cNvSpPr>
          <p:nvPr>
            <p:ph type="ftr" sz="quarter" idx="11"/>
          </p:nvPr>
        </p:nvSpPr>
        <p:spPr/>
        <p:txBody>
          <a:bodyPr/>
          <a:lstStyle/>
          <a:p>
            <a:endParaRPr lang="en-IN"/>
          </a:p>
        </p:txBody>
      </p:sp>
      <p:sp>
        <p:nvSpPr>
          <p:cNvPr id="18" name="Rectangle 17"/>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ECDB662-4FDA-4C72-B6DD-70C4847C74C0}" type="slidenum">
              <a:rPr lang="en-IN" smtClean="0"/>
              <a:t>‹#›</a:t>
            </a:fld>
            <a:endParaRPr lang="en-IN"/>
          </a:p>
        </p:txBody>
      </p:sp>
    </p:spTree>
    <p:extLst>
      <p:ext uri="{BB962C8B-B14F-4D97-AF65-F5344CB8AC3E}">
        <p14:creationId xmlns:p14="http://schemas.microsoft.com/office/powerpoint/2010/main" val="1797403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0E014A-7B53-4461-91A4-8760C3188100}" type="datetimeFigureOut">
              <a:rPr lang="en-IN" smtClean="0"/>
              <a:t>19-02-2023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ECDB662-4FDA-4C72-B6DD-70C4847C74C0}" type="slidenum">
              <a:rPr lang="en-IN" smtClean="0"/>
              <a:t>‹#›</a:t>
            </a:fld>
            <a:endParaRPr lang="en-IN"/>
          </a:p>
        </p:txBody>
      </p:sp>
    </p:spTree>
    <p:extLst>
      <p:ext uri="{BB962C8B-B14F-4D97-AF65-F5344CB8AC3E}">
        <p14:creationId xmlns:p14="http://schemas.microsoft.com/office/powerpoint/2010/main" val="2824864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4"/>
            <a:ext cx="4351023" cy="2283823"/>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0E014A-7B53-4461-91A4-8760C3188100}" type="datetimeFigureOut">
              <a:rPr lang="en-IN" smtClean="0"/>
              <a:t>19-02-2023</a:t>
            </a:fld>
            <a:endParaRPr lang="en-IN"/>
          </a:p>
        </p:txBody>
      </p:sp>
      <p:sp>
        <p:nvSpPr>
          <p:cNvPr id="5" name="Footer Placeholder 4"/>
          <p:cNvSpPr>
            <a:spLocks noGrp="1"/>
          </p:cNvSpPr>
          <p:nvPr>
            <p:ph type="ftr" sz="quarter" idx="11"/>
          </p:nvPr>
        </p:nvSpPr>
        <p:spPr/>
        <p:txBody>
          <a:bodyPr/>
          <a:lstStyle/>
          <a:p>
            <a:endParaRPr lang="en-IN"/>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ECDB662-4FDA-4C72-B6DD-70C4847C74C0}" type="slidenum">
              <a:rPr lang="en-IN" smtClean="0"/>
              <a:t>‹#›</a:t>
            </a:fld>
            <a:endParaRPr lang="en-IN"/>
          </a:p>
        </p:txBody>
      </p:sp>
    </p:spTree>
    <p:extLst>
      <p:ext uri="{BB962C8B-B14F-4D97-AF65-F5344CB8AC3E}">
        <p14:creationId xmlns:p14="http://schemas.microsoft.com/office/powerpoint/2010/main" val="1200076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1368" y="2603500"/>
            <a:ext cx="4828744"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1" y="2603500"/>
            <a:ext cx="4825159" cy="337770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0E014A-7B53-4461-91A4-8760C3188100}" type="datetimeFigureOut">
              <a:rPr lang="en-IN" smtClean="0"/>
              <a:t>19-02-2023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ECDB662-4FDA-4C72-B6DD-70C4847C74C0}" type="slidenum">
              <a:rPr lang="en-IN" smtClean="0"/>
              <a:t>‹#›</a:t>
            </a:fld>
            <a:endParaRPr lang="en-IN"/>
          </a:p>
        </p:txBody>
      </p:sp>
    </p:spTree>
    <p:extLst>
      <p:ext uri="{BB962C8B-B14F-4D97-AF65-F5344CB8AC3E}">
        <p14:creationId xmlns:p14="http://schemas.microsoft.com/office/powerpoint/2010/main" val="2582426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36063"/>
            <a:ext cx="48251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212326"/>
            <a:ext cx="4825158" cy="280747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1" y="2603499"/>
            <a:ext cx="4825160" cy="608825"/>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212327"/>
            <a:ext cx="4825159" cy="280747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0E014A-7B53-4461-91A4-8760C3188100}" type="datetimeFigureOut">
              <a:rPr lang="en-IN" smtClean="0"/>
              <a:t>19-02-2023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1ECDB662-4FDA-4C72-B6DD-70C4847C74C0}" type="slidenum">
              <a:rPr lang="en-IN" smtClean="0"/>
              <a:t>‹#›</a:t>
            </a:fld>
            <a:endParaRPr lang="en-IN"/>
          </a:p>
        </p:txBody>
      </p:sp>
    </p:spTree>
    <p:extLst>
      <p:ext uri="{BB962C8B-B14F-4D97-AF65-F5344CB8AC3E}">
        <p14:creationId xmlns:p14="http://schemas.microsoft.com/office/powerpoint/2010/main" val="21957854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0E014A-7B53-4461-91A4-8760C3188100}" type="datetimeFigureOut">
              <a:rPr lang="en-IN" smtClean="0"/>
              <a:t>19-02-2023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1ECDB662-4FDA-4C72-B6DD-70C4847C74C0}" type="slidenum">
              <a:rPr lang="en-IN" smtClean="0"/>
              <a:t>‹#›</a:t>
            </a:fld>
            <a:endParaRPr lang="en-IN"/>
          </a:p>
        </p:txBody>
      </p:sp>
    </p:spTree>
    <p:extLst>
      <p:ext uri="{BB962C8B-B14F-4D97-AF65-F5344CB8AC3E}">
        <p14:creationId xmlns:p14="http://schemas.microsoft.com/office/powerpoint/2010/main" val="553007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0E014A-7B53-4461-91A4-8760C3188100}" type="datetimeFigureOut">
              <a:rPr lang="en-IN" smtClean="0"/>
              <a:t>19-02-2023</a:t>
            </a:fld>
            <a:endParaRPr lang="en-IN"/>
          </a:p>
        </p:txBody>
      </p:sp>
      <p:sp>
        <p:nvSpPr>
          <p:cNvPr id="3" name="Footer Placeholder 2"/>
          <p:cNvSpPr>
            <a:spLocks noGrp="1"/>
          </p:cNvSpPr>
          <p:nvPr>
            <p:ph type="ftr" sz="quarter" idx="11"/>
          </p:nvPr>
        </p:nvSpPr>
        <p:spPr/>
        <p:txBody>
          <a:bodyPr/>
          <a:lstStyle/>
          <a:p>
            <a:endParaRPr lang="en-IN"/>
          </a:p>
        </p:txBody>
      </p:sp>
      <p:sp>
        <p:nvSpPr>
          <p:cNvPr id="6" name="Rectangle 5"/>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1ECDB662-4FDA-4C72-B6DD-70C4847C74C0}" type="slidenum">
              <a:rPr lang="en-IN" smtClean="0"/>
              <a:t>‹#›</a:t>
            </a:fld>
            <a:endParaRPr lang="en-IN"/>
          </a:p>
        </p:txBody>
      </p:sp>
    </p:spTree>
    <p:extLst>
      <p:ext uri="{BB962C8B-B14F-4D97-AF65-F5344CB8AC3E}">
        <p14:creationId xmlns:p14="http://schemas.microsoft.com/office/powerpoint/2010/main" val="3811318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1" name="Group 10"/>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5" y="3129280"/>
            <a:ext cx="2793158" cy="289559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0E014A-7B53-4461-91A4-8760C3188100}" type="datetimeFigureOut">
              <a:rPr lang="en-IN" smtClean="0"/>
              <a:t>19-02-2023</a:t>
            </a:fld>
            <a:endParaRPr lang="en-IN"/>
          </a:p>
        </p:txBody>
      </p:sp>
      <p:sp>
        <p:nvSpPr>
          <p:cNvPr id="6" name="Footer Placeholder 5"/>
          <p:cNvSpPr>
            <a:spLocks noGrp="1"/>
          </p:cNvSpPr>
          <p:nvPr>
            <p:ph type="ftr" sz="quarter" idx="11"/>
          </p:nvPr>
        </p:nvSpPr>
        <p:spPr/>
        <p:txBody>
          <a:bodyPr/>
          <a:lstStyle/>
          <a:p>
            <a:endParaRPr lang="en-IN"/>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1ECDB662-4FDA-4C72-B6DD-70C4847C74C0}" type="slidenum">
              <a:rPr lang="en-IN" smtClean="0"/>
              <a:t>‹#›</a:t>
            </a:fld>
            <a:endParaRPr lang="en-IN"/>
          </a:p>
        </p:txBody>
      </p:sp>
    </p:spTree>
    <p:extLst>
      <p:ext uri="{BB962C8B-B14F-4D97-AF65-F5344CB8AC3E}">
        <p14:creationId xmlns:p14="http://schemas.microsoft.com/office/powerpoint/2010/main" val="28981492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8" name="Rectangle 7"/>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2" y="1143000"/>
            <a:ext cx="3227192"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0E014A-7B53-4461-91A4-8760C3188100}" type="datetimeFigureOut">
              <a:rPr lang="en-IN" smtClean="0"/>
              <a:t>19-02-2023</a:t>
            </a:fld>
            <a:endParaRPr lang="en-IN"/>
          </a:p>
        </p:txBody>
      </p:sp>
      <p:sp>
        <p:nvSpPr>
          <p:cNvPr id="6" name="Footer Placeholder 5"/>
          <p:cNvSpPr>
            <a:spLocks noGrp="1"/>
          </p:cNvSpPr>
          <p:nvPr>
            <p:ph type="ftr" sz="quarter" idx="11"/>
          </p:nvPr>
        </p:nvSpPr>
        <p:spPr/>
        <p:txBody>
          <a:bodyPr/>
          <a:lstStyle/>
          <a:p>
            <a:endParaRPr lang="en-IN"/>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1ECDB662-4FDA-4C72-B6DD-70C4847C74C0}" type="slidenum">
              <a:rPr lang="en-IN" smtClean="0"/>
              <a:t>‹#›</a:t>
            </a:fld>
            <a:endParaRPr lang="en-IN"/>
          </a:p>
        </p:txBody>
      </p:sp>
    </p:spTree>
    <p:extLst>
      <p:ext uri="{BB962C8B-B14F-4D97-AF65-F5344CB8AC3E}">
        <p14:creationId xmlns:p14="http://schemas.microsoft.com/office/powerpoint/2010/main" val="18225710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5" name="Rectangle 14"/>
            <p:cNvSpPr/>
            <p:nvPr/>
          </p:nvSpPr>
          <p:spPr>
            <a:xfrm>
              <a:off x="0" y="0"/>
              <a:ext cx="12192000" cy="6858000"/>
            </a:xfrm>
            <a:prstGeom prst="rect">
              <a:avLst/>
            </a:prstGeom>
            <a:blipFill>
              <a:blip r:embed="rId19">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Oval 4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9" name="Oval 3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8" name="Oval 3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49" name="Oval 48"/>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47920"/>
            <a:ext cx="8761413" cy="72848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561110" y="6391839"/>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IN"/>
          </a:p>
        </p:txBody>
      </p:sp>
      <p:sp>
        <p:nvSpPr>
          <p:cNvPr id="4" name="Date Placeholder 3"/>
          <p:cNvSpPr>
            <a:spLocks noGrp="1"/>
          </p:cNvSpPr>
          <p:nvPr>
            <p:ph type="dt" sz="half" idx="2"/>
          </p:nvPr>
        </p:nvSpPr>
        <p:spPr>
          <a:xfrm>
            <a:off x="10650938" y="6394407"/>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960E014A-7B53-4461-91A4-8760C3188100}" type="datetimeFigureOut">
              <a:rPr lang="en-IN" smtClean="0"/>
              <a:t>19-02-2023</a:t>
            </a:fld>
            <a:endParaRPr lang="en-IN"/>
          </a:p>
        </p:txBody>
      </p:sp>
      <p:sp>
        <p:nvSpPr>
          <p:cNvPr id="20" name="Rectangle 19"/>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1ECDB662-4FDA-4C72-B6DD-70C4847C74C0}" type="slidenum">
              <a:rPr lang="en-IN" smtClean="0"/>
              <a:t>‹#›</a:t>
            </a:fld>
            <a:endParaRPr lang="en-IN"/>
          </a:p>
        </p:txBody>
      </p:sp>
    </p:spTree>
    <p:extLst>
      <p:ext uri="{BB962C8B-B14F-4D97-AF65-F5344CB8AC3E}">
        <p14:creationId xmlns:p14="http://schemas.microsoft.com/office/powerpoint/2010/main" val="3177451186"/>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 id="2147483743"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371DE-F6C1-AE0C-409D-7BDF4E0E006B}"/>
              </a:ext>
            </a:extLst>
          </p:cNvPr>
          <p:cNvSpPr>
            <a:spLocks noGrp="1"/>
          </p:cNvSpPr>
          <p:nvPr>
            <p:ph type="ctrTitle"/>
          </p:nvPr>
        </p:nvSpPr>
        <p:spPr/>
        <p:txBody>
          <a:bodyPr/>
          <a:lstStyle/>
          <a:p>
            <a:r>
              <a:rPr lang="en-US" dirty="0"/>
              <a:t>ACCOUNTS OF ELECTRICITY COMPANY</a:t>
            </a:r>
            <a:endParaRPr lang="en-IN" dirty="0"/>
          </a:p>
        </p:txBody>
      </p:sp>
      <p:sp>
        <p:nvSpPr>
          <p:cNvPr id="3" name="Subtitle 2">
            <a:extLst>
              <a:ext uri="{FF2B5EF4-FFF2-40B4-BE49-F238E27FC236}">
                <a16:creationId xmlns:a16="http://schemas.microsoft.com/office/drawing/2014/main" id="{480B1DF2-9DE8-6AF5-6C09-89757BB80DE2}"/>
              </a:ext>
            </a:extLst>
          </p:cNvPr>
          <p:cNvSpPr>
            <a:spLocks noGrp="1"/>
          </p:cNvSpPr>
          <p:nvPr>
            <p:ph type="subTitle" idx="1"/>
          </p:nvPr>
        </p:nvSpPr>
        <p:spPr/>
        <p:txBody>
          <a:bodyPr>
            <a:normAutofit fontScale="77500" lnSpcReduction="20000"/>
          </a:bodyPr>
          <a:lstStyle/>
          <a:p>
            <a:r>
              <a:rPr lang="en-US" dirty="0"/>
              <a:t>Dr. shubhangee L. Diwe</a:t>
            </a:r>
          </a:p>
          <a:p>
            <a:r>
              <a:rPr lang="en-US" dirty="0"/>
              <a:t>Department of commerce</a:t>
            </a:r>
          </a:p>
          <a:p>
            <a:r>
              <a:rPr lang="en-US" dirty="0" err="1"/>
              <a:t>Baliram</a:t>
            </a:r>
            <a:r>
              <a:rPr lang="en-US" dirty="0"/>
              <a:t> </a:t>
            </a:r>
            <a:r>
              <a:rPr lang="en-US" dirty="0" err="1"/>
              <a:t>patil</a:t>
            </a:r>
            <a:r>
              <a:rPr lang="en-US" dirty="0"/>
              <a:t> college ,</a:t>
            </a:r>
            <a:r>
              <a:rPr lang="en-US" dirty="0" err="1"/>
              <a:t>kinwat</a:t>
            </a:r>
            <a:endParaRPr lang="en-IN" dirty="0"/>
          </a:p>
        </p:txBody>
      </p:sp>
    </p:spTree>
    <p:extLst>
      <p:ext uri="{BB962C8B-B14F-4D97-AF65-F5344CB8AC3E}">
        <p14:creationId xmlns:p14="http://schemas.microsoft.com/office/powerpoint/2010/main" val="21755532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657FB-75B9-DAF9-32A6-E8B636A767E1}"/>
              </a:ext>
            </a:extLst>
          </p:cNvPr>
          <p:cNvSpPr>
            <a:spLocks noGrp="1"/>
          </p:cNvSpPr>
          <p:nvPr>
            <p:ph type="title"/>
          </p:nvPr>
        </p:nvSpPr>
        <p:spPr/>
        <p:txBody>
          <a:bodyPr/>
          <a:lstStyle/>
          <a:p>
            <a:r>
              <a:rPr lang="en-US" dirty="0"/>
              <a:t>CAPITAL ACCOUNT</a:t>
            </a:r>
            <a:endParaRPr lang="en-IN" dirty="0"/>
          </a:p>
        </p:txBody>
      </p:sp>
      <p:sp>
        <p:nvSpPr>
          <p:cNvPr id="3" name="Content Placeholder 2">
            <a:extLst>
              <a:ext uri="{FF2B5EF4-FFF2-40B4-BE49-F238E27FC236}">
                <a16:creationId xmlns:a16="http://schemas.microsoft.com/office/drawing/2014/main" id="{6A8D0068-2437-33A5-F199-688B6B899530}"/>
              </a:ext>
            </a:extLst>
          </p:cNvPr>
          <p:cNvSpPr>
            <a:spLocks noGrp="1"/>
          </p:cNvSpPr>
          <p:nvPr>
            <p:ph idx="1"/>
          </p:nvPr>
        </p:nvSpPr>
        <p:spPr/>
        <p:txBody>
          <a:bodyPr/>
          <a:lstStyle/>
          <a:p>
            <a:r>
              <a:rPr lang="en-US" b="0" i="0" dirty="0">
                <a:solidFill>
                  <a:srgbClr val="4D5156"/>
                </a:solidFill>
                <a:effectLst/>
                <a:latin typeface="Roboto" panose="02000000000000000000" pitchFamily="2" charset="0"/>
              </a:rPr>
              <a:t>Capital Account (Receipts and Expenditure on Capital Account) The main purpose of this account is to show total amount of capital raised and its application for acquisition of fixed assets for carrying on the business. As per the statutory forms (prescribed by the Indian Electricity Act, 1910) there are three columns on each side:</a:t>
            </a:r>
          </a:p>
          <a:p>
            <a:endParaRPr lang="en-IN" dirty="0"/>
          </a:p>
        </p:txBody>
      </p:sp>
    </p:spTree>
    <p:extLst>
      <p:ext uri="{BB962C8B-B14F-4D97-AF65-F5344CB8AC3E}">
        <p14:creationId xmlns:p14="http://schemas.microsoft.com/office/powerpoint/2010/main" val="33520307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a:extLst>
              <a:ext uri="{FF2B5EF4-FFF2-40B4-BE49-F238E27FC236}">
                <a16:creationId xmlns:a16="http://schemas.microsoft.com/office/drawing/2014/main" id="{540BA04A-7636-1A8C-8F40-558806AD95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9224" y="742950"/>
            <a:ext cx="9556376" cy="5372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51953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5CDDE-46EA-8706-3282-1CAA3EB778AB}"/>
              </a:ext>
            </a:extLst>
          </p:cNvPr>
          <p:cNvSpPr>
            <a:spLocks noGrp="1"/>
          </p:cNvSpPr>
          <p:nvPr>
            <p:ph type="title"/>
          </p:nvPr>
        </p:nvSpPr>
        <p:spPr/>
        <p:txBody>
          <a:bodyPr/>
          <a:lstStyle/>
          <a:p>
            <a:r>
              <a:rPr lang="en-US" dirty="0"/>
              <a:t>GENERAL BALANCE SHEET</a:t>
            </a:r>
            <a:endParaRPr lang="en-IN" dirty="0"/>
          </a:p>
        </p:txBody>
      </p:sp>
      <p:sp>
        <p:nvSpPr>
          <p:cNvPr id="3" name="Content Placeholder 2">
            <a:extLst>
              <a:ext uri="{FF2B5EF4-FFF2-40B4-BE49-F238E27FC236}">
                <a16:creationId xmlns:a16="http://schemas.microsoft.com/office/drawing/2014/main" id="{64DC2641-C930-A4C1-4184-BBB41EC582A0}"/>
              </a:ext>
            </a:extLst>
          </p:cNvPr>
          <p:cNvSpPr>
            <a:spLocks noGrp="1"/>
          </p:cNvSpPr>
          <p:nvPr>
            <p:ph idx="1"/>
          </p:nvPr>
        </p:nvSpPr>
        <p:spPr/>
        <p:txBody>
          <a:bodyPr/>
          <a:lstStyle/>
          <a:p>
            <a:r>
              <a:rPr lang="en-US" dirty="0">
                <a:solidFill>
                  <a:srgbClr val="4D5156"/>
                </a:solidFill>
                <a:latin typeface="Roboto" panose="02000000000000000000" pitchFamily="2" charset="0"/>
              </a:rPr>
              <a:t>I</a:t>
            </a:r>
            <a:r>
              <a:rPr lang="en-US" b="0" i="0" dirty="0">
                <a:solidFill>
                  <a:srgbClr val="4D5156"/>
                </a:solidFill>
                <a:effectLst/>
                <a:latin typeface="Roboto" panose="02000000000000000000" pitchFamily="2" charset="0"/>
              </a:rPr>
              <a:t>n the General Balance Sheet, all the remaining assets and liabilities, like current assets, current liabilities, reserves, etc., are shown along with the total of receipts (on the liability side) and the total expenditure (on the asset side). The Statutory Form of General Balance Sheet under Indian Electricity Act, 1910 is given below:</a:t>
            </a:r>
            <a:endParaRPr lang="en-IN" dirty="0"/>
          </a:p>
        </p:txBody>
      </p:sp>
    </p:spTree>
    <p:extLst>
      <p:ext uri="{BB962C8B-B14F-4D97-AF65-F5344CB8AC3E}">
        <p14:creationId xmlns:p14="http://schemas.microsoft.com/office/powerpoint/2010/main" val="35957324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7B557-88AD-5DBC-FA65-5C462BFACB30}"/>
              </a:ext>
            </a:extLst>
          </p:cNvPr>
          <p:cNvSpPr>
            <a:spLocks noGrp="1"/>
          </p:cNvSpPr>
          <p:nvPr>
            <p:ph type="title"/>
          </p:nvPr>
        </p:nvSpPr>
        <p:spPr/>
        <p:txBody>
          <a:bodyPr/>
          <a:lstStyle/>
          <a:p>
            <a:r>
              <a:rPr lang="en-US" sz="4000" b="1" dirty="0">
                <a:latin typeface="Times New Roman" panose="02020603050405020304" pitchFamily="18" charset="0"/>
                <a:cs typeface="Times New Roman" panose="02020603050405020304" pitchFamily="18" charset="0"/>
              </a:rPr>
              <a:t>GENERAL BALANCE SHEET </a:t>
            </a:r>
            <a:endParaRPr lang="en-IN" sz="4000" b="1" dirty="0">
              <a:latin typeface="Times New Roman" panose="02020603050405020304" pitchFamily="18" charset="0"/>
              <a:cs typeface="Times New Roman" panose="02020603050405020304" pitchFamily="18" charset="0"/>
            </a:endParaRPr>
          </a:p>
        </p:txBody>
      </p:sp>
      <p:pic>
        <p:nvPicPr>
          <p:cNvPr id="12290" name="Picture 2">
            <a:extLst>
              <a:ext uri="{FF2B5EF4-FFF2-40B4-BE49-F238E27FC236}">
                <a16:creationId xmlns:a16="http://schemas.microsoft.com/office/drawing/2014/main" id="{0DFD22BE-9949-5E88-24EE-EEF0474C83D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219200" y="2142565"/>
            <a:ext cx="9816353" cy="43478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83481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20304E4-7DB1-709C-1611-B1289AE07FCA}"/>
              </a:ext>
            </a:extLst>
          </p:cNvPr>
          <p:cNvSpPr txBox="1"/>
          <p:nvPr/>
        </p:nvSpPr>
        <p:spPr>
          <a:xfrm>
            <a:off x="1084729" y="751344"/>
            <a:ext cx="10013577" cy="5078313"/>
          </a:xfrm>
          <a:prstGeom prst="rect">
            <a:avLst/>
          </a:prstGeom>
          <a:noFill/>
        </p:spPr>
        <p:txBody>
          <a:bodyPr wrap="square">
            <a:spAutoFit/>
          </a:bodyPr>
          <a:lstStyle/>
          <a:p>
            <a:r>
              <a:rPr lang="en-US" b="1" i="0" dirty="0">
                <a:solidFill>
                  <a:srgbClr val="474747"/>
                </a:solidFill>
                <a:effectLst/>
                <a:latin typeface="Arial" panose="020B0604020202020204" pitchFamily="34" charset="0"/>
              </a:rPr>
              <a:t>The students should note the following important matters which will affect the accounts of electricity companies as provided in the Sixth Schedule to The Electricity (Supply) Act. 1948.</a:t>
            </a:r>
            <a:br>
              <a:rPr lang="en-US" b="1" dirty="0"/>
            </a:br>
            <a:br>
              <a:rPr lang="en-US" b="1" dirty="0"/>
            </a:br>
            <a:r>
              <a:rPr lang="en-US" b="0" i="0" dirty="0">
                <a:solidFill>
                  <a:srgbClr val="474747"/>
                </a:solidFill>
                <a:effectLst/>
                <a:latin typeface="Arial" panose="020B0604020202020204" pitchFamily="34" charset="0"/>
              </a:rPr>
              <a:t>These are as follows:</a:t>
            </a:r>
            <a:br>
              <a:rPr lang="en-US" dirty="0"/>
            </a:br>
            <a:br>
              <a:rPr lang="en-US" dirty="0"/>
            </a:br>
            <a:r>
              <a:rPr lang="en-US" b="0" i="0" dirty="0">
                <a:solidFill>
                  <a:srgbClr val="474747"/>
                </a:solidFill>
                <a:effectLst/>
                <a:latin typeface="Arial" panose="020B0604020202020204" pitchFamily="34" charset="0"/>
              </a:rPr>
              <a:t>(a) Depreciation on fixed assets</a:t>
            </a:r>
            <a:br>
              <a:rPr lang="en-US" dirty="0"/>
            </a:br>
            <a:br>
              <a:rPr lang="en-US" dirty="0"/>
            </a:br>
            <a:r>
              <a:rPr lang="en-US" b="0" i="0" dirty="0">
                <a:solidFill>
                  <a:srgbClr val="474747"/>
                </a:solidFill>
                <a:effectLst/>
                <a:latin typeface="Arial" panose="020B0604020202020204" pitchFamily="34" charset="0"/>
              </a:rPr>
              <a:t>(b) Fixed assets and their prescribed life</a:t>
            </a:r>
            <a:br>
              <a:rPr lang="en-US" dirty="0"/>
            </a:br>
            <a:br>
              <a:rPr lang="en-US" dirty="0"/>
            </a:br>
            <a:r>
              <a:rPr lang="en-US" b="0" i="0" dirty="0">
                <a:solidFill>
                  <a:srgbClr val="474747"/>
                </a:solidFill>
                <a:effectLst/>
                <a:latin typeface="Arial" panose="020B0604020202020204" pitchFamily="34" charset="0"/>
              </a:rPr>
              <a:t>(c) Contingency reserve</a:t>
            </a:r>
            <a:br>
              <a:rPr lang="en-US" dirty="0"/>
            </a:br>
            <a:br>
              <a:rPr lang="en-US" dirty="0"/>
            </a:br>
            <a:r>
              <a:rPr lang="en-US" b="0" i="0" dirty="0">
                <a:solidFill>
                  <a:srgbClr val="474747"/>
                </a:solidFill>
                <a:effectLst/>
                <a:latin typeface="Arial" panose="020B0604020202020204" pitchFamily="34" charset="0"/>
              </a:rPr>
              <a:t>(d) Development reserve</a:t>
            </a:r>
            <a:br>
              <a:rPr lang="en-US" dirty="0"/>
            </a:br>
            <a:br>
              <a:rPr lang="en-US" dirty="0"/>
            </a:br>
            <a:r>
              <a:rPr lang="en-US" b="0" i="0" dirty="0">
                <a:solidFill>
                  <a:srgbClr val="474747"/>
                </a:solidFill>
                <a:effectLst/>
                <a:latin typeface="Arial" panose="020B0604020202020204" pitchFamily="34" charset="0"/>
              </a:rPr>
              <a:t>(e) General reserve</a:t>
            </a:r>
            <a:br>
              <a:rPr lang="en-US" dirty="0"/>
            </a:br>
            <a:br>
              <a:rPr lang="en-US" dirty="0"/>
            </a:br>
            <a:r>
              <a:rPr lang="en-US" b="0" i="0" dirty="0">
                <a:solidFill>
                  <a:srgbClr val="474747"/>
                </a:solidFill>
                <a:effectLst/>
                <a:latin typeface="Arial" panose="020B0604020202020204" pitchFamily="34" charset="0"/>
              </a:rPr>
              <a:t>(f) Appropriation of profits</a:t>
            </a:r>
            <a:br>
              <a:rPr lang="en-US" dirty="0"/>
            </a:br>
            <a:endParaRPr lang="en-IN" dirty="0"/>
          </a:p>
        </p:txBody>
      </p:sp>
    </p:spTree>
    <p:extLst>
      <p:ext uri="{BB962C8B-B14F-4D97-AF65-F5344CB8AC3E}">
        <p14:creationId xmlns:p14="http://schemas.microsoft.com/office/powerpoint/2010/main" val="26070509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43AE15A-19E6-36A2-FFAE-7B5A26445EB1}"/>
              </a:ext>
            </a:extLst>
          </p:cNvPr>
          <p:cNvSpPr txBox="1"/>
          <p:nvPr/>
        </p:nvSpPr>
        <p:spPr>
          <a:xfrm>
            <a:off x="968188" y="426400"/>
            <a:ext cx="10255623" cy="4801314"/>
          </a:xfrm>
          <a:prstGeom prst="rect">
            <a:avLst/>
          </a:prstGeom>
          <a:noFill/>
        </p:spPr>
        <p:txBody>
          <a:bodyPr wrap="square">
            <a:spAutoFit/>
          </a:bodyPr>
          <a:lstStyle/>
          <a:p>
            <a:r>
              <a:rPr lang="en-US" b="1" i="0" dirty="0">
                <a:solidFill>
                  <a:srgbClr val="474747"/>
                </a:solidFill>
                <a:effectLst/>
                <a:latin typeface="Arial" panose="020B0604020202020204" pitchFamily="34" charset="0"/>
              </a:rPr>
              <a:t>Contingencies Reserve</a:t>
            </a:r>
            <a:br>
              <a:rPr lang="en-US" dirty="0"/>
            </a:br>
            <a:r>
              <a:rPr lang="en-US" b="0" i="0" dirty="0">
                <a:solidFill>
                  <a:srgbClr val="474747"/>
                </a:solidFill>
                <a:effectLst/>
                <a:latin typeface="Arial" panose="020B0604020202020204" pitchFamily="34" charset="0"/>
              </a:rPr>
              <a:t>Every electricity supply company is required to maintain a Contingencies Reserve. A sum equal to not less than 1/4% or not more than 1/2% of the original cost of fixed assets must be transferred from the Revenue Account to the Contingencies Reserve. The maximum amount in this account must not exceed 5% of the original cost of the fixed assets. The amount of Contingencies Reserve must be invested in trust </a:t>
            </a:r>
            <a:r>
              <a:rPr lang="en-US" b="0" i="0" dirty="0" err="1">
                <a:solidFill>
                  <a:srgbClr val="474747"/>
                </a:solidFill>
                <a:effectLst/>
                <a:latin typeface="Arial" panose="020B0604020202020204" pitchFamily="34" charset="0"/>
              </a:rPr>
              <a:t>securities.With</a:t>
            </a:r>
            <a:r>
              <a:rPr lang="en-US" b="0" i="0" dirty="0">
                <a:solidFill>
                  <a:srgbClr val="474747"/>
                </a:solidFill>
                <a:effectLst/>
                <a:latin typeface="Arial" panose="020B0604020202020204" pitchFamily="34" charset="0"/>
              </a:rPr>
              <a:t> the prior approval of the State Government, the Contingencies Reserve can be </a:t>
            </a:r>
            <a:r>
              <a:rPr lang="en-US" b="0" i="0" dirty="0" err="1">
                <a:solidFill>
                  <a:srgbClr val="474747"/>
                </a:solidFill>
                <a:effectLst/>
                <a:latin typeface="Arial" panose="020B0604020202020204" pitchFamily="34" charset="0"/>
              </a:rPr>
              <a:t>utilised</a:t>
            </a:r>
            <a:r>
              <a:rPr lang="en-US" b="0" i="0" dirty="0">
                <a:solidFill>
                  <a:srgbClr val="474747"/>
                </a:solidFill>
                <a:effectLst/>
                <a:latin typeface="Arial" panose="020B0604020202020204" pitchFamily="34" charset="0"/>
              </a:rPr>
              <a:t> for the following purposes :</a:t>
            </a:r>
            <a:br>
              <a:rPr lang="en-US" dirty="0"/>
            </a:br>
            <a:br>
              <a:rPr lang="en-US" dirty="0"/>
            </a:br>
            <a:r>
              <a:rPr lang="en-US" b="0" i="0" dirty="0">
                <a:solidFill>
                  <a:srgbClr val="474747"/>
                </a:solidFill>
                <a:effectLst/>
                <a:latin typeface="Arial" panose="020B0604020202020204" pitchFamily="34" charset="0"/>
              </a:rPr>
              <a:t>( </a:t>
            </a:r>
            <a:r>
              <a:rPr lang="en-US" b="0" i="0" dirty="0" err="1">
                <a:solidFill>
                  <a:srgbClr val="474747"/>
                </a:solidFill>
                <a:effectLst/>
                <a:latin typeface="Arial" panose="020B0604020202020204" pitchFamily="34" charset="0"/>
              </a:rPr>
              <a:t>i</a:t>
            </a:r>
            <a:r>
              <a:rPr lang="en-US" b="0" i="0" dirty="0">
                <a:solidFill>
                  <a:srgbClr val="474747"/>
                </a:solidFill>
                <a:effectLst/>
                <a:latin typeface="Arial" panose="020B0604020202020204" pitchFamily="34" charset="0"/>
              </a:rPr>
              <a:t> ) For meeting expenses or loss of profit due to accident, strikes or circumstances beyond the control of the management;</a:t>
            </a:r>
            <a:br>
              <a:rPr lang="en-US" dirty="0"/>
            </a:br>
            <a:br>
              <a:rPr lang="en-US" dirty="0"/>
            </a:br>
            <a:r>
              <a:rPr lang="en-US" b="0" i="0" dirty="0">
                <a:solidFill>
                  <a:srgbClr val="474747"/>
                </a:solidFill>
                <a:effectLst/>
                <a:latin typeface="Arial" panose="020B0604020202020204" pitchFamily="34" charset="0"/>
              </a:rPr>
              <a:t>(ii) For meeting expenses on replacement or removal of plant or works other than expenses required for normal maintenance or renewals;</a:t>
            </a:r>
            <a:br>
              <a:rPr lang="en-US" dirty="0"/>
            </a:br>
            <a:br>
              <a:rPr lang="en-US" dirty="0"/>
            </a:br>
            <a:r>
              <a:rPr lang="en-US" b="0" i="0" dirty="0">
                <a:solidFill>
                  <a:srgbClr val="474747"/>
                </a:solidFill>
                <a:effectLst/>
                <a:latin typeface="Arial" panose="020B0604020202020204" pitchFamily="34" charset="0"/>
              </a:rPr>
              <a:t>(iii) For paying compensation under any law for the time being in force and for which no other provision has been made.</a:t>
            </a:r>
            <a:br>
              <a:rPr lang="en-US" dirty="0"/>
            </a:br>
            <a:endParaRPr lang="en-IN" dirty="0"/>
          </a:p>
        </p:txBody>
      </p:sp>
    </p:spTree>
    <p:extLst>
      <p:ext uri="{BB962C8B-B14F-4D97-AF65-F5344CB8AC3E}">
        <p14:creationId xmlns:p14="http://schemas.microsoft.com/office/powerpoint/2010/main" val="2766763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55BD5-FC6F-975A-8A3F-F24AD5D87832}"/>
              </a:ext>
            </a:extLst>
          </p:cNvPr>
          <p:cNvSpPr>
            <a:spLocks noGrp="1"/>
          </p:cNvSpPr>
          <p:nvPr>
            <p:ph type="title"/>
          </p:nvPr>
        </p:nvSpPr>
        <p:spPr/>
        <p:txBody>
          <a:bodyPr/>
          <a:lstStyle/>
          <a:p>
            <a:r>
              <a:rPr lang="en-US" dirty="0"/>
              <a:t>DEFINATION OF ELECTRICITY COMPANY</a:t>
            </a:r>
            <a:endParaRPr lang="en-IN" dirty="0"/>
          </a:p>
        </p:txBody>
      </p:sp>
      <p:sp>
        <p:nvSpPr>
          <p:cNvPr id="3" name="Content Placeholder 2">
            <a:extLst>
              <a:ext uri="{FF2B5EF4-FFF2-40B4-BE49-F238E27FC236}">
                <a16:creationId xmlns:a16="http://schemas.microsoft.com/office/drawing/2014/main" id="{2451E809-D7BB-E12E-6762-DA07D44C90DF}"/>
              </a:ext>
            </a:extLst>
          </p:cNvPr>
          <p:cNvSpPr>
            <a:spLocks noGrp="1"/>
          </p:cNvSpPr>
          <p:nvPr>
            <p:ph idx="1"/>
          </p:nvPr>
        </p:nvSpPr>
        <p:spPr/>
        <p:txBody>
          <a:bodyPr/>
          <a:lstStyle/>
          <a:p>
            <a:r>
              <a:rPr lang="en-US" dirty="0"/>
              <a:t>The electricity companies means generation (manufacturing) of electricity, transmission of electricity, distribution of electricity and trading of electricity.</a:t>
            </a:r>
          </a:p>
          <a:p>
            <a:endParaRPr lang="en-IN" dirty="0"/>
          </a:p>
        </p:txBody>
      </p:sp>
    </p:spTree>
    <p:extLst>
      <p:ext uri="{BB962C8B-B14F-4D97-AF65-F5344CB8AC3E}">
        <p14:creationId xmlns:p14="http://schemas.microsoft.com/office/powerpoint/2010/main" val="26381033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0151B-BE09-DF1F-B7D1-EB361FB7E7CC}"/>
              </a:ext>
            </a:extLst>
          </p:cNvPr>
          <p:cNvSpPr>
            <a:spLocks noGrp="1"/>
          </p:cNvSpPr>
          <p:nvPr>
            <p:ph type="title"/>
          </p:nvPr>
        </p:nvSpPr>
        <p:spPr/>
        <p:txBody>
          <a:bodyPr/>
          <a:lstStyle/>
          <a:p>
            <a:pPr algn="ctr"/>
            <a:r>
              <a:rPr lang="en-US" dirty="0"/>
              <a:t>ELECTRICITY COMPANY</a:t>
            </a:r>
            <a:endParaRPr lang="en-IN" dirty="0"/>
          </a:p>
        </p:txBody>
      </p:sp>
      <p:pic>
        <p:nvPicPr>
          <p:cNvPr id="4098" name="Picture 2" descr="Delivery to consumers - U.S. Energy Information Administration (EIA)">
            <a:extLst>
              <a:ext uri="{FF2B5EF4-FFF2-40B4-BE49-F238E27FC236}">
                <a16:creationId xmlns:a16="http://schemas.microsoft.com/office/drawing/2014/main" id="{5FA61296-7EEC-4157-4D44-DE7C87A750D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8200" y="1690689"/>
            <a:ext cx="10515600" cy="45308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3032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B0212-B3C7-62BE-9DA1-EEE125C2FC08}"/>
              </a:ext>
            </a:extLst>
          </p:cNvPr>
          <p:cNvSpPr>
            <a:spLocks noGrp="1"/>
          </p:cNvSpPr>
          <p:nvPr>
            <p:ph type="title"/>
          </p:nvPr>
        </p:nvSpPr>
        <p:spPr/>
        <p:txBody>
          <a:bodyPr/>
          <a:lstStyle/>
          <a:p>
            <a:pPr algn="ctr"/>
            <a:r>
              <a:rPr lang="en-US" dirty="0"/>
              <a:t>ELECTRICITY SUPPLY</a:t>
            </a:r>
            <a:endParaRPr lang="en-IN" dirty="0"/>
          </a:p>
        </p:txBody>
      </p:sp>
      <p:pic>
        <p:nvPicPr>
          <p:cNvPr id="5122" name="Picture 2" descr="Electrical Power Distribution - Inst Tools">
            <a:extLst>
              <a:ext uri="{FF2B5EF4-FFF2-40B4-BE49-F238E27FC236}">
                <a16:creationId xmlns:a16="http://schemas.microsoft.com/office/drawing/2014/main" id="{127C1747-6442-ABA6-F438-E7651ECFB21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690502" y="2603500"/>
            <a:ext cx="3691808" cy="3416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97088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9FFF1-1CBC-C921-9E06-7623E6D4A875}"/>
              </a:ext>
            </a:extLst>
          </p:cNvPr>
          <p:cNvSpPr>
            <a:spLocks noGrp="1"/>
          </p:cNvSpPr>
          <p:nvPr>
            <p:ph type="title"/>
          </p:nvPr>
        </p:nvSpPr>
        <p:spPr/>
        <p:txBody>
          <a:bodyPr/>
          <a:lstStyle/>
          <a:p>
            <a:r>
              <a:rPr lang="en-US" dirty="0"/>
              <a:t>Double account system</a:t>
            </a:r>
            <a:endParaRPr lang="en-IN" dirty="0"/>
          </a:p>
        </p:txBody>
      </p:sp>
      <p:sp>
        <p:nvSpPr>
          <p:cNvPr id="3" name="Content Placeholder 2">
            <a:extLst>
              <a:ext uri="{FF2B5EF4-FFF2-40B4-BE49-F238E27FC236}">
                <a16:creationId xmlns:a16="http://schemas.microsoft.com/office/drawing/2014/main" id="{C5E9F4AC-C36E-AFFB-2C27-C9E4B4D0B4CE}"/>
              </a:ext>
            </a:extLst>
          </p:cNvPr>
          <p:cNvSpPr>
            <a:spLocks noGrp="1"/>
          </p:cNvSpPr>
          <p:nvPr>
            <p:ph idx="1"/>
          </p:nvPr>
        </p:nvSpPr>
        <p:spPr/>
        <p:txBody>
          <a:bodyPr/>
          <a:lstStyle/>
          <a:p>
            <a:r>
              <a:rPr lang="en-US" dirty="0"/>
              <a:t>The double account system is method of presenting the annual final accounts .every electricity supply company is required to submit to the state government of nominee. The electricity (supply) Act 1948 came into force on10 </a:t>
            </a:r>
            <a:r>
              <a:rPr lang="en-US" dirty="0" err="1"/>
              <a:t>th</a:t>
            </a:r>
            <a:r>
              <a:rPr lang="en-US" dirty="0"/>
              <a:t> sept 1948 .</a:t>
            </a:r>
          </a:p>
          <a:p>
            <a:r>
              <a:rPr lang="en-US" dirty="0"/>
              <a:t>Every electricity company must submit their annual accounts as per prescribed format within 6 months from the date of year end.</a:t>
            </a:r>
            <a:endParaRPr lang="en-IN" dirty="0"/>
          </a:p>
        </p:txBody>
      </p:sp>
    </p:spTree>
    <p:extLst>
      <p:ext uri="{BB962C8B-B14F-4D97-AF65-F5344CB8AC3E}">
        <p14:creationId xmlns:p14="http://schemas.microsoft.com/office/powerpoint/2010/main" val="37994710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0430B-9D4A-AC46-36B9-1E390A3CA1F9}"/>
              </a:ext>
            </a:extLst>
          </p:cNvPr>
          <p:cNvSpPr>
            <a:spLocks noGrp="1"/>
          </p:cNvSpPr>
          <p:nvPr>
            <p:ph type="title"/>
          </p:nvPr>
        </p:nvSpPr>
        <p:spPr/>
        <p:txBody>
          <a:bodyPr>
            <a:normAutofit fontScale="90000"/>
          </a:bodyPr>
          <a:lstStyle/>
          <a:p>
            <a:r>
              <a:rPr lang="en-US" dirty="0"/>
              <a:t>The final accounts of electricity company consist of(under the ‘Double Account system’)</a:t>
            </a:r>
            <a:endParaRPr lang="en-IN" dirty="0"/>
          </a:p>
        </p:txBody>
      </p:sp>
      <p:sp>
        <p:nvSpPr>
          <p:cNvPr id="3" name="Content Placeholder 2">
            <a:extLst>
              <a:ext uri="{FF2B5EF4-FFF2-40B4-BE49-F238E27FC236}">
                <a16:creationId xmlns:a16="http://schemas.microsoft.com/office/drawing/2014/main" id="{4894540A-C148-1985-54E0-60F39C1B6B14}"/>
              </a:ext>
            </a:extLst>
          </p:cNvPr>
          <p:cNvSpPr>
            <a:spLocks noGrp="1"/>
          </p:cNvSpPr>
          <p:nvPr>
            <p:ph idx="1"/>
          </p:nvPr>
        </p:nvSpPr>
        <p:spPr/>
        <p:txBody>
          <a:bodyPr/>
          <a:lstStyle/>
          <a:p>
            <a:r>
              <a:rPr lang="en-US" dirty="0"/>
              <a:t>1) Revenue Account</a:t>
            </a:r>
          </a:p>
          <a:p>
            <a:r>
              <a:rPr lang="en-US" dirty="0"/>
              <a:t>2) Net Revenue Account</a:t>
            </a:r>
          </a:p>
          <a:p>
            <a:r>
              <a:rPr lang="en-US" dirty="0"/>
              <a:t>3) Capital account</a:t>
            </a:r>
          </a:p>
          <a:p>
            <a:r>
              <a:rPr lang="en-US" dirty="0"/>
              <a:t>4) General Balance Sheet</a:t>
            </a:r>
            <a:endParaRPr lang="en-IN" dirty="0"/>
          </a:p>
        </p:txBody>
      </p:sp>
    </p:spTree>
    <p:extLst>
      <p:ext uri="{BB962C8B-B14F-4D97-AF65-F5344CB8AC3E}">
        <p14:creationId xmlns:p14="http://schemas.microsoft.com/office/powerpoint/2010/main" val="1393280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C4C94-30FA-1167-EE6E-9B0D61CAF409}"/>
              </a:ext>
            </a:extLst>
          </p:cNvPr>
          <p:cNvSpPr>
            <a:spLocks noGrp="1"/>
          </p:cNvSpPr>
          <p:nvPr>
            <p:ph type="title"/>
          </p:nvPr>
        </p:nvSpPr>
        <p:spPr/>
        <p:txBody>
          <a:bodyPr>
            <a:normAutofit/>
          </a:bodyPr>
          <a:lstStyle/>
          <a:p>
            <a:r>
              <a:rPr lang="en-US" b="1" dirty="0">
                <a:latin typeface="Times New Roman" panose="02020603050405020304" pitchFamily="18" charset="0"/>
                <a:cs typeface="Times New Roman" panose="02020603050405020304" pitchFamily="18" charset="0"/>
              </a:rPr>
              <a:t>Revenue account</a:t>
            </a:r>
            <a:endParaRPr lang="en-IN"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C48C41E-12D3-F9BF-206B-D1E7746889EE}"/>
              </a:ext>
            </a:extLst>
          </p:cNvPr>
          <p:cNvSpPr>
            <a:spLocks noGrp="1"/>
          </p:cNvSpPr>
          <p:nvPr>
            <p:ph idx="1"/>
          </p:nvPr>
        </p:nvSpPr>
        <p:spPr/>
        <p:txBody>
          <a:bodyPr/>
          <a:lstStyle/>
          <a:p>
            <a:r>
              <a:rPr lang="en-US" sz="2800" b="1" i="0" dirty="0">
                <a:effectLst/>
                <a:latin typeface="Times New Roman" panose="02020603050405020304" pitchFamily="18" charset="0"/>
                <a:cs typeface="Times New Roman" panose="02020603050405020304" pitchFamily="18" charset="0"/>
              </a:rPr>
              <a:t>Revenue Account</a:t>
            </a:r>
            <a:br>
              <a:rPr lang="en-US" sz="2800" b="1" i="0" dirty="0">
                <a:effectLst/>
                <a:latin typeface="Times New Roman" panose="02020603050405020304" pitchFamily="18" charset="0"/>
                <a:cs typeface="Times New Roman" panose="02020603050405020304" pitchFamily="18" charset="0"/>
              </a:rPr>
            </a:br>
            <a:r>
              <a:rPr lang="en-US" sz="2800" b="1" i="0" dirty="0">
                <a:effectLst/>
                <a:latin typeface="Times New Roman" panose="02020603050405020304" pitchFamily="18" charset="0"/>
                <a:cs typeface="Times New Roman" panose="02020603050405020304" pitchFamily="18" charset="0"/>
              </a:rPr>
              <a:t>This account is similar to the Profit and Loss Account of a trading or manufacturing concern. It is debited with various items of expenses and credited with various items of incomes. Depreciation on fixed assets is charged by debiting the Revenue Account and crediting the Depreciation Fund Account</a:t>
            </a:r>
            <a:r>
              <a:rPr lang="en-US" b="1" i="0" dirty="0">
                <a:solidFill>
                  <a:srgbClr val="BDC1C6"/>
                </a:solidFill>
                <a:effectLst/>
                <a:latin typeface="Times New Roman" panose="02020603050405020304" pitchFamily="18" charset="0"/>
                <a:cs typeface="Times New Roman" panose="02020603050405020304" pitchFamily="18" charset="0"/>
              </a:rPr>
              <a:t>.</a:t>
            </a:r>
            <a:endParaRPr lang="en-IN" dirty="0"/>
          </a:p>
        </p:txBody>
      </p:sp>
    </p:spTree>
    <p:extLst>
      <p:ext uri="{BB962C8B-B14F-4D97-AF65-F5344CB8AC3E}">
        <p14:creationId xmlns:p14="http://schemas.microsoft.com/office/powerpoint/2010/main" val="1748202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a:extLst>
              <a:ext uri="{FF2B5EF4-FFF2-40B4-BE49-F238E27FC236}">
                <a16:creationId xmlns:a16="http://schemas.microsoft.com/office/drawing/2014/main" id="{E18CDDE4-2FC6-0006-EE0B-6B351BB23E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3341" y="280988"/>
            <a:ext cx="9296400" cy="6296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18899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44F328-3979-DA90-622F-75481BEE012B}"/>
              </a:ext>
            </a:extLst>
          </p:cNvPr>
          <p:cNvSpPr>
            <a:spLocks noGrp="1"/>
          </p:cNvSpPr>
          <p:nvPr>
            <p:ph type="title"/>
          </p:nvPr>
        </p:nvSpPr>
        <p:spPr/>
        <p:txBody>
          <a:bodyPr>
            <a:noAutofit/>
          </a:bodyPr>
          <a:lstStyle/>
          <a:p>
            <a:r>
              <a:rPr lang="en-US" sz="3600" b="1" dirty="0">
                <a:latin typeface="Times New Roman" panose="02020603050405020304" pitchFamily="18" charset="0"/>
                <a:cs typeface="Times New Roman" panose="02020603050405020304" pitchFamily="18" charset="0"/>
              </a:rPr>
              <a:t>Net Revenue account</a:t>
            </a:r>
            <a:br>
              <a:rPr lang="en-US" sz="2000" b="1" dirty="0">
                <a:latin typeface="Times New Roman" panose="02020603050405020304" pitchFamily="18" charset="0"/>
                <a:cs typeface="Times New Roman" panose="02020603050405020304" pitchFamily="18" charset="0"/>
              </a:rPr>
            </a:br>
            <a:r>
              <a:rPr lang="en-US" sz="2000" b="1" dirty="0">
                <a:latin typeface="Times New Roman" panose="02020603050405020304" pitchFamily="18" charset="0"/>
                <a:cs typeface="Times New Roman" panose="02020603050405020304" pitchFamily="18" charset="0"/>
              </a:rPr>
              <a:t>This is similar to the  profit and loss appropriation account of trading and manufacturing concerns except the treatment of  interest on loan and debentures.</a:t>
            </a:r>
            <a:endParaRPr lang="en-IN" sz="2000" b="1" dirty="0">
              <a:latin typeface="Times New Roman" panose="02020603050405020304" pitchFamily="18" charset="0"/>
              <a:cs typeface="Times New Roman" panose="02020603050405020304" pitchFamily="18" charset="0"/>
            </a:endParaRPr>
          </a:p>
        </p:txBody>
      </p:sp>
      <p:pic>
        <p:nvPicPr>
          <p:cNvPr id="8194" name="Picture 2">
            <a:extLst>
              <a:ext uri="{FF2B5EF4-FFF2-40B4-BE49-F238E27FC236}">
                <a16:creationId xmlns:a16="http://schemas.microsoft.com/office/drawing/2014/main" id="{E127FD3A-8712-56B4-2CB5-6C6D76B1433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914400" y="2312894"/>
            <a:ext cx="10309412" cy="34745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51258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F1C4790-FE3C-4020-8CA7-00621DA7BBBC}"/>
    </a:ext>
  </a:extLst>
</a:theme>
</file>

<file path=docProps/app.xml><?xml version="1.0" encoding="utf-8"?>
<Properties xmlns="http://schemas.openxmlformats.org/officeDocument/2006/extended-properties" xmlns:vt="http://schemas.openxmlformats.org/officeDocument/2006/docPropsVTypes">
  <Template>Ion Boardroom</Template>
  <TotalTime>95</TotalTime>
  <Words>640</Words>
  <Application>Microsoft Office PowerPoint</Application>
  <PresentationFormat>Widescreen</PresentationFormat>
  <Paragraphs>26</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Century Gothic</vt:lpstr>
      <vt:lpstr>Roboto</vt:lpstr>
      <vt:lpstr>Times New Roman</vt:lpstr>
      <vt:lpstr>Wingdings 3</vt:lpstr>
      <vt:lpstr>Ion Boardroom</vt:lpstr>
      <vt:lpstr>ACCOUNTS OF ELECTRICITY COMPANY</vt:lpstr>
      <vt:lpstr>DEFINATION OF ELECTRICITY COMPANY</vt:lpstr>
      <vt:lpstr>ELECTRICITY COMPANY</vt:lpstr>
      <vt:lpstr>ELECTRICITY SUPPLY</vt:lpstr>
      <vt:lpstr>Double account system</vt:lpstr>
      <vt:lpstr>The final accounts of electricity company consist of(under the ‘Double Account system’)</vt:lpstr>
      <vt:lpstr>Revenue account</vt:lpstr>
      <vt:lpstr>PowerPoint Presentation</vt:lpstr>
      <vt:lpstr>Net Revenue account This is similar to the  profit and loss appropriation account of trading and manufacturing concerns except the treatment of  interest on loan and debentures.</vt:lpstr>
      <vt:lpstr>CAPITAL ACCOUNT</vt:lpstr>
      <vt:lpstr>PowerPoint Presentation</vt:lpstr>
      <vt:lpstr>GENERAL BALANCE SHEET</vt:lpstr>
      <vt:lpstr>GENERAL BALANCE SHEET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ACCOUNTS OF ELECTRICITY COMPANY</dc:title>
  <dc:creator>shubhangee diwe</dc:creator>
  <cp:lastModifiedBy>shubhangee diwe</cp:lastModifiedBy>
  <cp:revision>3</cp:revision>
  <dcterms:created xsi:type="dcterms:W3CDTF">2023-02-19T07:07:22Z</dcterms:created>
  <dcterms:modified xsi:type="dcterms:W3CDTF">2023-02-19T08:42:35Z</dcterms:modified>
</cp:coreProperties>
</file>